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8" autoAdjust="0"/>
    <p:restoredTop sz="93606" autoAdjust="0"/>
  </p:normalViewPr>
  <p:slideViewPr>
    <p:cSldViewPr>
      <p:cViewPr>
        <p:scale>
          <a:sx n="70" d="100"/>
          <a:sy n="70" d="100"/>
        </p:scale>
        <p:origin x="-41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1799-E626-4F80-A139-93B05E8C65DE}" type="datetimeFigureOut">
              <a:rPr lang="uk-UA" smtClean="0"/>
              <a:t>19.06.2014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9E280-32D5-42C2-BE08-CBE1246FFC7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106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9E280-32D5-42C2-BE08-CBE1246FFC7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581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70D76-DF4D-43C4-A604-A2891FCAACEE}" type="datetimeFigureOut">
              <a:rPr lang="ru-RU" smtClean="0"/>
              <a:t>19.06.2014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B20A84-257B-4235-B2B2-F198A800FD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Географічні особливості українського національного костюму</a:t>
            </a:r>
            <a:endParaRPr lang="ru-RU" sz="6000" b="1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49763"/>
            <a:ext cx="6912768" cy="26315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74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032" y1="16000" x2="11032" y2="16000"/>
                        <a14:foregroundMark x1="10676" y1="9231" x2="10676" y2="9231"/>
                        <a14:foregroundMark x1="4270" y1="32615" x2="4270" y2="32615"/>
                        <a14:foregroundMark x1="12100" y1="32615" x2="12100" y2="32615"/>
                        <a14:foregroundMark x1="12100" y1="32615" x2="12100" y2="32615"/>
                        <a14:foregroundMark x1="17794" y1="32615" x2="17794" y2="32615"/>
                        <a14:foregroundMark x1="37722" y1="14154" x2="37722" y2="14154"/>
                        <a14:foregroundMark x1="36655" y1="8000" x2="36655" y2="8000"/>
                        <a14:foregroundMark x1="32740" y1="23692" x2="32740" y2="23692"/>
                        <a14:foregroundMark x1="30249" y1="24615" x2="30249" y2="24615"/>
                        <a14:foregroundMark x1="30249" y1="27385" x2="30249" y2="27385"/>
                        <a14:foregroundMark x1="30605" y1="28923" x2="30605" y2="28923"/>
                        <a14:foregroundMark x1="34164" y1="30154" x2="34164" y2="30154"/>
                        <a14:foregroundMark x1="28470" y1="31077" x2="28470" y2="31077"/>
                        <a14:foregroundMark x1="32384" y1="31692" x2="32384" y2="31692"/>
                        <a14:foregroundMark x1="36299" y1="31077" x2="36299" y2="31077"/>
                        <a14:foregroundMark x1="38790" y1="30154" x2="38790" y2="30154"/>
                        <a14:foregroundMark x1="40569" y1="30154" x2="40569" y2="30154"/>
                        <a14:foregroundMark x1="42705" y1="30154" x2="42705" y2="30154"/>
                        <a14:foregroundMark x1="56584" y1="13846" x2="56584" y2="13846"/>
                        <a14:foregroundMark x1="58007" y1="7692" x2="58007" y2="7692"/>
                        <a14:foregroundMark x1="42349" y1="2154" x2="42349" y2="2154"/>
                        <a14:foregroundMark x1="38078" y1="2154" x2="38078" y2="2154"/>
                        <a14:foregroundMark x1="32384" y1="4000" x2="32384" y2="4000"/>
                        <a14:foregroundMark x1="59075" y1="28615" x2="59075" y2="28615"/>
                        <a14:foregroundMark x1="67260" y1="28615" x2="67260" y2="28615"/>
                        <a14:foregroundMark x1="68683" y1="32923" x2="68683" y2="32923"/>
                        <a14:foregroundMark x1="64769" y1="32000" x2="64769" y2="32000"/>
                        <a14:foregroundMark x1="59075" y1="31692" x2="59075" y2="31692"/>
                        <a14:foregroundMark x1="57295" y1="31385" x2="57295" y2="31385"/>
                        <a14:foregroundMark x1="55160" y1="30769" x2="55160" y2="30769"/>
                        <a14:foregroundMark x1="61922" y1="32000" x2="61922" y2="32000"/>
                        <a14:foregroundMark x1="66904" y1="31692" x2="66904" y2="31692"/>
                        <a14:foregroundMark x1="83630" y1="11077" x2="83630" y2="11077"/>
                        <a14:foregroundMark x1="87900" y1="4923" x2="87900" y2="4923"/>
                        <a14:foregroundMark x1="91459" y1="18769" x2="91459" y2="18769"/>
                        <a14:foregroundMark x1="91103" y1="30154" x2="91103" y2="30154"/>
                        <a14:foregroundMark x1="87900" y1="29538" x2="87900" y2="29538"/>
                        <a14:foregroundMark x1="86477" y1="29846" x2="86477" y2="29846"/>
                        <a14:foregroundMark x1="71886" y1="37231" x2="71886" y2="37231"/>
                        <a14:foregroundMark x1="80783" y1="36923" x2="80783" y2="36923"/>
                        <a14:foregroundMark x1="49110" y1="38769" x2="49110" y2="38769"/>
                        <a14:foregroundMark x1="47687" y1="38154" x2="47687" y2="38154"/>
                        <a14:foregroundMark x1="44484" y1="37231" x2="44484" y2="37231"/>
                        <a14:foregroundMark x1="52669" y1="36923" x2="52669" y2="36923"/>
                        <a14:foregroundMark x1="54804" y1="37538" x2="54804" y2="37538"/>
                        <a14:foregroundMark x1="41281" y1="39077" x2="41281" y2="39077"/>
                        <a14:foregroundMark x1="44484" y1="45231" x2="44484" y2="45231"/>
                        <a14:foregroundMark x1="47687" y1="45846" x2="47687" y2="45846"/>
                        <a14:foregroundMark x1="48754" y1="55385" x2="48754" y2="55385"/>
                        <a14:foregroundMark x1="48754" y1="60000" x2="48754" y2="60000"/>
                        <a14:foregroundMark x1="21352" y1="54154" x2="21352" y2="54154"/>
                        <a14:foregroundMark x1="21352" y1="44615" x2="21352" y2="44615"/>
                        <a14:foregroundMark x1="28114" y1="37538" x2="28114" y2="37538"/>
                        <a14:foregroundMark x1="25623" y1="37231" x2="25623" y2="37231"/>
                        <a14:foregroundMark x1="22776" y1="38154" x2="22776" y2="38154"/>
                        <a14:foregroundMark x1="19929" y1="38462" x2="19929" y2="38462"/>
                        <a14:foregroundMark x1="18505" y1="37538" x2="18505" y2="37538"/>
                        <a14:foregroundMark x1="26690" y1="65231" x2="26690" y2="65231"/>
                        <a14:foregroundMark x1="22064" y1="64308" x2="22064" y2="64308"/>
                        <a14:foregroundMark x1="16726" y1="66462" x2="16726" y2="66462"/>
                        <a14:foregroundMark x1="27402" y1="76308" x2="27402" y2="76308"/>
                        <a14:foregroundMark x1="19217" y1="84923" x2="19217" y2="84923"/>
                        <a14:foregroundMark x1="24199" y1="93231" x2="24199" y2="93231"/>
                        <a14:foregroundMark x1="23488" y1="86154" x2="23488" y2="86154"/>
                        <a14:foregroundMark x1="20641" y1="92000" x2="20641" y2="92000"/>
                        <a14:foregroundMark x1="22776" y1="82769" x2="22776" y2="82769"/>
                        <a14:foregroundMark x1="28114" y1="80308" x2="28114" y2="80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15"/>
          <a:stretch/>
        </p:blipFill>
        <p:spPr bwMode="auto">
          <a:xfrm>
            <a:off x="1547664" y="759813"/>
            <a:ext cx="6018318" cy="504545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27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4" b="92758" l="5094" r="96038">
                        <a14:foregroundMark x1="64717" y1="82173" x2="64717" y2="82173"/>
                        <a14:foregroundMark x1="65849" y1="83008" x2="65849" y2="83008"/>
                        <a14:foregroundMark x1="66226" y1="83008" x2="66226" y2="83008"/>
                        <a14:foregroundMark x1="65094" y1="72145" x2="65094" y2="72145"/>
                        <a14:foregroundMark x1="46792" y1="27855" x2="46792" y2="27855"/>
                        <a14:foregroundMark x1="46792" y1="29248" x2="46792" y2="29248"/>
                        <a14:foregroundMark x1="48868" y1="30084" x2="48868" y2="30084"/>
                        <a14:foregroundMark x1="49623" y1="30084" x2="49623" y2="3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9" t="3532" r="4091" b="7421"/>
          <a:stretch/>
        </p:blipFill>
        <p:spPr bwMode="auto">
          <a:xfrm>
            <a:off x="1711748" y="422960"/>
            <a:ext cx="7108724" cy="47342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4221088"/>
            <a:ext cx="1873271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Gabriola" pitchFamily="82" charset="0"/>
              </a:rPr>
              <a:t>Поділля</a:t>
            </a:r>
            <a:endParaRPr lang="uk-UA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645024"/>
            <a:ext cx="1873271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Gabriola" pitchFamily="82" charset="0"/>
              </a:rPr>
              <a:t>Карпати</a:t>
            </a:r>
            <a:endParaRPr lang="uk-UA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797153"/>
            <a:ext cx="2900126" cy="432047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400" b="1" dirty="0">
                <a:solidFill>
                  <a:srgbClr val="002060"/>
                </a:solidFill>
                <a:latin typeface="Gabriola" pitchFamily="82" charset="0"/>
              </a:rPr>
              <a:t>Середня наддніпрянщина</a:t>
            </a:r>
            <a:endParaRPr lang="uk-UA" sz="24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409220"/>
            <a:ext cx="1873271" cy="4680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Gabriola" pitchFamily="82" charset="0"/>
              </a:rPr>
              <a:t> Південь</a:t>
            </a:r>
            <a:endParaRPr lang="uk-UA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068960"/>
            <a:ext cx="1873271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Gabriola" pitchFamily="82" charset="0"/>
              </a:rPr>
              <a:t>Полісся</a:t>
            </a:r>
            <a:endParaRPr lang="uk-UA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6003530"/>
            <a:ext cx="2304256" cy="44980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lvl="0" algn="ctr"/>
            <a:r>
              <a:rPr lang="uk-UA" sz="2800" b="1" dirty="0">
                <a:solidFill>
                  <a:srgbClr val="002060"/>
                </a:solidFill>
                <a:latin typeface="Gabriola" pitchFamily="82" charset="0"/>
              </a:rPr>
              <a:t>Слабожанщина</a:t>
            </a:r>
            <a:endParaRPr lang="uk-UA" sz="28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4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352928" cy="648072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Своєрідною вишивкою здавна славилася Волинь. Візерунки геометричні, чіткі і прості по композиції. Чіткість ритму підсилюється однобарвністю вишивок, виконаних червоною ниткою на білій-сірій полотнині. Вишивки північної Волині вражають своєю вишуканою простотою. У південних районах області переважають рослинні мотиви. </a:t>
            </a:r>
            <a:endParaRPr lang="uk-UA" sz="3200" b="1" dirty="0" smtClean="0">
              <a:solidFill>
                <a:srgbClr val="002060"/>
              </a:solidFill>
              <a:latin typeface="Gabriola" pitchFamily="82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Gabriola" pitchFamily="82" charset="0"/>
              </a:rPr>
              <a:t>Для </a:t>
            </a:r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Чернігівської області характерні білі вишивки. Геометричний або рослинний орнамент вишивається білими нитками або ж із украпленням червоного і чорного. Виконується дуже дрібними стібками, що нагадує бісерні вишивки, характерні для чернігівських сорочок.</a:t>
            </a:r>
          </a:p>
        </p:txBody>
      </p:sp>
    </p:spTree>
    <p:extLst>
      <p:ext uri="{BB962C8B-B14F-4D97-AF65-F5344CB8AC3E}">
        <p14:creationId xmlns:p14="http://schemas.microsoft.com/office/powerpoint/2010/main" val="63884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53" l="8280" r="9936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2565"/>
            <a:ext cx="3103704" cy="47247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08" l="3125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168352" cy="47327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9216" y="404664"/>
            <a:ext cx="367240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Волинь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40052" y="5373216"/>
            <a:ext cx="367240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Чернігівщина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0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84887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Для подільських сорочок характерні барвистість і розмаїтість швів. Типовим є мережка «павучками», якою примережують вставки на рукави, клинці. Використовується і кольорова мережка-«шабак». В орнаментах подільських вишивок переважає один колір — чорний з великим або меншим украпленням червоного, синього, жовтого або зеленого. Найбільш поширені одноколірні (червоні і чорні) вишиванки, рідше — двох- і триколірні.</a:t>
            </a:r>
          </a:p>
        </p:txBody>
      </p:sp>
    </p:spTree>
    <p:extLst>
      <p:ext uri="{BB962C8B-B14F-4D97-AF65-F5344CB8AC3E}">
        <p14:creationId xmlns:p14="http://schemas.microsoft.com/office/powerpoint/2010/main" val="418196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84887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Велике багатство технік вишивання характерно для </a:t>
            </a:r>
            <a:r>
              <a:rPr lang="uk-UA" sz="3200" b="1" dirty="0" smtClean="0">
                <a:solidFill>
                  <a:srgbClr val="002060"/>
                </a:solidFill>
                <a:latin typeface="Gabriola" pitchFamily="82" charset="0"/>
              </a:rPr>
              <a:t>Вінницької та Хмельницької областей: </a:t>
            </a:r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низь, хрестик, вишивка розписом, настилання, верхошов (верхоплут), зерновий висновок, вирізування; різноманітні види чорних, білих і кольорових мережок. Поряд з основними швами застосовуються і допоміжні — вишивка розписом, шов «уперед голкою», контурні шви, якими обрамляють і з'єднують окремі елементи композиції.</a:t>
            </a:r>
          </a:p>
        </p:txBody>
      </p:sp>
    </p:spTree>
    <p:extLst>
      <p:ext uri="{BB962C8B-B14F-4D97-AF65-F5344CB8AC3E}">
        <p14:creationId xmlns:p14="http://schemas.microsoft.com/office/powerpoint/2010/main" val="11577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404664"/>
            <a:ext cx="367240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3584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Поділля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" b="100000" l="0" r="100000">
                        <a14:foregroundMark x1="10619" y1="55932" x2="10619" y2="55932"/>
                        <a14:foregroundMark x1="50442" y1="20904" x2="50442" y2="20904"/>
                        <a14:foregroundMark x1="48673" y1="27119" x2="48673" y2="27119"/>
                        <a14:foregroundMark x1="48673" y1="18644" x2="48673" y2="18644"/>
                        <a14:foregroundMark x1="45133" y1="12994" x2="45133" y2="12994"/>
                        <a14:foregroundMark x1="47788" y1="16949" x2="47788" y2="16949"/>
                        <a14:foregroundMark x1="47788" y1="15819" x2="47788" y2="15819"/>
                        <a14:foregroundMark x1="48673" y1="16384" x2="48673" y2="16384"/>
                        <a14:foregroundMark x1="45133" y1="3390" x2="45133" y2="3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35163"/>
            <a:ext cx="2409490" cy="37741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0" l="3086" r="97531">
                        <a14:foregroundMark x1="37654" y1="3361" x2="37654" y2="3361"/>
                        <a14:foregroundMark x1="41975" y1="15966" x2="41975" y2="15966"/>
                        <a14:foregroundMark x1="41975" y1="23529" x2="41975" y2="23529"/>
                        <a14:foregroundMark x1="44444" y1="29832" x2="44444" y2="29832"/>
                        <a14:foregroundMark x1="47531" y1="27731" x2="47531" y2="27731"/>
                        <a14:foregroundMark x1="48148" y1="27311" x2="48148" y2="27311"/>
                        <a14:foregroundMark x1="52469" y1="26050" x2="52469" y2="26050"/>
                        <a14:foregroundMark x1="56173" y1="23529" x2="56173" y2="23529"/>
                        <a14:foregroundMark x1="58025" y1="20588" x2="58025" y2="20588"/>
                        <a14:foregroundMark x1="61111" y1="18067" x2="61111" y2="18067"/>
                        <a14:foregroundMark x1="62346" y1="15546" x2="62346" y2="15546"/>
                        <a14:foregroundMark x1="63580" y1="13445" x2="63580" y2="13445"/>
                        <a14:foregroundMark x1="66049" y1="9664" x2="66049" y2="9664"/>
                        <a14:foregroundMark x1="66667" y1="9244" x2="66667" y2="9244"/>
                        <a14:foregroundMark x1="67901" y1="7983" x2="67901" y2="7983"/>
                        <a14:foregroundMark x1="70988" y1="5462" x2="70988" y2="5462"/>
                        <a14:foregroundMark x1="74074" y1="5042" x2="74074" y2="5042"/>
                        <a14:foregroundMark x1="75926" y1="5042" x2="75926" y2="5042"/>
                        <a14:foregroundMark x1="77778" y1="7143" x2="77778" y2="7143"/>
                        <a14:foregroundMark x1="64198" y1="5882" x2="64198" y2="5882"/>
                        <a14:foregroundMark x1="68519" y1="6723" x2="68519" y2="6723"/>
                        <a14:foregroundMark x1="79630" y1="22689" x2="79630" y2="22689"/>
                        <a14:foregroundMark x1="79630" y1="22689" x2="80864" y2="22689"/>
                        <a14:foregroundMark x1="85185" y1="23950" x2="85185" y2="23950"/>
                        <a14:foregroundMark x1="85185" y1="23950" x2="85185" y2="23950"/>
                        <a14:foregroundMark x1="85802" y1="25210" x2="85802" y2="25210"/>
                        <a14:foregroundMark x1="86420" y1="30672" x2="86420" y2="30672"/>
                        <a14:foregroundMark x1="82716" y1="39916" x2="81481" y2="42857"/>
                        <a14:foregroundMark x1="82716" y1="47899" x2="82716" y2="47899"/>
                        <a14:foregroundMark x1="84568" y1="49160" x2="84568" y2="50000"/>
                        <a14:foregroundMark x1="85185" y1="52941" x2="86420" y2="55882"/>
                        <a14:foregroundMark x1="86420" y1="57143" x2="86420" y2="58403"/>
                        <a14:foregroundMark x1="86420" y1="60084" x2="86420" y2="61765"/>
                        <a14:foregroundMark x1="86420" y1="62185" x2="86420" y2="62185"/>
                        <a14:foregroundMark x1="86420" y1="63025" x2="86420" y2="64706"/>
                        <a14:foregroundMark x1="86420" y1="65126" x2="86420" y2="66387"/>
                        <a14:foregroundMark x1="86420" y1="66807" x2="86420" y2="66807"/>
                        <a14:foregroundMark x1="85802" y1="67647" x2="85185" y2="69328"/>
                        <a14:foregroundMark x1="85185" y1="69748" x2="85185" y2="69748"/>
                        <a14:foregroundMark x1="85185" y1="71008" x2="85185" y2="71849"/>
                        <a14:foregroundMark x1="85185" y1="72269" x2="85185" y2="72269"/>
                        <a14:foregroundMark x1="86420" y1="73529" x2="86420" y2="73529"/>
                        <a14:foregroundMark x1="86420" y1="74370" x2="86420" y2="75210"/>
                        <a14:foregroundMark x1="86420" y1="75630" x2="86420" y2="77311"/>
                        <a14:foregroundMark x1="86420" y1="77731" x2="86420" y2="77731"/>
                        <a14:foregroundMark x1="86420" y1="78571" x2="86420" y2="78571"/>
                        <a14:foregroundMark x1="86420" y1="78992" x2="86420" y2="78992"/>
                        <a14:foregroundMark x1="86420" y1="79832" x2="86420" y2="81092"/>
                        <a14:foregroundMark x1="86420" y1="81092" x2="86420" y2="81092"/>
                        <a14:foregroundMark x1="86420" y1="81513" x2="86420" y2="81513"/>
                        <a14:foregroundMark x1="63580" y1="8824" x2="63580" y2="8824"/>
                        <a14:foregroundMark x1="61728" y1="9664" x2="61728" y2="9664"/>
                        <a14:foregroundMark x1="63580" y1="7563" x2="63580" y2="7563"/>
                        <a14:foregroundMark x1="66667" y1="3782" x2="66667" y2="3782"/>
                        <a14:foregroundMark x1="74074" y1="94538" x2="74074" y2="94538"/>
                        <a14:foregroundMark x1="74074" y1="94538" x2="74074" y2="94538"/>
                        <a14:foregroundMark x1="76543" y1="94538" x2="76543" y2="94538"/>
                        <a14:foregroundMark x1="77778" y1="94538" x2="77778" y2="94538"/>
                        <a14:foregroundMark x1="77778" y1="94538" x2="77778" y2="94538"/>
                        <a14:foregroundMark x1="80247" y1="94958" x2="80247" y2="94958"/>
                        <a14:foregroundMark x1="80247" y1="94958" x2="80247" y2="94958"/>
                        <a14:foregroundMark x1="81481" y1="95798" x2="81481" y2="95798"/>
                        <a14:foregroundMark x1="83951" y1="96218" x2="83951" y2="96218"/>
                        <a14:foregroundMark x1="83951" y1="96218" x2="83951" y2="96218"/>
                        <a14:foregroundMark x1="85802" y1="96218" x2="85802" y2="96218"/>
                        <a14:backgroundMark x1="48765" y1="88655" x2="48765" y2="88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161"/>
            <a:ext cx="2353105" cy="34570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53" l="0" r="99213">
                        <a14:foregroundMark x1="33858" y1="2618" x2="33858" y2="2618"/>
                        <a14:foregroundMark x1="70079" y1="1571" x2="70079" y2="1571"/>
                        <a14:foregroundMark x1="70866" y1="524" x2="70866" y2="524"/>
                        <a14:foregroundMark x1="70866" y1="524" x2="70866" y2="524"/>
                        <a14:foregroundMark x1="74016" y1="6806" x2="74016" y2="6806"/>
                        <a14:foregroundMark x1="74016" y1="3141" x2="74016" y2="3141"/>
                        <a14:foregroundMark x1="77165" y1="5759" x2="77165" y2="5759"/>
                        <a14:foregroundMark x1="55118" y1="80105" x2="55118" y2="80105"/>
                        <a14:foregroundMark x1="60630" y1="91099" x2="60630" y2="91099"/>
                        <a14:foregroundMark x1="58268" y1="93717" x2="58268" y2="93717"/>
                        <a14:foregroundMark x1="56693" y1="87958" x2="56693" y2="87958"/>
                        <a14:foregroundMark x1="58268" y1="84817" x2="58268" y2="84817"/>
                        <a14:foregroundMark x1="58268" y1="84817" x2="58268" y2="84817"/>
                        <a14:foregroundMark x1="58268" y1="84817" x2="58268" y2="84817"/>
                        <a14:foregroundMark x1="81102" y1="80105" x2="81102" y2="80105"/>
                        <a14:foregroundMark x1="77953" y1="83246" x2="77953" y2="83246"/>
                        <a14:foregroundMark x1="77165" y1="91099" x2="77165" y2="91099"/>
                        <a14:foregroundMark x1="76378" y1="94241" x2="76378" y2="94241"/>
                        <a14:foregroundMark x1="30709" y1="91623" x2="30709" y2="91623"/>
                        <a14:foregroundMark x1="39370" y1="94241" x2="39370" y2="94241"/>
                        <a14:foregroundMark x1="41732" y1="94241" x2="41732" y2="94241"/>
                        <a14:foregroundMark x1="80315" y1="86911" x2="80315" y2="86911"/>
                        <a14:foregroundMark x1="77165" y1="93194" x2="77165" y2="93194"/>
                        <a14:foregroundMark x1="7087" y1="94764" x2="7087" y2="94764"/>
                        <a14:foregroundMark x1="9449" y1="94764" x2="9449" y2="94764"/>
                        <a14:foregroundMark x1="11024" y1="93194" x2="11024" y2="93194"/>
                        <a14:foregroundMark x1="32283" y1="92670" x2="32283" y2="92670"/>
                        <a14:foregroundMark x1="35433" y1="93194" x2="35433" y2="93194"/>
                        <a14:foregroundMark x1="74803" y1="81152" x2="74803" y2="81152"/>
                        <a14:foregroundMark x1="53543" y1="82199" x2="53543" y2="82199"/>
                        <a14:foregroundMark x1="53543" y1="84817" x2="53543" y2="84817"/>
                        <a14:foregroundMark x1="54331" y1="91099" x2="54331" y2="91099"/>
                        <a14:foregroundMark x1="43307" y1="93717" x2="43307" y2="93717"/>
                        <a14:foregroundMark x1="40157" y1="92147" x2="40157" y2="92147"/>
                        <a14:backgroundMark x1="68504" y1="65445" x2="68504" y2="65445"/>
                        <a14:backgroundMark x1="69291" y1="71204" x2="69291" y2="71204"/>
                        <a14:backgroundMark x1="69291" y1="71204" x2="69291" y2="71204"/>
                        <a14:backgroundMark x1="68504" y1="72775" x2="68504" y2="72775"/>
                        <a14:backgroundMark x1="17323" y1="33508" x2="17323" y2="33508"/>
                        <a14:backgroundMark x1="70079" y1="61257" x2="70079" y2="61257"/>
                        <a14:backgroundMark x1="68504" y1="58639" x2="68504" y2="58639"/>
                        <a14:backgroundMark x1="43307" y1="81152" x2="43307" y2="81152"/>
                        <a14:backgroundMark x1="51181" y1="66492" x2="51181" y2="6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00" y="1484784"/>
            <a:ext cx="2022378" cy="30415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5445224"/>
            <a:ext cx="5544616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27246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Вінниця і Хмельницький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6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332656"/>
            <a:ext cx="784887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Техніка вишивання Харківської області має дуже багато загального з формами вишивки, що установилися в центральних областях України, але їй властиві і зовсім своєрідні поліхромні орнаменти, створювані напівхрестиком або хрестиком. Ці орнаменти вишивають переважно грубою ниткою, внаслідок чого візерунки створюють враження рельєфних. Вишивка Донеччини теж має свої особливості: сорочки вишивалися здебільшого білим або червоно-чорним. Оздоблювались нею рукави, вставки, іноді поділ та комір.</a:t>
            </a:r>
          </a:p>
        </p:txBody>
      </p:sp>
    </p:spTree>
    <p:extLst>
      <p:ext uri="{BB962C8B-B14F-4D97-AF65-F5344CB8AC3E}">
        <p14:creationId xmlns:p14="http://schemas.microsoft.com/office/powerpoint/2010/main" val="12790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715" l="1676" r="97207">
                        <a14:foregroundMark x1="65363" y1="6569" x2="65363" y2="6569"/>
                        <a14:foregroundMark x1="65363" y1="4015" x2="65363" y2="4015"/>
                        <a14:foregroundMark x1="68156" y1="3285" x2="68156" y2="3285"/>
                        <a14:foregroundMark x1="73743" y1="2555" x2="73743" y2="2555"/>
                        <a14:foregroundMark x1="77654" y1="2555" x2="77654" y2="2555"/>
                        <a14:foregroundMark x1="58659" y1="78102" x2="58659" y2="78102"/>
                        <a14:foregroundMark x1="13408" y1="80292" x2="13408" y2="80292"/>
                        <a14:foregroundMark x1="7821" y1="77737" x2="7821" y2="77737"/>
                        <a14:foregroundMark x1="5587" y1="76642" x2="5587" y2="76642"/>
                        <a14:foregroundMark x1="17318" y1="83212" x2="17318" y2="83212"/>
                        <a14:foregroundMark x1="13408" y1="83577" x2="13408" y2="83577"/>
                        <a14:foregroundMark x1="42458" y1="87956" x2="42458" y2="87956"/>
                        <a14:foregroundMark x1="49162" y1="91606" x2="49162" y2="91606"/>
                        <a14:foregroundMark x1="53073" y1="93066" x2="53073" y2="93066"/>
                        <a14:foregroundMark x1="46369" y1="87226" x2="46369" y2="87226"/>
                        <a14:foregroundMark x1="26257" y1="86861" x2="26257" y2="86861"/>
                        <a14:foregroundMark x1="23464" y1="85766" x2="23464" y2="85766"/>
                        <a14:foregroundMark x1="24022" y1="91241" x2="24022" y2="91241"/>
                        <a14:foregroundMark x1="25140" y1="93431" x2="25140" y2="93431"/>
                        <a14:foregroundMark x1="20670" y1="94161" x2="20670" y2="94161"/>
                        <a14:foregroundMark x1="20670" y1="92336" x2="20670" y2="92336"/>
                        <a14:foregroundMark x1="62011" y1="91241" x2="62011" y2="91241"/>
                        <a14:foregroundMark x1="63687" y1="90876" x2="63687" y2="90876"/>
                        <a14:foregroundMark x1="64804" y1="91241" x2="64804" y2="91241"/>
                        <a14:foregroundMark x1="59218" y1="93066" x2="59218" y2="93066"/>
                        <a14:foregroundMark x1="59777" y1="91241" x2="59777" y2="91241"/>
                        <a14:foregroundMark x1="61453" y1="85766" x2="61453" y2="85766"/>
                        <a14:foregroundMark x1="61453" y1="85401" x2="61453" y2="85401"/>
                        <a14:foregroundMark x1="81564" y1="78832" x2="81564" y2="78832"/>
                        <a14:foregroundMark x1="85475" y1="81387" x2="85475" y2="81387"/>
                        <a14:foregroundMark x1="87151" y1="78467" x2="87151" y2="78467"/>
                        <a14:foregroundMark x1="87709" y1="82847" x2="87709" y2="82847"/>
                        <a14:foregroundMark x1="87709" y1="85401" x2="87709" y2="85401"/>
                        <a14:foregroundMark x1="87709" y1="87956" x2="87709" y2="87956"/>
                        <a14:foregroundMark x1="87709" y1="90146" x2="87709" y2="90146"/>
                        <a14:foregroundMark x1="89944" y1="91606" x2="89944" y2="91606"/>
                        <a14:foregroundMark x1="91620" y1="93066" x2="91620" y2="93066"/>
                        <a14:foregroundMark x1="91620" y1="94526" x2="91620" y2="94526"/>
                        <a14:foregroundMark x1="88827" y1="94526" x2="88827" y2="94526"/>
                        <a14:foregroundMark x1="85475" y1="92336" x2="85475" y2="92336"/>
                        <a14:foregroundMark x1="84358" y1="91241" x2="84358" y2="91241"/>
                        <a14:foregroundMark x1="83799" y1="90876" x2="83799" y2="90876"/>
                        <a14:foregroundMark x1="81564" y1="89051" x2="81564" y2="89051"/>
                        <a14:foregroundMark x1="81564" y1="90511" x2="81564" y2="90511"/>
                        <a14:foregroundMark x1="81006" y1="84307" x2="81006" y2="84307"/>
                        <a14:foregroundMark x1="81006" y1="81752" x2="81006" y2="81752"/>
                        <a14:foregroundMark x1="79330" y1="79927" x2="79330" y2="79927"/>
                        <a14:foregroundMark x1="79330" y1="77737" x2="79330" y2="77737"/>
                        <a14:foregroundMark x1="67598" y1="84307" x2="67598" y2="84307"/>
                        <a14:foregroundMark x1="68156" y1="81387" x2="68156" y2="81387"/>
                        <a14:foregroundMark x1="68715" y1="78102" x2="68715" y2="78102"/>
                        <a14:foregroundMark x1="62570" y1="93431" x2="62570" y2="93431"/>
                        <a14:backgroundMark x1="55866" y1="86861" x2="55866" y2="86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9392"/>
            <a:ext cx="2843001" cy="43518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1" l="0" r="93785">
                        <a14:foregroundMark x1="21469" y1="51119" x2="21469" y2="51119"/>
                        <a14:foregroundMark x1="20339" y1="57090" x2="20339" y2="57090"/>
                        <a14:foregroundMark x1="18644" y1="60821" x2="18644" y2="60821"/>
                        <a14:foregroundMark x1="21469" y1="69403" x2="21469" y2="69403"/>
                        <a14:foregroundMark x1="18079" y1="64925" x2="18079" y2="64925"/>
                        <a14:foregroundMark x1="19774" y1="73881" x2="19774" y2="73881"/>
                        <a14:foregroundMark x1="20339" y1="77985" x2="20339" y2="77985"/>
                        <a14:foregroundMark x1="25989" y1="81716" x2="25989" y2="81716"/>
                        <a14:foregroundMark x1="27119" y1="84328" x2="27119" y2="84328"/>
                        <a14:foregroundMark x1="27119" y1="88433" x2="27119" y2="88433"/>
                        <a14:foregroundMark x1="26554" y1="89925" x2="26554" y2="89925"/>
                        <a14:foregroundMark x1="24294" y1="92910" x2="24294" y2="92910"/>
                        <a14:foregroundMark x1="23729" y1="92910" x2="23729" y2="92910"/>
                        <a14:foregroundMark x1="38983" y1="79851" x2="38983" y2="79851"/>
                        <a14:foregroundMark x1="38983" y1="82836" x2="38983" y2="82836"/>
                        <a14:foregroundMark x1="40113" y1="85821" x2="40113" y2="85821"/>
                        <a14:foregroundMark x1="41243" y1="88806" x2="41243" y2="88806"/>
                        <a14:foregroundMark x1="41243" y1="91045" x2="41243" y2="91045"/>
                        <a14:foregroundMark x1="42938" y1="91791" x2="42938" y2="91791"/>
                        <a14:foregroundMark x1="47458" y1="94776" x2="47458" y2="94776"/>
                        <a14:foregroundMark x1="72881" y1="94030" x2="72881" y2="94030"/>
                        <a14:foregroundMark x1="76836" y1="95149" x2="76836" y2="95149"/>
                        <a14:foregroundMark x1="76271" y1="92910" x2="76271" y2="92910"/>
                        <a14:foregroundMark x1="59887" y1="95149" x2="59887" y2="95149"/>
                        <a14:backgroundMark x1="35028" y1="92537" x2="35028" y2="92537"/>
                        <a14:backgroundMark x1="33898" y1="88806" x2="33898" y2="88806"/>
                        <a14:backgroundMark x1="33333" y1="84328" x2="33333" y2="84328"/>
                        <a14:backgroundMark x1="33333" y1="82463" x2="33333" y2="82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874174" cy="43518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2" y="404664"/>
            <a:ext cx="367240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4097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Слабожанщина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548608"/>
            <a:ext cx="763284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27246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Донеччина і Харківщина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1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Вишивкам Київщини властивий </a:t>
            </a:r>
            <a:r>
              <a:rPr lang="uk-UA" sz="3200" b="1" dirty="0" err="1">
                <a:solidFill>
                  <a:srgbClr val="002060"/>
                </a:solidFill>
                <a:latin typeface="Gabriola" pitchFamily="82" charset="0"/>
              </a:rPr>
              <a:t>рослинногеометризований</a:t>
            </a:r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орнамент зі стилізованими гронами винограду, шишками хмелю чи восьмипелюстковими розетками, ромбами, квадратами. Основні кольори вишивок Київщини — білий, коралово-червоний, відтінений чорний</a:t>
            </a:r>
            <a:r>
              <a:rPr lang="uk-UA" sz="3200" b="1" dirty="0" smtClean="0">
                <a:solidFill>
                  <a:srgbClr val="002060"/>
                </a:solidFill>
                <a:latin typeface="Gabriola" pitchFamily="82" charset="0"/>
              </a:rPr>
              <a:t>.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Сорочки на Полтавщині вишиваються головним чином білими нитками, дуже рідко червоними або сірими. Манишки білих сорочок у старих зразках прикрашалися білим візерунком, виконаним гладдю. Візерунок обводився чорними або кольоровими смугами. Техніка вишивання — шов «уперед голкою», «хрестик», шов «за голкою».</a:t>
            </a:r>
          </a:p>
        </p:txBody>
      </p:sp>
    </p:spTree>
    <p:extLst>
      <p:ext uri="{BB962C8B-B14F-4D97-AF65-F5344CB8AC3E}">
        <p14:creationId xmlns:p14="http://schemas.microsoft.com/office/powerpoint/2010/main" val="250349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836712"/>
            <a:ext cx="8424936" cy="489654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rgbClr val="D2610C"/>
              </a:buClr>
              <a:buSzPct val="85000"/>
              <a:buFont typeface="Wingdings 2"/>
              <a:buChar char=""/>
            </a:pPr>
            <a:r>
              <a:rPr lang="ru-RU" sz="3600" b="1" dirty="0">
                <a:solidFill>
                  <a:srgbClr val="002060"/>
                </a:solidFill>
                <a:latin typeface="Gabriola" pitchFamily="82" charset="0"/>
              </a:rPr>
              <a:t>Традиційно основу українського національного жіночого костюма складали: сорочка (кошуля), юпка (куртка, кохта), андарак, керсетка, кептар, дерга (опинка, обгортка, фота, горботка), запаска, плахта, лейбик (бруслик, катанка, горсет), взуття – чоботи, постоли. Із прикрас використовувались нагрудні підвіски з монетами (дукачі, мониста), намиста із дорогоцінних </a:t>
            </a:r>
            <a:r>
              <a:rPr lang="uk-UA" sz="3600" b="1" noProof="1">
                <a:solidFill>
                  <a:srgbClr val="002060"/>
                </a:solidFill>
                <a:latin typeface="Gabriola" pitchFamily="82" charset="0"/>
              </a:rPr>
              <a:t>каменів</a:t>
            </a:r>
            <a:r>
              <a:rPr lang="ru-RU" sz="3600" b="1" dirty="0">
                <a:solidFill>
                  <a:srgbClr val="002060"/>
                </a:solidFill>
                <a:latin typeface="Gabriola" pitchFamily="82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6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" b="97976" l="6707" r="94512">
                        <a14:foregroundMark x1="32927" y1="59109" x2="32927" y2="59109"/>
                        <a14:foregroundMark x1="12805" y1="59919" x2="12805" y2="59919"/>
                        <a14:foregroundMark x1="88415" y1="56275" x2="88415" y2="56275"/>
                        <a14:foregroundMark x1="87805" y1="53441" x2="87805" y2="53441"/>
                        <a14:foregroundMark x1="17683" y1="90688" x2="17683" y2="90688"/>
                        <a14:foregroundMark x1="17683" y1="93522" x2="17683" y2="93522"/>
                        <a14:foregroundMark x1="14024" y1="93927" x2="14024" y2="93927"/>
                        <a14:foregroundMark x1="16463" y1="89879" x2="16463" y2="89879"/>
                        <a14:foregroundMark x1="35366" y1="90688" x2="35366" y2="90688"/>
                        <a14:foregroundMark x1="39024" y1="92308" x2="39024" y2="92308"/>
                        <a14:foregroundMark x1="40244" y1="92713" x2="40244" y2="92713"/>
                        <a14:foregroundMark x1="40854" y1="92713" x2="40854" y2="92713"/>
                        <a14:foregroundMark x1="45732" y1="92713" x2="45732" y2="92713"/>
                        <a14:foregroundMark x1="43293" y1="92713" x2="43293" y2="92713"/>
                        <a14:foregroundMark x1="42073" y1="92308" x2="42073" y2="92308"/>
                        <a14:foregroundMark x1="40244" y1="90688" x2="40244" y2="90688"/>
                        <a14:foregroundMark x1="56098" y1="80162" x2="56098" y2="80162"/>
                        <a14:foregroundMark x1="56098" y1="78138" x2="56098" y2="78138"/>
                        <a14:foregroundMark x1="56098" y1="78138" x2="56098" y2="78138"/>
                        <a14:foregroundMark x1="56098" y1="78543" x2="56098" y2="78543"/>
                        <a14:foregroundMark x1="57317" y1="81377" x2="57317" y2="81377"/>
                        <a14:foregroundMark x1="59756" y1="91093" x2="59756" y2="91093"/>
                        <a14:foregroundMark x1="57927" y1="93117" x2="57927" y2="93117"/>
                        <a14:foregroundMark x1="70122" y1="90688" x2="70122" y2="90688"/>
                        <a14:foregroundMark x1="71341" y1="92308" x2="71341" y2="92308"/>
                        <a14:foregroundMark x1="74390" y1="93927" x2="74390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8347"/>
            <a:ext cx="2376264" cy="357888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02" l="0" r="98148">
                        <a14:foregroundMark x1="32099" y1="3689" x2="32099" y2="3689"/>
                        <a14:foregroundMark x1="30864" y1="7377" x2="30864" y2="7377"/>
                        <a14:foregroundMark x1="19136" y1="46721" x2="19136" y2="46721"/>
                        <a14:foregroundMark x1="25926" y1="81967" x2="25926" y2="81967"/>
                        <a14:foregroundMark x1="25926" y1="84016" x2="25926" y2="84016"/>
                        <a14:foregroundMark x1="25926" y1="87295" x2="25926" y2="87295"/>
                        <a14:foregroundMark x1="24074" y1="92623" x2="24074" y2="92623"/>
                        <a14:foregroundMark x1="41358" y1="90164" x2="41358" y2="90164"/>
                        <a14:foregroundMark x1="43210" y1="90984" x2="43210" y2="90984"/>
                        <a14:foregroundMark x1="45679" y1="91393" x2="45679" y2="91393"/>
                        <a14:foregroundMark x1="46914" y1="92213" x2="46914" y2="92213"/>
                        <a14:foregroundMark x1="29630" y1="88115" x2="29630" y2="88115"/>
                        <a14:foregroundMark x1="28395" y1="90984" x2="28395" y2="90984"/>
                        <a14:foregroundMark x1="26543" y1="91803" x2="26543" y2="91803"/>
                        <a14:foregroundMark x1="25926" y1="86066" x2="25926" y2="86066"/>
                        <a14:foregroundMark x1="22840" y1="81967" x2="22840" y2="81967"/>
                        <a14:foregroundMark x1="22840" y1="83607" x2="22840" y2="83607"/>
                        <a14:foregroundMark x1="23457" y1="85246" x2="23457" y2="85246"/>
                        <a14:foregroundMark x1="24691" y1="86885" x2="24691" y2="86885"/>
                        <a14:foregroundMark x1="24691" y1="87295" x2="24691" y2="87295"/>
                        <a14:foregroundMark x1="25309" y1="89344" x2="25309" y2="89344"/>
                        <a14:foregroundMark x1="61111" y1="84836" x2="61111" y2="84836"/>
                        <a14:foregroundMark x1="61728" y1="86885" x2="61728" y2="86885"/>
                        <a14:foregroundMark x1="61728" y1="90164" x2="61728" y2="90164"/>
                        <a14:foregroundMark x1="61728" y1="91803" x2="61728" y2="91803"/>
                        <a14:foregroundMark x1="60494" y1="92213" x2="60494" y2="92213"/>
                        <a14:foregroundMark x1="58025" y1="92623" x2="58025" y2="92623"/>
                        <a14:foregroundMark x1="67284" y1="92213" x2="67284" y2="92213"/>
                        <a14:foregroundMark x1="75309" y1="86885" x2="75309" y2="86885"/>
                        <a14:foregroundMark x1="77778" y1="90164" x2="77778" y2="90164"/>
                        <a14:foregroundMark x1="77778" y1="90984" x2="77778" y2="90984"/>
                        <a14:foregroundMark x1="80247" y1="90164" x2="80247" y2="90164"/>
                        <a14:foregroundMark x1="87037" y1="92623" x2="87037" y2="92623"/>
                        <a14:foregroundMark x1="77778" y1="6967" x2="77778" y2="6967"/>
                        <a14:foregroundMark x1="79012" y1="6557" x2="79012" y2="6557"/>
                        <a14:foregroundMark x1="83333" y1="5738" x2="83333" y2="5738"/>
                        <a14:foregroundMark x1="90741" y1="8197" x2="90741" y2="8197"/>
                        <a14:foregroundMark x1="89506" y1="11475" x2="89506" y2="11475"/>
                        <a14:foregroundMark x1="87037" y1="11475" x2="87037" y2="11475"/>
                        <a14:foregroundMark x1="85185" y1="11885" x2="85185" y2="11885"/>
                        <a14:foregroundMark x1="82099" y1="15574" x2="82099" y2="15574"/>
                        <a14:foregroundMark x1="89506" y1="23361" x2="89506" y2="23361"/>
                        <a14:foregroundMark x1="90123" y1="27049" x2="90123" y2="27049"/>
                        <a14:foregroundMark x1="90123" y1="29508" x2="90123" y2="29508"/>
                        <a14:foregroundMark x1="89506" y1="31967" x2="89506" y2="31967"/>
                        <a14:foregroundMark x1="89506" y1="33607" x2="89506" y2="33607"/>
                        <a14:foregroundMark x1="90741" y1="34836" x2="90741" y2="34836"/>
                        <a14:foregroundMark x1="91358" y1="36475" x2="91358" y2="36475"/>
                        <a14:foregroundMark x1="92593" y1="38525" x2="92593" y2="38525"/>
                        <a14:foregroundMark x1="93827" y1="40574" x2="93827" y2="40574"/>
                        <a14:foregroundMark x1="94444" y1="42623" x2="94444" y2="42623"/>
                        <a14:foregroundMark x1="95062" y1="43852" x2="95062" y2="43852"/>
                        <a14:foregroundMark x1="95062" y1="43852" x2="95062" y2="43852"/>
                        <a14:foregroundMark x1="95062" y1="45082" x2="95062" y2="45082"/>
                        <a14:foregroundMark x1="95062" y1="45082" x2="95062" y2="45082"/>
                        <a14:foregroundMark x1="95679" y1="47131" x2="95679" y2="47131"/>
                        <a14:foregroundMark x1="95679" y1="47951" x2="95679" y2="47951"/>
                        <a14:foregroundMark x1="95679" y1="48770" x2="95679" y2="48770"/>
                        <a14:foregroundMark x1="95679" y1="49590" x2="95679" y2="49590"/>
                        <a14:foregroundMark x1="40741" y1="84016" x2="40741" y2="84016"/>
                        <a14:foregroundMark x1="21605" y1="93033" x2="21605" y2="93033"/>
                        <a14:foregroundMark x1="83333" y1="85656" x2="83333" y2="85656"/>
                        <a14:foregroundMark x1="84568" y1="86475" x2="84568" y2="86475"/>
                        <a14:foregroundMark x1="84568" y1="87295" x2="84568" y2="87295"/>
                        <a14:foregroundMark x1="88272" y1="93852" x2="88272" y2="93852"/>
                        <a14:foregroundMark x1="89506" y1="93443" x2="89506" y2="93443"/>
                        <a14:foregroundMark x1="90741" y1="93443" x2="90741" y2="93443"/>
                        <a14:foregroundMark x1="91358" y1="93443" x2="91358" y2="93443"/>
                        <a14:foregroundMark x1="92593" y1="93852" x2="92593" y2="93852"/>
                        <a14:foregroundMark x1="92593" y1="93852" x2="92593" y2="93852"/>
                        <a14:backgroundMark x1="33333" y1="83197" x2="33333" y2="83197"/>
                        <a14:backgroundMark x1="32716" y1="90164" x2="32716" y2="90164"/>
                        <a14:backgroundMark x1="32716" y1="90164" x2="32716" y2="90164"/>
                        <a14:backgroundMark x1="32716" y1="81148" x2="32716" y2="81148"/>
                        <a14:backgroundMark x1="32099" y1="89754" x2="32099" y2="89754"/>
                        <a14:backgroundMark x1="32099" y1="88115" x2="32099" y2="88115"/>
                        <a14:backgroundMark x1="33333" y1="86066" x2="33333" y2="8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83" y="1578307"/>
            <a:ext cx="2376145" cy="357888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07" y1="7258" x2="31707" y2="7258"/>
                        <a14:foregroundMark x1="29268" y1="12903" x2="29268" y2="12903"/>
                        <a14:foregroundMark x1="38415" y1="12903" x2="38415" y2="12903"/>
                        <a14:foregroundMark x1="40854" y1="12903" x2="40854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80" y="1708015"/>
            <a:ext cx="2376144" cy="35931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404664"/>
            <a:ext cx="6408712" cy="9361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8462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Середня Наддніпрянщина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445224"/>
            <a:ext cx="3024336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953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Дніпропетровщина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5517232"/>
            <a:ext cx="2664296" cy="72008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953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Київщина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5191531"/>
            <a:ext cx="2465760" cy="79674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953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Полтавщина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4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Характерною рисою етнографічного району Карпат і Прикарпаття є велика кількість окремих частин регіону зі своїм колоритом. Кожне село відрізняється від інших своєрідністю вишивки, багатством орнаменту і неповторністю квітів. У народній вишивці Львівської області використовуються різноманітні типи візерунків. У південних районах орнамент вишивок геометричний, біле тло не заповнюється, що додає візерункам прозорість і легкість.</a:t>
            </a:r>
          </a:p>
        </p:txBody>
      </p:sp>
    </p:spTree>
    <p:extLst>
      <p:ext uri="{BB962C8B-B14F-4D97-AF65-F5344CB8AC3E}">
        <p14:creationId xmlns:p14="http://schemas.microsoft.com/office/powerpoint/2010/main" val="252874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404664"/>
            <a:ext cx="6408712" cy="9361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8462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Карпатський регіон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208" y1="11848" x2="81208" y2="11848"/>
                        <a14:foregroundMark x1="77181" y1="17062" x2="77181" y2="17062"/>
                        <a14:foregroundMark x1="73154" y1="14692" x2="73154" y2="14692"/>
                        <a14:foregroundMark x1="73154" y1="11374" x2="73154" y2="11374"/>
                        <a14:foregroundMark x1="72483" y1="7583" x2="72483" y2="7583"/>
                        <a14:foregroundMark x1="71141" y1="6161" x2="71141" y2="6161"/>
                        <a14:foregroundMark x1="71141" y1="4265" x2="71141" y2="4265"/>
                        <a14:foregroundMark x1="71141" y1="4265" x2="71141" y2="4265"/>
                        <a14:foregroundMark x1="71141" y1="18009" x2="71141" y2="18009"/>
                        <a14:foregroundMark x1="60403" y1="43128" x2="60403" y2="43128"/>
                        <a14:foregroundMark x1="60403" y1="43128" x2="60403" y2="43128"/>
                        <a14:foregroundMark x1="84564" y1="88626" x2="84564" y2="88626"/>
                        <a14:foregroundMark x1="84564" y1="90995" x2="84564" y2="90995"/>
                        <a14:foregroundMark x1="85906" y1="85308" x2="85906" y2="85308"/>
                        <a14:foregroundMark x1="86577" y1="84834" x2="86577" y2="84834"/>
                        <a14:foregroundMark x1="86577" y1="90995" x2="86577" y2="90995"/>
                        <a14:foregroundMark x1="86577" y1="92891" x2="86577" y2="92891"/>
                        <a14:foregroundMark x1="86577" y1="92891" x2="86577" y2="92891"/>
                        <a14:foregroundMark x1="89933" y1="95261" x2="89933" y2="95261"/>
                        <a14:foregroundMark x1="82550" y1="95261" x2="82550" y2="95261"/>
                        <a14:foregroundMark x1="73154" y1="95261" x2="73154" y2="95261"/>
                        <a14:foregroundMark x1="75168" y1="97156" x2="75168" y2="97156"/>
                        <a14:foregroundMark x1="65772" y1="96209" x2="65772" y2="96209"/>
                        <a14:foregroundMark x1="61745" y1="96209" x2="61745" y2="96209"/>
                        <a14:foregroundMark x1="48993" y1="89100" x2="48993" y2="89100"/>
                        <a14:foregroundMark x1="59732" y1="85782" x2="59732" y2="85782"/>
                        <a14:foregroundMark x1="2013" y1="56398" x2="2013" y2="56398"/>
                        <a14:foregroundMark x1="1342" y1="61611" x2="1342" y2="61611"/>
                        <a14:foregroundMark x1="43624" y1="41706" x2="43624" y2="41706"/>
                        <a14:foregroundMark x1="40268" y1="37915" x2="40268" y2="37915"/>
                        <a14:foregroundMark x1="40268" y1="36493" x2="40268" y2="36493"/>
                        <a14:foregroundMark x1="38255" y1="34597" x2="38255" y2="34597"/>
                        <a14:foregroundMark x1="36242" y1="32701" x2="36242" y2="32701"/>
                        <a14:foregroundMark x1="35570" y1="30332" x2="35570" y2="30332"/>
                        <a14:foregroundMark x1="34228" y1="27014" x2="34228" y2="27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515844" cy="35627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7717" l="667" r="97333">
                        <a14:backgroundMark x1="66000" y1="66210" x2="66000" y2="66210"/>
                        <a14:backgroundMark x1="8667" y1="59361" x2="8667" y2="59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60" y="1738502"/>
            <a:ext cx="2510140" cy="35627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5445224"/>
            <a:ext cx="3024336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953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Львівщина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445224"/>
            <a:ext cx="331236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19533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 Східне Закарпаття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7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980728"/>
            <a:ext cx="7776864" cy="331236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latin typeface="Gabriola" pitchFamily="82" charset="0"/>
              </a:rPr>
              <a:t>"Тільки малоросіянки та парижанки вміють вдягатися зі </a:t>
            </a:r>
            <a:r>
              <a:rPr lang="uk-UA" sz="3000" dirty="0" smtClean="0">
                <a:latin typeface="Gabriola" pitchFamily="82" charset="0"/>
              </a:rPr>
              <a:t>смаком?! </a:t>
            </a:r>
            <a:r>
              <a:rPr lang="uk-UA" sz="3000" dirty="0">
                <a:latin typeface="Gabriola" pitchFamily="82" charset="0"/>
              </a:rPr>
              <a:t>Ви не повірите, як чарівно вбираються дівчата, парубки теж ладно: ... це дійсно народний, зручний і граціозний костюм, дарма що здоровенні чоботи. А які дукати, </a:t>
            </a:r>
            <a:r>
              <a:rPr lang="uk-UA" sz="3000" dirty="0" smtClean="0">
                <a:latin typeface="Gabriola" pitchFamily="82" charset="0"/>
              </a:rPr>
              <a:t>моніста!!! </a:t>
            </a:r>
            <a:r>
              <a:rPr lang="uk-UA" sz="3000" dirty="0">
                <a:latin typeface="Gabriola" pitchFamily="82" charset="0"/>
              </a:rPr>
              <a:t>Головні пов'язки, </a:t>
            </a:r>
            <a:r>
              <a:rPr lang="uk-UA" sz="3000" dirty="0" smtClean="0">
                <a:latin typeface="Gabriola" pitchFamily="82" charset="0"/>
              </a:rPr>
              <a:t>квіти!!! </a:t>
            </a:r>
            <a:r>
              <a:rPr lang="uk-UA" sz="3000" dirty="0">
                <a:latin typeface="Gabriola" pitchFamily="82" charset="0"/>
              </a:rPr>
              <a:t>А які </a:t>
            </a:r>
            <a:r>
              <a:rPr lang="uk-UA" sz="3000" dirty="0" smtClean="0">
                <a:latin typeface="Gabriola" pitchFamily="82" charset="0"/>
              </a:rPr>
              <a:t>лиця!!! </a:t>
            </a:r>
            <a:r>
              <a:rPr lang="uk-UA" sz="3000" dirty="0">
                <a:latin typeface="Gabriola" pitchFamily="82" charset="0"/>
              </a:rPr>
              <a:t>А яка </a:t>
            </a:r>
            <a:r>
              <a:rPr lang="uk-UA" sz="3000" dirty="0" smtClean="0">
                <a:latin typeface="Gabriola" pitchFamily="82" charset="0"/>
              </a:rPr>
              <a:t>мова!!! </a:t>
            </a:r>
            <a:r>
              <a:rPr lang="uk-UA" sz="3000" dirty="0">
                <a:latin typeface="Gabriola" pitchFamily="82" charset="0"/>
              </a:rPr>
              <a:t>Просто краса, </a:t>
            </a:r>
            <a:r>
              <a:rPr lang="uk-UA" sz="3000" dirty="0" err="1">
                <a:latin typeface="Gabriola" pitchFamily="82" charset="0"/>
              </a:rPr>
              <a:t>краса</a:t>
            </a:r>
            <a:r>
              <a:rPr lang="uk-UA" sz="3000" dirty="0">
                <a:latin typeface="Gabriola" pitchFamily="82" charset="0"/>
              </a:rPr>
              <a:t> і </a:t>
            </a:r>
            <a:r>
              <a:rPr lang="uk-UA" sz="3000" dirty="0" smtClean="0">
                <a:latin typeface="Gabriola" pitchFamily="82" charset="0"/>
              </a:rPr>
              <a:t>краса!!!"</a:t>
            </a:r>
            <a:endParaRPr lang="uk-UA" sz="3000" dirty="0">
              <a:latin typeface="Gabriola" pitchFamily="8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72200" y="4437112"/>
            <a:ext cx="2016224" cy="57606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Gabriola" pitchFamily="82" charset="0"/>
              </a:rPr>
              <a:t>Ілля </a:t>
            </a:r>
            <a:r>
              <a:rPr lang="uk-UA" sz="2800" dirty="0" err="1" smtClean="0">
                <a:solidFill>
                  <a:schemeClr val="tx1"/>
                </a:solidFill>
                <a:latin typeface="Gabriola" pitchFamily="82" charset="0"/>
              </a:rPr>
              <a:t>Репін</a:t>
            </a:r>
            <a:endParaRPr lang="uk-UA" sz="28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9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3688" y="1988840"/>
            <a:ext cx="5760640" cy="3096344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Підготувала</a:t>
            </a:r>
            <a:b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учениця К-013</a:t>
            </a:r>
            <a:b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КЗ МНВК ЛМР</a:t>
            </a:r>
            <a:b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uk-UA" sz="4000" b="1" dirty="0" err="1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Рудчик</a:t>
            </a:r>
            <a:r>
              <a:rPr lang="uk-UA" sz="4000" b="1" dirty="0">
                <a:ln w="11430"/>
                <a:solidFill>
                  <a:srgbClr val="FF8600">
                    <a:lumMod val="40000"/>
                    <a:lumOff val="6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ea typeface="+mj-ea"/>
                <a:cs typeface="+mj-cs"/>
              </a:rPr>
              <a:t> Наталія</a:t>
            </a:r>
            <a:endParaRPr lang="uk-UA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779912" y="5879897"/>
            <a:ext cx="1728192" cy="50405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Луцьк 2014</a:t>
            </a:r>
            <a:endParaRPr lang="uk-UA" b="1" i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1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484784"/>
            <a:ext cx="8209809" cy="3816424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Сорочка — один із найдавніших елементів одягу. За часів Київської Русі сорочка слугувала як натільним, так і верхнім одягом і шилася з полотна чи сукна. Основними типами сорочки були: тунікоподібна; з плечовими вставками; з суцільним рукавом; на кокетці.</a:t>
            </a:r>
          </a:p>
        </p:txBody>
      </p:sp>
    </p:spTree>
    <p:extLst>
      <p:ext uri="{BB962C8B-B14F-4D97-AF65-F5344CB8AC3E}">
        <p14:creationId xmlns:p14="http://schemas.microsoft.com/office/powerpoint/2010/main" val="35299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7967"/>
            <a:ext cx="4148380" cy="43931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/>
          <a:stretch/>
        </p:blipFill>
        <p:spPr bwMode="auto">
          <a:xfrm>
            <a:off x="539552" y="1082176"/>
            <a:ext cx="3744416" cy="4957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3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1" b="98479" l="2051" r="100000">
                        <a14:foregroundMark x1="15385" y1="28517" x2="15385" y2="28517"/>
                        <a14:foregroundMark x1="16923" y1="20532" x2="16923" y2="20532"/>
                        <a14:foregroundMark x1="19316" y1="17110" x2="19316" y2="17110"/>
                        <a14:foregroundMark x1="15214" y1="50190" x2="15214" y2="50190"/>
                        <a14:foregroundMark x1="11624" y1="39544" x2="11624" y2="39544"/>
                        <a14:foregroundMark x1="11624" y1="26616" x2="11624" y2="26616"/>
                        <a14:foregroundMark x1="11795" y1="36122" x2="11795" y2="36122"/>
                        <a14:foregroundMark x1="6496" y1="33460" x2="6496" y2="33460"/>
                        <a14:foregroundMark x1="5470" y1="41065" x2="5470" y2="41065"/>
                        <a14:foregroundMark x1="5299" y1="50570" x2="5299" y2="50570"/>
                        <a14:foregroundMark x1="5299" y1="55894" x2="5299" y2="55894"/>
                        <a14:foregroundMark x1="5299" y1="60456" x2="5299" y2="60456"/>
                        <a14:foregroundMark x1="5299" y1="69962" x2="5299" y2="69962"/>
                        <a14:foregroundMark x1="5299" y1="80608" x2="5299" y2="80608"/>
                        <a14:foregroundMark x1="8376" y1="87833" x2="8376" y2="87833"/>
                        <a14:foregroundMark x1="19145" y1="64259" x2="19145" y2="64259"/>
                        <a14:foregroundMark x1="22735" y1="31179" x2="22735" y2="31179"/>
                        <a14:foregroundMark x1="21880" y1="3042" x2="21880" y2="3042"/>
                        <a14:foregroundMark x1="23590" y1="4943" x2="23590" y2="4943"/>
                        <a14:foregroundMark x1="24444" y1="6464" x2="24444" y2="6464"/>
                        <a14:foregroundMark x1="24957" y1="7985" x2="24957" y2="7985"/>
                        <a14:foregroundMark x1="26154" y1="9125" x2="26154" y2="9125"/>
                        <a14:foregroundMark x1="64444" y1="72243" x2="64444" y2="72243"/>
                        <a14:foregroundMark x1="65470" y1="68821" x2="65470" y2="68821"/>
                        <a14:foregroundMark x1="64444" y1="75285" x2="64444" y2="75285"/>
                        <a14:foregroundMark x1="77436" y1="9506" x2="77436" y2="9506"/>
                        <a14:foregroundMark x1="82735" y1="32700" x2="82735" y2="32700"/>
                        <a14:foregroundMark x1="81026" y1="58555" x2="81026" y2="58555"/>
                        <a14:foregroundMark x1="79487" y1="22053" x2="79487" y2="22053"/>
                        <a14:foregroundMark x1="85641" y1="50570" x2="85641" y2="50570"/>
                        <a14:foregroundMark x1="90256" y1="65019" x2="90256" y2="65019"/>
                        <a14:foregroundMark x1="81538" y1="41445" x2="81538" y2="41445"/>
                        <a14:foregroundMark x1="90598" y1="36882" x2="90598" y2="36882"/>
                        <a14:foregroundMark x1="92991" y1="39924" x2="92991" y2="39924"/>
                        <a14:foregroundMark x1="77094" y1="11407" x2="77094" y2="11407"/>
                        <a14:foregroundMark x1="75214" y1="6084" x2="75214" y2="6084"/>
                        <a14:foregroundMark x1="73675" y1="23954" x2="73675" y2="23954"/>
                        <a14:foregroundMark x1="74530" y1="21673" x2="74530" y2="21673"/>
                        <a14:foregroundMark x1="74017" y1="28517" x2="74017" y2="28517"/>
                        <a14:foregroundMark x1="74530" y1="34221" x2="74530" y2="34221"/>
                        <a14:foregroundMark x1="74530" y1="38023" x2="74530" y2="38023"/>
                        <a14:foregroundMark x1="74530" y1="89354" x2="74530" y2="89354"/>
                        <a14:foregroundMark x1="77607" y1="92776" x2="77607" y2="92776"/>
                        <a14:foregroundMark x1="81709" y1="91635" x2="81709" y2="91635"/>
                        <a14:foregroundMark x1="86325" y1="90875" x2="86325" y2="90875"/>
                        <a14:foregroundMark x1="89744" y1="91255" x2="89744" y2="91255"/>
                        <a14:foregroundMark x1="94188" y1="91635" x2="94188" y2="91635"/>
                        <a14:foregroundMark x1="97094" y1="91635" x2="97094" y2="9163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3165"/>
            <a:ext cx="7704856" cy="34638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764704"/>
            <a:ext cx="7920880" cy="2088232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Кептар —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хутряна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безрукавка 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</a:rPr>
              <a:t>населення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</a:rPr>
              <a:t>. Карпат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та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Прикарпаття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.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Мав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значну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локальну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варіативність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щодо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довжини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та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прийомів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оформлення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в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залежності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від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регіону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.</a:t>
            </a:r>
            <a:endParaRPr lang="uk-UA" sz="32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84887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Керсетка —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жіноча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безрукавка, яка мала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багато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місцевих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варіантів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довжини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, пропорцій,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декорування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.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Побутувала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здебільшого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на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Київщині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Чернігівщині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Полтавщині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частково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на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Півдні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України.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Найрозвиненіших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форм керсетка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набула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у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другій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половині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Gabriola" pitchFamily="82" charset="0"/>
              </a:rPr>
              <a:t>XIX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ст., коли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чітко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визначилися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не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лише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основні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принципи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її</a:t>
            </a: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 крою, а й локальні особливості щодо пропорцій, колориту, оздоблення.</a:t>
            </a:r>
            <a:endParaRPr lang="uk-UA" sz="3200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1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7" l="0" r="98784">
                        <a14:foregroundMark x1="33131" y1="64809" x2="33131" y2="64809"/>
                        <a14:foregroundMark x1="27356" y1="53372" x2="27356" y2="53372"/>
                        <a14:foregroundMark x1="23708" y1="18475" x2="23708" y2="18475"/>
                        <a14:foregroundMark x1="28875" y1="27566" x2="28875" y2="27566"/>
                        <a14:foregroundMark x1="32219" y1="25220" x2="32219" y2="25220"/>
                        <a14:foregroundMark x1="30091" y1="16716" x2="30091" y2="16716"/>
                        <a14:foregroundMark x1="29787" y1="15249" x2="29787" y2="15249"/>
                        <a14:foregroundMark x1="24012" y1="12023" x2="24012" y2="12023"/>
                        <a14:foregroundMark x1="21277" y1="14370" x2="21277" y2="14370"/>
                        <a14:foregroundMark x1="19453" y1="18768" x2="19453" y2="18768"/>
                        <a14:foregroundMark x1="16717" y1="25220" x2="16717" y2="25220"/>
                        <a14:foregroundMark x1="15502" y1="29326" x2="15502" y2="29326"/>
                        <a14:foregroundMark x1="28875" y1="36950" x2="28875" y2="36950"/>
                        <a14:foregroundMark x1="28875" y1="42815" x2="28875" y2="42815"/>
                        <a14:foregroundMark x1="27052" y1="44282" x2="27052" y2="44282"/>
                        <a14:foregroundMark x1="15198" y1="46041" x2="15198" y2="46041"/>
                        <a14:foregroundMark x1="23708" y1="46921" x2="23708" y2="46921"/>
                        <a14:foregroundMark x1="31307" y1="46921" x2="31307" y2="46921"/>
                        <a14:foregroundMark x1="38602" y1="14370" x2="38602" y2="14370"/>
                        <a14:foregroundMark x1="72644" y1="24927" x2="72644" y2="24927"/>
                        <a14:foregroundMark x1="85410" y1="11730" x2="85410" y2="11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067"/>
            <a:ext cx="4861917" cy="503925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8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404664"/>
            <a:ext cx="7776864" cy="151216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Лейбик (бруслик, катанка, горсет) — сукняна безрукавка жителів передгір'я Карпат, рівнинної частини Західної України та Полісся.</a:t>
            </a:r>
            <a:endParaRPr lang="uk-UA" sz="32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3" b="96481" l="1987" r="97020">
                        <a14:foregroundMark x1="47020" y1="25806" x2="47020" y2="25806"/>
                        <a14:foregroundMark x1="19868" y1="21994" x2="19868" y2="21994"/>
                        <a14:foregroundMark x1="25497" y1="17009" x2="25497" y2="17009"/>
                        <a14:foregroundMark x1="27483" y1="10850" x2="27483" y2="10850"/>
                        <a14:foregroundMark x1="18212" y1="66276" x2="18212" y2="66276"/>
                        <a14:foregroundMark x1="28146" y1="58944" x2="28146" y2="58944"/>
                        <a14:foregroundMark x1="29470" y1="73607" x2="29470" y2="73607"/>
                        <a14:foregroundMark x1="27152" y1="78299" x2="27152" y2="78299"/>
                        <a14:foregroundMark x1="12914" y1="83871" x2="12914" y2="83871"/>
                        <a14:foregroundMark x1="16887" y1="68328" x2="16887" y2="68328"/>
                        <a14:foregroundMark x1="26490" y1="74780" x2="26490" y2="74780"/>
                        <a14:foregroundMark x1="42053" y1="75660" x2="42053" y2="75660"/>
                        <a14:foregroundMark x1="37417" y1="70381" x2="37417" y2="70381"/>
                        <a14:foregroundMark x1="35762" y1="82405" x2="35762" y2="82405"/>
                        <a14:foregroundMark x1="38742" y1="83578" x2="38742" y2="83578"/>
                        <a14:foregroundMark x1="22848" y1="89150" x2="22848" y2="89150"/>
                        <a14:foregroundMark x1="27815" y1="87097" x2="27815" y2="87097"/>
                        <a14:foregroundMark x1="35430" y1="90029" x2="35430" y2="90029"/>
                        <a14:foregroundMark x1="24503" y1="88856" x2="24503" y2="88856"/>
                        <a14:foregroundMark x1="24503" y1="82991" x2="24503" y2="82991"/>
                        <a14:foregroundMark x1="20530" y1="78886" x2="20530" y2="78886"/>
                        <a14:foregroundMark x1="34768" y1="78592" x2="36093" y2="78592"/>
                        <a14:foregroundMark x1="36424" y1="72727" x2="36424" y2="72727"/>
                        <a14:foregroundMark x1="38411" y1="64516" x2="38411" y2="64516"/>
                        <a14:foregroundMark x1="79139" y1="75953" x2="79139" y2="75953"/>
                        <a14:foregroundMark x1="75497" y1="66862" x2="75497" y2="66862"/>
                        <a14:foregroundMark x1="69205" y1="61584" x2="69205" y2="61584"/>
                        <a14:foregroundMark x1="71192" y1="76540" x2="71192" y2="76540"/>
                        <a14:foregroundMark x1="76159" y1="67155" x2="76159" y2="67155"/>
                        <a14:foregroundMark x1="61921" y1="59531" x2="61921" y2="59531"/>
                        <a14:foregroundMark x1="66556" y1="73314" x2="66556" y2="73314"/>
                        <a14:foregroundMark x1="70530" y1="81818" x2="70530" y2="81818"/>
                        <a14:foregroundMark x1="78808" y1="80645" x2="78808" y2="80645"/>
                        <a14:foregroundMark x1="67219" y1="82698" x2="67219" y2="8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916832"/>
            <a:ext cx="4248472" cy="479711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6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848872" cy="6192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Gabriola" pitchFamily="82" charset="0"/>
              </a:rPr>
              <a:t> Запаска – чотирикутник (60х80 см), що припоясувався "зав`язками" чи "поясом" тільки ззаду (на Поліссі), або ззаду й спереду (на Гуцульщині). Найпишнішою святковою формою такого одягу була плахта, що складалася з двох вовняних рушників ("гривок"), по боках до половини зшитих разом. Її підперізували поясом чи крайкою таким чином, щоб зшита частина обгортала стан, а незшиті "крила" звисали з боків.</a:t>
            </a:r>
          </a:p>
        </p:txBody>
      </p:sp>
    </p:spTree>
    <p:extLst>
      <p:ext uri="{BB962C8B-B14F-4D97-AF65-F5344CB8AC3E}">
        <p14:creationId xmlns:p14="http://schemas.microsoft.com/office/powerpoint/2010/main" val="398958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849</Words>
  <Application>Microsoft Office PowerPoint</Application>
  <PresentationFormat>Экран (4:3)</PresentationFormat>
  <Paragraphs>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Географічні особливості українського національного костюму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нацональний одяг</dc:title>
  <dc:creator>Admin</dc:creator>
  <cp:lastModifiedBy>Admin</cp:lastModifiedBy>
  <cp:revision>31</cp:revision>
  <dcterms:created xsi:type="dcterms:W3CDTF">2014-06-18T17:43:20Z</dcterms:created>
  <dcterms:modified xsi:type="dcterms:W3CDTF">2014-06-19T17:48:00Z</dcterms:modified>
</cp:coreProperties>
</file>