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sz="4800" dirty="0" smtClean="0"/>
              <a:t>Життєвий та творчий шлях 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Загребельний</a:t>
            </a:r>
            <a:r>
              <a:rPr lang="ru-RU" dirty="0"/>
              <a:t> </a:t>
            </a:r>
            <a:r>
              <a:rPr lang="ru-RU" dirty="0" err="1"/>
              <a:t>Павло</a:t>
            </a:r>
            <a:r>
              <a:rPr lang="ru-RU" dirty="0"/>
              <a:t> Архипович</a:t>
            </a:r>
          </a:p>
        </p:txBody>
      </p:sp>
    </p:spTree>
    <p:extLst>
      <p:ext uri="{BB962C8B-B14F-4D97-AF65-F5344CB8AC3E}">
        <p14:creationId xmlns:p14="http://schemas.microsoft.com/office/powerpoint/2010/main" val="34332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620687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Виступив</a:t>
            </a:r>
            <a:r>
              <a:rPr lang="ru-RU" sz="2400" dirty="0"/>
              <a:t> </a:t>
            </a:r>
            <a:r>
              <a:rPr lang="ru-RU" sz="2400" dirty="0" err="1"/>
              <a:t>Павло</a:t>
            </a:r>
            <a:r>
              <a:rPr lang="ru-RU" sz="2400" dirty="0"/>
              <a:t> </a:t>
            </a:r>
            <a:r>
              <a:rPr lang="ru-RU" sz="2400" dirty="0" err="1"/>
              <a:t>Загребельний</a:t>
            </a:r>
            <a:r>
              <a:rPr lang="ru-RU" sz="2400" dirty="0"/>
              <a:t> і з </a:t>
            </a:r>
            <a:r>
              <a:rPr lang="ru-RU" sz="2400" dirty="0" err="1"/>
              <a:t>кількома</a:t>
            </a:r>
            <a:r>
              <a:rPr lang="ru-RU" sz="2400" dirty="0"/>
              <a:t> </a:t>
            </a:r>
            <a:r>
              <a:rPr lang="ru-RU" sz="2400" dirty="0" err="1"/>
              <a:t>п'єсами</a:t>
            </a:r>
            <a:r>
              <a:rPr lang="ru-RU" sz="2400" dirty="0"/>
              <a:t>, </a:t>
            </a:r>
            <a:r>
              <a:rPr lang="ru-RU" sz="2400" dirty="0" err="1"/>
              <a:t>створеними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романів</a:t>
            </a:r>
            <a:r>
              <a:rPr lang="ru-RU" sz="2400" dirty="0"/>
              <a:t> — «</a:t>
            </a:r>
            <a:r>
              <a:rPr lang="ru-RU" sz="2400" dirty="0" err="1"/>
              <a:t>Хто</a:t>
            </a:r>
            <a:r>
              <a:rPr lang="ru-RU" sz="2400" dirty="0"/>
              <a:t> за?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?» («День для </a:t>
            </a:r>
            <a:r>
              <a:rPr lang="ru-RU" sz="2400" dirty="0" err="1"/>
              <a:t>прийдешнього</a:t>
            </a:r>
            <a:r>
              <a:rPr lang="ru-RU" sz="2400" dirty="0"/>
              <a:t>»), «І земля скакала </a:t>
            </a:r>
            <a:r>
              <a:rPr lang="ru-RU" sz="2400" dirty="0" err="1"/>
              <a:t>мені</a:t>
            </a:r>
            <a:r>
              <a:rPr lang="ru-RU" sz="2400" dirty="0"/>
              <a:t> </a:t>
            </a:r>
            <a:r>
              <a:rPr lang="ru-RU" sz="2400" dirty="0" err="1"/>
              <a:t>навстріч</a:t>
            </a:r>
            <a:r>
              <a:rPr lang="ru-RU" sz="2400" dirty="0"/>
              <a:t>» («З </a:t>
            </a:r>
            <a:r>
              <a:rPr lang="ru-RU" sz="2400" dirty="0" err="1"/>
              <a:t>погляду</a:t>
            </a:r>
            <a:r>
              <a:rPr lang="ru-RU" sz="2400" dirty="0"/>
              <a:t> </a:t>
            </a:r>
            <a:r>
              <a:rPr lang="ru-RU" sz="2400" dirty="0" err="1"/>
              <a:t>вічності</a:t>
            </a:r>
            <a:r>
              <a:rPr lang="ru-RU" sz="2400" dirty="0"/>
              <a:t>»); активно </a:t>
            </a:r>
            <a:r>
              <a:rPr lang="ru-RU" sz="2400" dirty="0" err="1"/>
              <a:t>виступав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критичними</a:t>
            </a:r>
            <a:r>
              <a:rPr lang="ru-RU" sz="2400" dirty="0"/>
              <a:t> і </a:t>
            </a:r>
            <a:r>
              <a:rPr lang="ru-RU" sz="2400" dirty="0" err="1"/>
              <a:t>літературознавчими</a:t>
            </a:r>
            <a:r>
              <a:rPr lang="ru-RU" sz="2400" dirty="0"/>
              <a:t> </a:t>
            </a:r>
            <a:r>
              <a:rPr lang="ru-RU" sz="2400" dirty="0" err="1"/>
              <a:t>статтями</a:t>
            </a:r>
            <a:r>
              <a:rPr lang="ru-RU" sz="2400" dirty="0"/>
              <a:t> в </a:t>
            </a:r>
            <a:r>
              <a:rPr lang="ru-RU" sz="2400" dirty="0" err="1"/>
              <a:t>пресі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з </a:t>
            </a:r>
            <a:r>
              <a:rPr lang="ru-RU" sz="2400" dirty="0" err="1"/>
              <a:t>доповідями</a:t>
            </a:r>
            <a:r>
              <a:rPr lang="ru-RU" sz="2400" dirty="0"/>
              <a:t>, </a:t>
            </a:r>
            <a:r>
              <a:rPr lang="ru-RU" sz="2400" dirty="0" err="1"/>
              <a:t>промовами</a:t>
            </a:r>
            <a:r>
              <a:rPr lang="ru-RU" sz="2400" dirty="0"/>
              <a:t> й </a:t>
            </a:r>
            <a:r>
              <a:rPr lang="ru-RU" sz="2400" dirty="0" err="1"/>
              <a:t>інтерв'ю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виступи</a:t>
            </a:r>
            <a:r>
              <a:rPr lang="ru-RU" sz="2400" dirty="0"/>
              <a:t> </a:t>
            </a:r>
            <a:r>
              <a:rPr lang="ru-RU" sz="2400" dirty="0" err="1"/>
              <a:t>зібрані</a:t>
            </a:r>
            <a:r>
              <a:rPr lang="ru-RU" sz="2400" dirty="0"/>
              <a:t> в </a:t>
            </a:r>
            <a:r>
              <a:rPr lang="ru-RU" sz="2400" dirty="0" err="1"/>
              <a:t>книзі</a:t>
            </a:r>
            <a:r>
              <a:rPr lang="ru-RU" sz="2400" dirty="0"/>
              <a:t> статей, </a:t>
            </a:r>
            <a:r>
              <a:rPr lang="ru-RU" sz="2400" dirty="0" err="1"/>
              <a:t>есе</a:t>
            </a:r>
            <a:r>
              <a:rPr lang="ru-RU" sz="2400" dirty="0"/>
              <a:t> і </a:t>
            </a:r>
            <a:r>
              <a:rPr lang="ru-RU" sz="2400" dirty="0" err="1"/>
              <a:t>портретів</a:t>
            </a:r>
            <a:r>
              <a:rPr lang="ru-RU" sz="2400" dirty="0"/>
              <a:t> «</a:t>
            </a:r>
            <a:r>
              <a:rPr lang="ru-RU" sz="2400" dirty="0" err="1"/>
              <a:t>Неложними</a:t>
            </a:r>
            <a:r>
              <a:rPr lang="ru-RU" sz="2400" dirty="0"/>
              <a:t> устами» (1981). До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ввійшла</a:t>
            </a:r>
            <a:r>
              <a:rPr lang="ru-RU" sz="2400" dirty="0"/>
              <a:t> </a:t>
            </a:r>
            <a:r>
              <a:rPr lang="ru-RU" sz="2400" dirty="0" err="1"/>
              <a:t>повість-дослідження</a:t>
            </a:r>
            <a:r>
              <a:rPr lang="ru-RU" sz="2400" dirty="0"/>
              <a:t> «</a:t>
            </a:r>
            <a:r>
              <a:rPr lang="ru-RU" sz="2400" dirty="0" err="1"/>
              <a:t>Кларнети</a:t>
            </a:r>
            <a:r>
              <a:rPr lang="ru-RU" sz="2400" dirty="0"/>
              <a:t> </a:t>
            </a:r>
            <a:r>
              <a:rPr lang="ru-RU" sz="2400" dirty="0" err="1"/>
              <a:t>ніжності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7" y="914756"/>
            <a:ext cx="3374849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02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/>
              <a:t>створено </a:t>
            </a:r>
            <a:r>
              <a:rPr lang="ru-RU" sz="2800" dirty="0" err="1"/>
              <a:t>цілий</a:t>
            </a:r>
            <a:r>
              <a:rPr lang="ru-RU" sz="2800" dirty="0"/>
              <a:t> цикл </a:t>
            </a:r>
            <a:r>
              <a:rPr lang="ru-RU" sz="2800" dirty="0" err="1"/>
              <a:t>романів</a:t>
            </a:r>
            <a:r>
              <a:rPr lang="ru-RU" sz="2800" dirty="0"/>
              <a:t> про </a:t>
            </a:r>
            <a:r>
              <a:rPr lang="ru-RU" sz="2800" dirty="0" err="1"/>
              <a:t>історичне</a:t>
            </a:r>
            <a:r>
              <a:rPr lang="ru-RU" sz="2800" dirty="0"/>
              <a:t> </a:t>
            </a:r>
            <a:r>
              <a:rPr lang="ru-RU" sz="2800" dirty="0" err="1"/>
              <a:t>минуле</a:t>
            </a:r>
            <a:r>
              <a:rPr lang="ru-RU" sz="2800" dirty="0"/>
              <a:t> </a:t>
            </a:r>
            <a:r>
              <a:rPr lang="ru-RU" sz="2800" dirty="0" err="1"/>
              <a:t>нашої</a:t>
            </a:r>
            <a:r>
              <a:rPr lang="ru-RU" sz="2800" dirty="0"/>
              <a:t> </a:t>
            </a:r>
            <a:r>
              <a:rPr lang="ru-RU" sz="2800" dirty="0" err="1"/>
              <a:t>Батьківщини</a:t>
            </a:r>
            <a:r>
              <a:rPr lang="ru-RU" sz="2800" dirty="0"/>
              <a:t>: «</a:t>
            </a:r>
            <a:r>
              <a:rPr lang="ru-RU" sz="2800" dirty="0" err="1"/>
              <a:t>Первоміст</a:t>
            </a:r>
            <a:r>
              <a:rPr lang="ru-RU" sz="2800" dirty="0"/>
              <a:t>» (1972), «Смерть у </a:t>
            </a:r>
            <a:r>
              <a:rPr lang="ru-RU" sz="2800" dirty="0" err="1"/>
              <a:t>Києві</a:t>
            </a:r>
            <a:r>
              <a:rPr lang="ru-RU" sz="2800" dirty="0"/>
              <a:t>» (1973), «</a:t>
            </a:r>
            <a:r>
              <a:rPr lang="ru-RU" sz="2800" dirty="0" err="1"/>
              <a:t>Євпраксія</a:t>
            </a:r>
            <a:r>
              <a:rPr lang="ru-RU" sz="2800" dirty="0"/>
              <a:t>» (1975). </a:t>
            </a:r>
            <a:r>
              <a:rPr lang="ru-RU" sz="2800" dirty="0" err="1"/>
              <a:t>Подіям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en-US" sz="2800" dirty="0"/>
              <a:t>XVI </a:t>
            </a:r>
            <a:r>
              <a:rPr lang="ru-RU" sz="2800" dirty="0"/>
              <a:t>ст. </a:t>
            </a:r>
            <a:r>
              <a:rPr lang="ru-RU" sz="2800" dirty="0" err="1"/>
              <a:t>присвячено</a:t>
            </a:r>
            <a:r>
              <a:rPr lang="ru-RU" sz="2800" dirty="0"/>
              <a:t> роман «</a:t>
            </a:r>
            <a:r>
              <a:rPr lang="ru-RU" sz="2800" dirty="0" err="1"/>
              <a:t>Роксолана</a:t>
            </a:r>
            <a:r>
              <a:rPr lang="ru-RU" sz="2800" dirty="0"/>
              <a:t>» (1980).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17" y="1039926"/>
            <a:ext cx="3757999" cy="442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3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954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сценаріями</a:t>
            </a:r>
            <a:r>
              <a:rPr lang="ru-RU" sz="2400" dirty="0"/>
              <a:t> на </a:t>
            </a:r>
            <a:r>
              <a:rPr lang="ru-RU" sz="2400" dirty="0" err="1"/>
              <a:t>Київській</a:t>
            </a:r>
            <a:r>
              <a:rPr lang="ru-RU" sz="2400" dirty="0"/>
              <a:t> </a:t>
            </a:r>
            <a:r>
              <a:rPr lang="ru-RU" sz="2400" dirty="0" err="1"/>
              <a:t>кіностудії</a:t>
            </a:r>
            <a:r>
              <a:rPr lang="ru-RU" sz="2400" dirty="0"/>
              <a:t> </a:t>
            </a:r>
            <a:r>
              <a:rPr lang="ru-RU" sz="2400" dirty="0" err="1"/>
              <a:t>ім</a:t>
            </a:r>
            <a:r>
              <a:rPr lang="ru-RU" sz="2400" dirty="0"/>
              <a:t>. О. П. </a:t>
            </a:r>
            <a:r>
              <a:rPr lang="ru-RU" sz="2400" dirty="0" err="1"/>
              <a:t>Довженка</a:t>
            </a:r>
            <a:r>
              <a:rPr lang="ru-RU" sz="2400" dirty="0"/>
              <a:t> </a:t>
            </a:r>
            <a:r>
              <a:rPr lang="ru-RU" sz="2400" dirty="0" err="1"/>
              <a:t>знято</a:t>
            </a:r>
            <a:r>
              <a:rPr lang="ru-RU" sz="2400" dirty="0"/>
              <a:t> </a:t>
            </a:r>
            <a:r>
              <a:rPr lang="ru-RU" sz="2400" dirty="0" err="1"/>
              <a:t>художні</a:t>
            </a:r>
            <a:r>
              <a:rPr lang="ru-RU" sz="2400" dirty="0"/>
              <a:t> </a:t>
            </a:r>
            <a:r>
              <a:rPr lang="ru-RU" sz="2400" dirty="0" err="1"/>
              <a:t>фільми</a:t>
            </a:r>
            <a:r>
              <a:rPr lang="ru-RU" sz="2400" dirty="0"/>
              <a:t>: «</a:t>
            </a:r>
            <a:r>
              <a:rPr lang="ru-RU" sz="2400" dirty="0" err="1"/>
              <a:t>Ракети</a:t>
            </a:r>
            <a:r>
              <a:rPr lang="ru-RU" sz="2400" dirty="0"/>
              <a:t> не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злетіти</a:t>
            </a:r>
            <a:r>
              <a:rPr lang="ru-RU" sz="2400" dirty="0"/>
              <a:t>» (1965), «</a:t>
            </a:r>
            <a:r>
              <a:rPr lang="ru-RU" sz="2400" dirty="0" err="1"/>
              <a:t>Перевірено</a:t>
            </a:r>
            <a:r>
              <a:rPr lang="ru-RU" sz="2400" dirty="0"/>
              <a:t> — </a:t>
            </a:r>
            <a:r>
              <a:rPr lang="ru-RU" sz="2400" dirty="0" err="1"/>
              <a:t>мін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» (1966), «</a:t>
            </a:r>
            <a:r>
              <a:rPr lang="ru-RU" sz="2400" dirty="0" err="1"/>
              <a:t>Лаври</a:t>
            </a:r>
            <a:r>
              <a:rPr lang="ru-RU" sz="2400" dirty="0"/>
              <a:t>» (1974), «Ярослав </a:t>
            </a:r>
            <a:r>
              <a:rPr lang="ru-RU" sz="2400" dirty="0" err="1"/>
              <a:t>Мудрий</a:t>
            </a:r>
            <a:r>
              <a:rPr lang="ru-RU" sz="2400" dirty="0"/>
              <a:t>» (1982).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109">
            <a:off x="361780" y="387686"/>
            <a:ext cx="2520280" cy="3656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076">
            <a:off x="296998" y="3354862"/>
            <a:ext cx="2250011" cy="3165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0">
            <a:off x="2291041" y="3240286"/>
            <a:ext cx="2401533" cy="33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У 90-ті </a:t>
            </a:r>
            <a:r>
              <a:rPr lang="ru-RU" sz="3200" dirty="0" err="1"/>
              <a:t>рр</a:t>
            </a:r>
            <a:r>
              <a:rPr lang="ru-RU" sz="3200" dirty="0"/>
              <a:t>. ХХ ст. </a:t>
            </a:r>
            <a:r>
              <a:rPr lang="ru-RU" sz="3200" dirty="0" err="1"/>
              <a:t>письменник</a:t>
            </a:r>
            <a:r>
              <a:rPr lang="ru-RU" sz="3200" dirty="0"/>
              <a:t> </a:t>
            </a:r>
            <a:r>
              <a:rPr lang="ru-RU" sz="3200" dirty="0" err="1"/>
              <a:t>відійшов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активного </a:t>
            </a:r>
            <a:r>
              <a:rPr lang="ru-RU" sz="3200" dirty="0" err="1"/>
              <a:t>громадсько-політичного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, </a:t>
            </a:r>
            <a:r>
              <a:rPr lang="ru-RU" sz="3200" dirty="0" err="1"/>
              <a:t>водночас</a:t>
            </a:r>
            <a:r>
              <a:rPr lang="ru-RU" sz="3200" dirty="0"/>
              <a:t>, </a:t>
            </a:r>
            <a:r>
              <a:rPr lang="ru-RU" sz="3200" dirty="0" err="1"/>
              <a:t>незважаючи</a:t>
            </a:r>
            <a:r>
              <a:rPr lang="ru-RU" sz="3200" dirty="0"/>
              <a:t> на </a:t>
            </a:r>
            <a:r>
              <a:rPr lang="ru-RU" sz="3200" dirty="0" err="1"/>
              <a:t>вік</a:t>
            </a:r>
            <a:r>
              <a:rPr lang="ru-RU" sz="3200" dirty="0"/>
              <a:t>, </a:t>
            </a:r>
            <a:r>
              <a:rPr lang="ru-RU" sz="3200" dirty="0" err="1"/>
              <a:t>плідно</a:t>
            </a:r>
            <a:r>
              <a:rPr lang="ru-RU" sz="3200" dirty="0"/>
              <a:t> </a:t>
            </a:r>
            <a:r>
              <a:rPr lang="ru-RU" sz="3200" dirty="0" err="1"/>
              <a:t>працюючи</a:t>
            </a:r>
            <a:r>
              <a:rPr lang="ru-RU" sz="3200" dirty="0"/>
              <a:t> на </a:t>
            </a:r>
            <a:r>
              <a:rPr lang="ru-RU" sz="3200" dirty="0" err="1"/>
              <a:t>сучасній</a:t>
            </a:r>
            <a:r>
              <a:rPr lang="ru-RU" sz="3200" dirty="0"/>
              <a:t> </a:t>
            </a:r>
            <a:r>
              <a:rPr lang="ru-RU" sz="3200" dirty="0" err="1"/>
              <a:t>літературній</a:t>
            </a:r>
            <a:r>
              <a:rPr lang="ru-RU" sz="3200" dirty="0"/>
              <a:t> </a:t>
            </a:r>
            <a:r>
              <a:rPr lang="ru-RU" sz="3200" dirty="0" err="1"/>
              <a:t>ниві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71500"/>
            <a:ext cx="3865257" cy="552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2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9269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Павло</a:t>
            </a:r>
            <a:r>
              <a:rPr lang="ru-RU" sz="2800" dirty="0"/>
              <a:t> </a:t>
            </a:r>
            <a:r>
              <a:rPr lang="ru-RU" sz="2800" dirty="0" err="1"/>
              <a:t>Загребельний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сорок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працював</a:t>
            </a:r>
            <a:r>
              <a:rPr lang="ru-RU" sz="2800" dirty="0"/>
              <a:t> в </a:t>
            </a:r>
            <a:r>
              <a:rPr lang="ru-RU" sz="2800" dirty="0" err="1"/>
              <a:t>українській</a:t>
            </a:r>
            <a:r>
              <a:rPr lang="ru-RU" sz="2800" dirty="0"/>
              <a:t> </a:t>
            </a:r>
            <a:r>
              <a:rPr lang="ru-RU" sz="2800" dirty="0" err="1"/>
              <a:t>прозі</a:t>
            </a:r>
            <a:r>
              <a:rPr lang="ru-RU" sz="2800" dirty="0"/>
              <a:t>. За </a:t>
            </a:r>
            <a:r>
              <a:rPr lang="ru-RU" sz="2800" dirty="0" err="1"/>
              <a:t>цей</a:t>
            </a:r>
            <a:r>
              <a:rPr lang="ru-RU" sz="2800" dirty="0"/>
              <a:t> час </a:t>
            </a:r>
            <a:r>
              <a:rPr lang="ru-RU" sz="2800" dirty="0" err="1"/>
              <a:t>вийшло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</a:t>
            </a:r>
            <a:r>
              <a:rPr lang="ru-RU" sz="2800" dirty="0" err="1"/>
              <a:t>двадцяти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романів</a:t>
            </a:r>
            <a:r>
              <a:rPr lang="ru-RU" sz="2800" dirty="0"/>
              <a:t>. Один </a:t>
            </a:r>
            <a:r>
              <a:rPr lang="ru-RU" sz="2800" dirty="0" err="1"/>
              <a:t>із</a:t>
            </a:r>
            <a:r>
              <a:rPr lang="ru-RU" sz="2800" dirty="0"/>
              <a:t> них — «</a:t>
            </a:r>
            <a:r>
              <a:rPr lang="ru-RU" sz="2800" dirty="0" err="1"/>
              <a:t>Розгін</a:t>
            </a:r>
            <a:r>
              <a:rPr lang="ru-RU" sz="2800" dirty="0"/>
              <a:t>» </a:t>
            </a:r>
            <a:r>
              <a:rPr lang="ru-RU" sz="2800" dirty="0" err="1"/>
              <a:t>відзначено</a:t>
            </a:r>
            <a:r>
              <a:rPr lang="ru-RU" sz="2800" dirty="0"/>
              <a:t> Державною </a:t>
            </a:r>
            <a:r>
              <a:rPr lang="ru-RU" sz="2800" dirty="0" err="1"/>
              <a:t>премією</a:t>
            </a:r>
            <a:r>
              <a:rPr lang="ru-RU" sz="2800" dirty="0"/>
              <a:t> СРСР, два — «</a:t>
            </a:r>
            <a:r>
              <a:rPr lang="ru-RU" sz="2800" dirty="0" err="1"/>
              <a:t>Первоміст</a:t>
            </a:r>
            <a:r>
              <a:rPr lang="ru-RU" sz="2800" dirty="0"/>
              <a:t>» і «Смерть у </a:t>
            </a:r>
            <a:r>
              <a:rPr lang="ru-RU" sz="2800" dirty="0" err="1"/>
              <a:t>Києві</a:t>
            </a:r>
            <a:r>
              <a:rPr lang="ru-RU" sz="2800" dirty="0"/>
              <a:t>» — Державною </a:t>
            </a:r>
            <a:r>
              <a:rPr lang="ru-RU" sz="2800" dirty="0" err="1"/>
              <a:t>премією</a:t>
            </a:r>
            <a:r>
              <a:rPr lang="ru-RU" sz="2800" dirty="0"/>
              <a:t> УРСР </a:t>
            </a:r>
            <a:r>
              <a:rPr lang="ru-RU" sz="2800" dirty="0" err="1"/>
              <a:t>ім</a:t>
            </a:r>
            <a:r>
              <a:rPr lang="ru-RU" sz="2800" dirty="0"/>
              <a:t>. Т. Г. </a:t>
            </a:r>
            <a:r>
              <a:rPr lang="ru-RU" sz="2800" dirty="0" err="1"/>
              <a:t>Шевченка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1052736"/>
            <a:ext cx="3596398" cy="437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00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6" y="764703"/>
            <a:ext cx="8728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Твори </a:t>
            </a:r>
            <a:r>
              <a:rPr lang="ru-RU" sz="2800" dirty="0" err="1"/>
              <a:t>високо</a:t>
            </a:r>
            <a:r>
              <a:rPr lang="ru-RU" sz="2800" dirty="0"/>
              <a:t> </a:t>
            </a:r>
            <a:r>
              <a:rPr lang="ru-RU" sz="2800" dirty="0" err="1"/>
              <a:t>оцінені</a:t>
            </a:r>
            <a:r>
              <a:rPr lang="ru-RU" sz="2800" dirty="0"/>
              <a:t> </a:t>
            </a:r>
            <a:r>
              <a:rPr lang="ru-RU" sz="2800" dirty="0" err="1"/>
              <a:t>критикою</a:t>
            </a:r>
            <a:r>
              <a:rPr lang="ru-RU" sz="2800" dirty="0"/>
              <a:t>,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широке</a:t>
            </a:r>
            <a:r>
              <a:rPr lang="ru-RU" sz="2800" dirty="0"/>
              <a:t> </a:t>
            </a:r>
            <a:r>
              <a:rPr lang="ru-RU" sz="2800" dirty="0" err="1"/>
              <a:t>читацьке</a:t>
            </a:r>
            <a:r>
              <a:rPr lang="ru-RU" sz="2800" dirty="0"/>
              <a:t> </a:t>
            </a:r>
            <a:r>
              <a:rPr lang="ru-RU" sz="2800" dirty="0" err="1"/>
              <a:t>визнання</a:t>
            </a:r>
            <a:r>
              <a:rPr lang="ru-RU" sz="2800" dirty="0"/>
              <a:t>, </a:t>
            </a:r>
            <a:r>
              <a:rPr lang="ru-RU" sz="2800" dirty="0" err="1"/>
              <a:t>Загребельний</a:t>
            </a:r>
            <a:r>
              <a:rPr lang="ru-RU" sz="2800" dirty="0"/>
              <a:t>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найпопулярніших</a:t>
            </a:r>
            <a:r>
              <a:rPr lang="ru-RU" sz="2800" dirty="0"/>
              <a:t>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українських</a:t>
            </a:r>
            <a:r>
              <a:rPr lang="ru-RU" sz="2800" dirty="0"/>
              <a:t> </a:t>
            </a:r>
            <a:r>
              <a:rPr lang="ru-RU" sz="2800" dirty="0" err="1"/>
              <a:t>письменників</a:t>
            </a:r>
            <a:r>
              <a:rPr lang="ru-RU" sz="2800" dirty="0"/>
              <a:t>. </a:t>
            </a:r>
            <a:r>
              <a:rPr lang="ru-RU" sz="2800" dirty="0" err="1"/>
              <a:t>Друковані</a:t>
            </a:r>
            <a:r>
              <a:rPr lang="ru-RU" sz="2800" dirty="0"/>
              <a:t> </a:t>
            </a:r>
            <a:r>
              <a:rPr lang="ru-RU" sz="2800" dirty="0" err="1"/>
              <a:t>масовими</a:t>
            </a:r>
            <a:r>
              <a:rPr lang="ru-RU" sz="2800" dirty="0"/>
              <a:t> тиражами, </a:t>
            </a:r>
            <a:r>
              <a:rPr lang="ru-RU" sz="2800" dirty="0" err="1"/>
              <a:t>його</a:t>
            </a:r>
            <a:r>
              <a:rPr lang="ru-RU" sz="2800" dirty="0"/>
              <a:t> книги </a:t>
            </a:r>
            <a:r>
              <a:rPr lang="ru-RU" sz="2800" dirty="0" err="1"/>
              <a:t>швидко</a:t>
            </a:r>
            <a:r>
              <a:rPr lang="ru-RU" sz="2800" dirty="0"/>
              <a:t> </a:t>
            </a:r>
            <a:r>
              <a:rPr lang="ru-RU" sz="2800" dirty="0" err="1"/>
              <a:t>розходяться</a:t>
            </a:r>
            <a:r>
              <a:rPr lang="ru-RU" sz="2800" dirty="0"/>
              <a:t>; вони </a:t>
            </a:r>
            <a:r>
              <a:rPr lang="ru-RU" sz="2800" dirty="0" err="1"/>
              <a:t>постійно</a:t>
            </a:r>
            <a:r>
              <a:rPr lang="ru-RU" sz="2800" dirty="0"/>
              <a:t> </a:t>
            </a:r>
            <a:r>
              <a:rPr lang="ru-RU" sz="2800" dirty="0" err="1"/>
              <a:t>виходять</a:t>
            </a:r>
            <a:r>
              <a:rPr lang="ru-RU" sz="2800" dirty="0"/>
              <a:t> у перекладах </a:t>
            </a:r>
            <a:r>
              <a:rPr lang="ru-RU" sz="2800" dirty="0" err="1"/>
              <a:t>іншими</a:t>
            </a:r>
            <a:r>
              <a:rPr lang="ru-RU" sz="2800" dirty="0"/>
              <a:t> </a:t>
            </a:r>
            <a:r>
              <a:rPr lang="ru-RU" sz="2800" dirty="0" err="1"/>
              <a:t>мовами</a:t>
            </a:r>
            <a:r>
              <a:rPr lang="ru-RU" sz="2800" dirty="0"/>
              <a:t>; </a:t>
            </a:r>
            <a:r>
              <a:rPr lang="ru-RU" sz="2800" dirty="0" err="1"/>
              <a:t>зростає</a:t>
            </a:r>
            <a:r>
              <a:rPr lang="ru-RU" sz="2800" dirty="0"/>
              <a:t> і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видань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 </a:t>
            </a:r>
            <a:r>
              <a:rPr lang="ru-RU" sz="2800" dirty="0" err="1"/>
              <a:t>письменника</a:t>
            </a:r>
            <a:r>
              <a:rPr lang="ru-RU" sz="2800" dirty="0"/>
              <a:t> за </a:t>
            </a:r>
            <a:r>
              <a:rPr lang="ru-RU" sz="2800" dirty="0" err="1"/>
              <a:t>рубежем</a:t>
            </a:r>
            <a:r>
              <a:rPr lang="ru-RU" sz="2800" dirty="0"/>
              <a:t>. У 2004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нагороджений</a:t>
            </a:r>
            <a:r>
              <a:rPr lang="ru-RU" sz="2800" dirty="0"/>
              <a:t> </a:t>
            </a:r>
            <a:r>
              <a:rPr lang="ru-RU" sz="2800" dirty="0" err="1"/>
              <a:t>званням</a:t>
            </a:r>
            <a:r>
              <a:rPr lang="ru-RU" sz="2800" dirty="0"/>
              <a:t> Героя </a:t>
            </a:r>
            <a:r>
              <a:rPr lang="ru-RU" sz="2800" dirty="0" err="1"/>
              <a:t>України</a:t>
            </a:r>
            <a:r>
              <a:rPr lang="ru-RU" sz="28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81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6030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Помер 3 лютого 2009 року у </a:t>
            </a:r>
            <a:r>
              <a:rPr lang="ru-RU" sz="2800" dirty="0" err="1"/>
              <a:t>віці</a:t>
            </a:r>
            <a:r>
              <a:rPr lang="ru-RU" sz="2800" dirty="0"/>
              <a:t> 84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затяжного </a:t>
            </a:r>
            <a:r>
              <a:rPr lang="ru-RU" sz="2800" dirty="0" err="1"/>
              <a:t>туберкульозу</a:t>
            </a:r>
            <a:r>
              <a:rPr lang="ru-RU" sz="2800" dirty="0"/>
              <a:t>. </a:t>
            </a:r>
            <a:r>
              <a:rPr lang="ru-RU" sz="2800" dirty="0" err="1"/>
              <a:t>Похований</a:t>
            </a:r>
            <a:r>
              <a:rPr lang="ru-RU" sz="2800" dirty="0"/>
              <a:t> в </a:t>
            </a:r>
            <a:r>
              <a:rPr lang="ru-RU" sz="2800" dirty="0" err="1"/>
              <a:t>Києві</a:t>
            </a:r>
            <a:r>
              <a:rPr lang="ru-RU" sz="2800" dirty="0"/>
              <a:t> на Байковому </a:t>
            </a:r>
            <a:r>
              <a:rPr lang="ru-RU" sz="2800" dirty="0" err="1" smtClean="0"/>
              <a:t>кладовищі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55556"/>
            <a:ext cx="2832802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530" y="2665487"/>
            <a:ext cx="54605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20 </a:t>
            </a:r>
            <a:r>
              <a:rPr lang="ru-RU" sz="3200" dirty="0" err="1"/>
              <a:t>серпня</a:t>
            </a:r>
            <a:r>
              <a:rPr lang="ru-RU" sz="3200" dirty="0"/>
              <a:t> 2014 року у </a:t>
            </a:r>
            <a:r>
              <a:rPr lang="ru-RU" sz="3200" dirty="0" err="1"/>
              <a:t>Києві</a:t>
            </a:r>
            <a:r>
              <a:rPr lang="ru-RU" sz="3200" dirty="0"/>
              <a:t> </a:t>
            </a:r>
            <a:r>
              <a:rPr lang="ru-RU" sz="3200" dirty="0" err="1"/>
              <a:t>відкрили</a:t>
            </a:r>
            <a:r>
              <a:rPr lang="ru-RU" sz="3200" dirty="0"/>
              <a:t> </a:t>
            </a:r>
            <a:r>
              <a:rPr lang="ru-RU" sz="3200" dirty="0" err="1"/>
              <a:t>меморіальну</a:t>
            </a:r>
            <a:r>
              <a:rPr lang="ru-RU" sz="3200" dirty="0"/>
              <a:t> </a:t>
            </a:r>
            <a:r>
              <a:rPr lang="ru-RU" sz="3200" dirty="0" err="1"/>
              <a:t>дошку</a:t>
            </a:r>
            <a:r>
              <a:rPr lang="ru-RU" sz="3200" dirty="0"/>
              <a:t> </a:t>
            </a:r>
            <a:r>
              <a:rPr lang="ru-RU" sz="3200" dirty="0" err="1"/>
              <a:t>українському</a:t>
            </a:r>
            <a:r>
              <a:rPr lang="ru-RU" sz="3200" dirty="0"/>
              <a:t> </a:t>
            </a:r>
            <a:r>
              <a:rPr lang="ru-RU" sz="3200" dirty="0" err="1"/>
              <a:t>письменникові</a:t>
            </a:r>
            <a:r>
              <a:rPr lang="ru-RU" sz="3200" dirty="0"/>
              <a:t> Павлу </a:t>
            </a:r>
            <a:r>
              <a:rPr lang="ru-RU" sz="3200" dirty="0" err="1"/>
              <a:t>Загребельному</a:t>
            </a:r>
            <a:r>
              <a:rPr lang="ru-RU" sz="3200" dirty="0"/>
              <a:t> з </a:t>
            </a:r>
            <a:r>
              <a:rPr lang="ru-RU" sz="3200" dirty="0" err="1"/>
              <a:t>нагоди</a:t>
            </a:r>
            <a:r>
              <a:rPr lang="ru-RU" sz="3200" dirty="0"/>
              <a:t> 90-річчя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народження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0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4941168"/>
            <a:ext cx="363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учениця 11 класу</a:t>
            </a:r>
          </a:p>
          <a:p>
            <a:r>
              <a:rPr lang="uk-UA" dirty="0" err="1" smtClean="0"/>
              <a:t>Герасименко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0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7496" y="403119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ahoma"/>
              </a:rPr>
              <a:t> </a:t>
            </a:r>
            <a:r>
              <a:rPr lang="ru-RU" sz="3600" b="1" i="1" dirty="0">
                <a:solidFill>
                  <a:srgbClr val="000000"/>
                </a:solidFill>
                <a:latin typeface="Tahoma"/>
              </a:rPr>
              <a:t>„Не </a:t>
            </a:r>
            <a:r>
              <a:rPr lang="ru-RU" sz="3600" b="1" i="1" dirty="0" err="1">
                <a:solidFill>
                  <a:srgbClr val="000000"/>
                </a:solidFill>
                <a:latin typeface="Tahoma"/>
              </a:rPr>
              <a:t>забуваю</a:t>
            </a:r>
            <a:r>
              <a:rPr lang="ru-RU" sz="3600" b="1" i="1" dirty="0">
                <a:solidFill>
                  <a:srgbClr val="000000"/>
                </a:solidFill>
                <a:latin typeface="Tahoma"/>
              </a:rPr>
              <a:t> про людей, </a:t>
            </a:r>
            <a:r>
              <a:rPr lang="ru-RU" sz="3600" b="1" i="1" dirty="0" err="1">
                <a:solidFill>
                  <a:srgbClr val="000000"/>
                </a:solidFill>
                <a:latin typeface="Tahoma"/>
              </a:rPr>
              <a:t>які</a:t>
            </a:r>
            <a:r>
              <a:rPr lang="ru-RU" sz="3600" b="1" i="1" dirty="0">
                <a:solidFill>
                  <a:srgbClr val="000000"/>
                </a:solidFill>
                <a:latin typeface="Tahoma"/>
              </a:rPr>
              <a:t> мене </a:t>
            </a:r>
            <a:r>
              <a:rPr lang="ru-RU" sz="3600" b="1" i="1" dirty="0" err="1">
                <a:solidFill>
                  <a:srgbClr val="000000"/>
                </a:solidFill>
                <a:latin typeface="Tahoma"/>
              </a:rPr>
              <a:t>читатимуть</a:t>
            </a:r>
            <a:r>
              <a:rPr lang="ru-RU" sz="3600" b="1" i="1" dirty="0">
                <a:solidFill>
                  <a:srgbClr val="000000"/>
                </a:solidFill>
                <a:latin typeface="Tahoma"/>
              </a:rPr>
              <a:t>…”</a:t>
            </a:r>
            <a:endParaRPr lang="ru-RU" sz="3600" b="1" i="1" dirty="0">
              <a:solidFill>
                <a:srgbClr val="000000"/>
              </a:solidFill>
              <a:effectLst/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2" y="620688"/>
            <a:ext cx="4048844" cy="5546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64172" y="598293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(</a:t>
            </a:r>
            <a:r>
              <a:rPr lang="uk-UA" dirty="0" smtClean="0"/>
              <a:t>1924  - 2009)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99496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268760"/>
            <a:ext cx="3384376" cy="4248472"/>
          </a:xfrm>
        </p:spPr>
        <p:txBody>
          <a:bodyPr>
            <a:normAutofit/>
          </a:bodyPr>
          <a:lstStyle/>
          <a:p>
            <a:r>
              <a:rPr lang="ru-RU" sz="3400" dirty="0" err="1" smtClean="0"/>
              <a:t>Майбутній</a:t>
            </a:r>
            <a:r>
              <a:rPr lang="ru-RU" sz="3400" dirty="0" smtClean="0"/>
              <a:t> </a:t>
            </a:r>
            <a:r>
              <a:rPr lang="ru-RU" sz="3400" dirty="0" err="1" smtClean="0"/>
              <a:t>письменник</a:t>
            </a:r>
            <a:r>
              <a:rPr lang="ru-RU" sz="3400" dirty="0" smtClean="0"/>
              <a:t> </a:t>
            </a:r>
            <a:r>
              <a:rPr lang="ru-RU" sz="3400" dirty="0" err="1" smtClean="0"/>
              <a:t>народився</a:t>
            </a:r>
            <a:r>
              <a:rPr lang="ru-RU" sz="3400" dirty="0" smtClean="0"/>
              <a:t> </a:t>
            </a:r>
            <a:r>
              <a:rPr lang="ru-RU" sz="3400" dirty="0"/>
              <a:t>25 </a:t>
            </a:r>
            <a:r>
              <a:rPr lang="ru-RU" sz="3400" dirty="0" err="1"/>
              <a:t>серпня</a:t>
            </a:r>
            <a:r>
              <a:rPr lang="ru-RU" sz="3400" dirty="0"/>
              <a:t> 1924 р. </a:t>
            </a:r>
            <a:r>
              <a:rPr lang="ru-RU" sz="3400" dirty="0" smtClean="0"/>
              <a:t>у </a:t>
            </a:r>
            <a:r>
              <a:rPr lang="ru-RU" sz="3400" dirty="0" err="1"/>
              <a:t>селі</a:t>
            </a:r>
            <a:r>
              <a:rPr lang="ru-RU" sz="3400" dirty="0"/>
              <a:t> </a:t>
            </a:r>
            <a:r>
              <a:rPr lang="ru-RU" sz="3400" dirty="0" err="1" smtClean="0"/>
              <a:t>Солошине</a:t>
            </a:r>
            <a:r>
              <a:rPr lang="ru-RU" sz="3400" dirty="0" smtClean="0"/>
              <a:t> </a:t>
            </a:r>
            <a:r>
              <a:rPr lang="ru-RU" sz="3400" dirty="0"/>
              <a:t>на </a:t>
            </a:r>
            <a:r>
              <a:rPr lang="ru-RU" sz="3400" dirty="0" err="1"/>
              <a:t>Полтавщині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1941 р., </a:t>
            </a:r>
            <a:r>
              <a:rPr lang="ru-RU" sz="3200" dirty="0" err="1"/>
              <a:t>закінчивши</a:t>
            </a:r>
            <a:r>
              <a:rPr lang="ru-RU" sz="3200" dirty="0"/>
              <a:t> </a:t>
            </a:r>
            <a:r>
              <a:rPr lang="ru-RU" sz="3200" dirty="0" err="1" smtClean="0"/>
              <a:t>десятирічку</a:t>
            </a:r>
            <a:r>
              <a:rPr lang="ru-RU" sz="3200" dirty="0" smtClean="0"/>
              <a:t>, </a:t>
            </a:r>
            <a:r>
              <a:rPr lang="ru-RU" sz="3200" dirty="0" err="1" smtClean="0"/>
              <a:t>Павло</a:t>
            </a:r>
            <a:r>
              <a:rPr lang="ru-RU" sz="3200" dirty="0" smtClean="0"/>
              <a:t> </a:t>
            </a:r>
            <a:r>
              <a:rPr lang="ru-RU" sz="3200" dirty="0" err="1"/>
              <a:t>пішов</a:t>
            </a:r>
            <a:r>
              <a:rPr lang="ru-RU" sz="3200" dirty="0"/>
              <a:t> добровольцем на фронт: став курсантом 2-го </a:t>
            </a:r>
            <a:r>
              <a:rPr lang="ru-RU" sz="3200" dirty="0" err="1"/>
              <a:t>Київського</a:t>
            </a:r>
            <a:r>
              <a:rPr lang="ru-RU" sz="3200" dirty="0"/>
              <a:t> </a:t>
            </a:r>
            <a:r>
              <a:rPr lang="ru-RU" sz="3200" dirty="0" err="1"/>
              <a:t>артучилища</a:t>
            </a:r>
            <a:r>
              <a:rPr lang="ru-RU" sz="3200" dirty="0"/>
              <a:t>, брав участь в </a:t>
            </a:r>
            <a:r>
              <a:rPr lang="ru-RU" sz="3200" dirty="0" err="1"/>
              <a:t>обороні</a:t>
            </a:r>
            <a:r>
              <a:rPr lang="ru-RU" sz="3200" dirty="0"/>
              <a:t> </a:t>
            </a:r>
            <a:r>
              <a:rPr lang="ru-RU" sz="3200" dirty="0" err="1"/>
              <a:t>Києва</a:t>
            </a:r>
            <a:r>
              <a:rPr lang="ru-RU" sz="3200" dirty="0"/>
              <a:t>,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двічі</a:t>
            </a:r>
            <a:r>
              <a:rPr lang="ru-RU" sz="3200" dirty="0"/>
              <a:t> поранений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45410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Після</a:t>
            </a:r>
            <a:r>
              <a:rPr lang="ru-RU" sz="3200" dirty="0"/>
              <a:t> другого </a:t>
            </a:r>
            <a:r>
              <a:rPr lang="ru-RU" sz="3200" dirty="0" err="1"/>
              <a:t>поранення</a:t>
            </a:r>
            <a:r>
              <a:rPr lang="ru-RU" sz="3200" dirty="0"/>
              <a:t> 1942 р. </a:t>
            </a:r>
            <a:r>
              <a:rPr lang="ru-RU" sz="3200" dirty="0" err="1"/>
              <a:t>потрапив</a:t>
            </a:r>
            <a:r>
              <a:rPr lang="ru-RU" sz="3200" dirty="0"/>
              <a:t> у полон і до лютого 1945 р. </a:t>
            </a:r>
            <a:r>
              <a:rPr lang="ru-RU" sz="3200" dirty="0" err="1"/>
              <a:t>поневірявся</a:t>
            </a:r>
            <a:r>
              <a:rPr lang="ru-RU" sz="3200" dirty="0"/>
              <a:t> по </a:t>
            </a:r>
            <a:r>
              <a:rPr lang="ru-RU" sz="3200" dirty="0" err="1"/>
              <a:t>нацистських</a:t>
            </a:r>
            <a:r>
              <a:rPr lang="ru-RU" sz="3200" dirty="0"/>
              <a:t> </a:t>
            </a:r>
            <a:r>
              <a:rPr lang="ru-RU" sz="3200" dirty="0" err="1"/>
              <a:t>концтаборах</a:t>
            </a:r>
            <a:r>
              <a:rPr lang="ru-RU" sz="3200" dirty="0"/>
              <a:t>.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звільнення</a:t>
            </a:r>
            <a:r>
              <a:rPr lang="ru-RU" sz="3200" dirty="0"/>
              <a:t> </a:t>
            </a:r>
            <a:r>
              <a:rPr lang="ru-RU" sz="3200" dirty="0" err="1"/>
              <a:t>працював</a:t>
            </a:r>
            <a:r>
              <a:rPr lang="ru-RU" sz="3200" dirty="0"/>
              <a:t> у </a:t>
            </a:r>
            <a:r>
              <a:rPr lang="ru-RU" sz="3200" dirty="0" err="1"/>
              <a:t>радянській</a:t>
            </a:r>
            <a:r>
              <a:rPr lang="ru-RU" sz="3200" dirty="0"/>
              <a:t> </a:t>
            </a:r>
            <a:r>
              <a:rPr lang="ru-RU" sz="3200" dirty="0" err="1"/>
              <a:t>воєнній</a:t>
            </a:r>
            <a:r>
              <a:rPr lang="ru-RU" sz="3200" dirty="0"/>
              <a:t> </a:t>
            </a:r>
            <a:r>
              <a:rPr lang="ru-RU" sz="3200" dirty="0" err="1"/>
              <a:t>місії</a:t>
            </a:r>
            <a:r>
              <a:rPr lang="ru-RU" sz="3200" dirty="0"/>
              <a:t> в </a:t>
            </a:r>
            <a:r>
              <a:rPr lang="ru-RU" sz="3200" dirty="0" err="1"/>
              <a:t>Західній</a:t>
            </a:r>
            <a:r>
              <a:rPr lang="ru-RU" sz="3200" dirty="0"/>
              <a:t> </a:t>
            </a:r>
            <a:r>
              <a:rPr lang="ru-RU" sz="3200" dirty="0" err="1"/>
              <a:t>Німеччині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1946 р. П. </a:t>
            </a:r>
            <a:r>
              <a:rPr lang="ru-RU" dirty="0" err="1"/>
              <a:t>Загребельний</a:t>
            </a:r>
            <a:r>
              <a:rPr lang="ru-RU" dirty="0"/>
              <a:t> вступив на </a:t>
            </a:r>
            <a:r>
              <a:rPr lang="ru-RU" dirty="0" err="1"/>
              <a:t>філологічний</a:t>
            </a:r>
            <a:r>
              <a:rPr lang="ru-RU" dirty="0"/>
              <a:t> факультет </a:t>
            </a:r>
            <a:r>
              <a:rPr lang="ru-RU" dirty="0" err="1"/>
              <a:t>Дніпропетровського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з 1951 року </a:t>
            </a:r>
            <a:r>
              <a:rPr lang="ru-RU" dirty="0" err="1"/>
              <a:t>працював</a:t>
            </a:r>
            <a:r>
              <a:rPr lang="ru-RU" dirty="0"/>
              <a:t> на </a:t>
            </a:r>
            <a:r>
              <a:rPr lang="ru-RU" dirty="0" err="1"/>
              <a:t>журналістській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(</a:t>
            </a:r>
            <a:r>
              <a:rPr lang="ru-RU" dirty="0" err="1"/>
              <a:t>обласні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, журнал «</a:t>
            </a:r>
            <a:r>
              <a:rPr lang="ru-RU" dirty="0" err="1"/>
              <a:t>Вітчизна</a:t>
            </a:r>
            <a:r>
              <a:rPr lang="ru-RU" dirty="0"/>
              <a:t>»).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9" y="764704"/>
            <a:ext cx="3623281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4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69" y="3789040"/>
            <a:ext cx="1981650" cy="2924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212" y="2130854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Серйозною</a:t>
            </a:r>
            <a:r>
              <a:rPr lang="ru-RU" sz="2000" dirty="0"/>
              <a:t> </a:t>
            </a:r>
            <a:r>
              <a:rPr lang="ru-RU" sz="2000" dirty="0" err="1"/>
              <a:t>заявкою</a:t>
            </a:r>
            <a:r>
              <a:rPr lang="ru-RU" sz="2000" dirty="0"/>
              <a:t> на </a:t>
            </a:r>
            <a:r>
              <a:rPr lang="ru-RU" sz="2000" dirty="0" err="1"/>
              <a:t>письменницьку</a:t>
            </a:r>
            <a:r>
              <a:rPr lang="ru-RU" sz="2000" dirty="0"/>
              <a:t> </a:t>
            </a:r>
            <a:r>
              <a:rPr lang="ru-RU" sz="2000" dirty="0" err="1"/>
              <a:t>зрілість</a:t>
            </a:r>
            <a:r>
              <a:rPr lang="ru-RU" sz="2000" dirty="0"/>
              <a:t> стала «Дума про </a:t>
            </a:r>
            <a:r>
              <a:rPr lang="ru-RU" sz="2000" dirty="0" err="1"/>
              <a:t>невмирущого</a:t>
            </a:r>
            <a:r>
              <a:rPr lang="ru-RU" sz="2000" dirty="0"/>
              <a:t>» (1957), </a:t>
            </a:r>
            <a:r>
              <a:rPr lang="ru-RU" sz="2000" dirty="0" err="1"/>
              <a:t>присвячена</a:t>
            </a:r>
            <a:r>
              <a:rPr lang="ru-RU" sz="2000" dirty="0"/>
              <a:t> </a:t>
            </a:r>
            <a:r>
              <a:rPr lang="ru-RU" sz="2000" dirty="0" err="1"/>
              <a:t>воїнському</a:t>
            </a:r>
            <a:r>
              <a:rPr lang="ru-RU" sz="2000" dirty="0"/>
              <a:t> та </a:t>
            </a:r>
            <a:r>
              <a:rPr lang="ru-RU" sz="2000" dirty="0" err="1"/>
              <a:t>людському</a:t>
            </a:r>
            <a:r>
              <a:rPr lang="ru-RU" sz="2000" dirty="0"/>
              <a:t> подвигу молодого </a:t>
            </a:r>
            <a:r>
              <a:rPr lang="ru-RU" sz="2000" dirty="0" err="1"/>
              <a:t>радянського</a:t>
            </a:r>
            <a:r>
              <a:rPr lang="ru-RU" sz="2000" dirty="0"/>
              <a:t> солдата, </a:t>
            </a:r>
            <a:endParaRPr lang="ru-RU" sz="2000" dirty="0" smtClean="0"/>
          </a:p>
          <a:p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/>
              <a:t>загинув</a:t>
            </a:r>
            <a:r>
              <a:rPr lang="ru-RU" sz="2000" dirty="0"/>
              <a:t> у </a:t>
            </a:r>
            <a:r>
              <a:rPr lang="ru-RU" sz="2000" dirty="0" err="1"/>
              <a:t>нацистському</a:t>
            </a:r>
            <a:r>
              <a:rPr lang="ru-RU" sz="2000" dirty="0"/>
              <a:t> </a:t>
            </a:r>
            <a:r>
              <a:rPr lang="ru-RU" sz="2000" dirty="0" err="1"/>
              <a:t>концтаборі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1" y="188640"/>
            <a:ext cx="2232249" cy="34711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Загребельний</a:t>
            </a:r>
            <a:r>
              <a:rPr lang="ru-RU" sz="2000" dirty="0" smtClean="0"/>
              <a:t>  </a:t>
            </a:r>
            <a:r>
              <a:rPr lang="ru-RU" sz="2000" dirty="0" err="1" smtClean="0"/>
              <a:t>пише</a:t>
            </a:r>
            <a:r>
              <a:rPr lang="ru-RU" sz="2000" dirty="0" smtClean="0"/>
              <a:t> три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романи</a:t>
            </a:r>
            <a:r>
              <a:rPr lang="ru-RU" sz="2000" dirty="0" smtClean="0"/>
              <a:t> : «</a:t>
            </a:r>
            <a:r>
              <a:rPr lang="ru-RU" sz="2000" dirty="0" err="1" smtClean="0"/>
              <a:t>Європа</a:t>
            </a:r>
            <a:r>
              <a:rPr lang="ru-RU" sz="2000" dirty="0" smtClean="0"/>
              <a:t> </a:t>
            </a:r>
            <a:r>
              <a:rPr lang="ru-RU" sz="2000" dirty="0"/>
              <a:t>45» (1959), «</a:t>
            </a:r>
            <a:r>
              <a:rPr lang="ru-RU" sz="2000" dirty="0" err="1"/>
              <a:t>Європа</a:t>
            </a:r>
            <a:r>
              <a:rPr lang="ru-RU" sz="2000" dirty="0"/>
              <a:t>. </a:t>
            </a:r>
            <a:r>
              <a:rPr lang="ru-RU" sz="2000" dirty="0" err="1"/>
              <a:t>Захід</a:t>
            </a:r>
            <a:r>
              <a:rPr lang="ru-RU" sz="2000" dirty="0"/>
              <a:t>» (1960), «</a:t>
            </a:r>
            <a:r>
              <a:rPr lang="ru-RU" sz="2000" dirty="0" err="1"/>
              <a:t>Спека</a:t>
            </a:r>
            <a:r>
              <a:rPr lang="ru-RU" sz="2000" dirty="0"/>
              <a:t>» (1960).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38631"/>
            <a:ext cx="2476500" cy="3333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212" y="191862"/>
            <a:ext cx="589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/>
              <a:t>другій</a:t>
            </a:r>
            <a:r>
              <a:rPr lang="ru-RU" sz="2000" dirty="0"/>
              <a:t> </a:t>
            </a:r>
            <a:r>
              <a:rPr lang="ru-RU" sz="2000" dirty="0" err="1"/>
              <a:t>половині</a:t>
            </a:r>
            <a:r>
              <a:rPr lang="ru-RU" sz="2000" dirty="0"/>
              <a:t> 50-х </a:t>
            </a:r>
            <a:r>
              <a:rPr lang="ru-RU" sz="2000" dirty="0" err="1"/>
              <a:t>років</a:t>
            </a:r>
            <a:r>
              <a:rPr lang="ru-RU" sz="2000" dirty="0"/>
              <a:t> П. </a:t>
            </a:r>
            <a:r>
              <a:rPr lang="ru-RU" sz="2000" dirty="0" err="1"/>
              <a:t>Загребельним</a:t>
            </a:r>
            <a:r>
              <a:rPr lang="ru-RU" sz="2000" dirty="0"/>
              <a:t> </a:t>
            </a:r>
            <a:r>
              <a:rPr lang="ru-RU" sz="2000" dirty="0" err="1"/>
              <a:t>видані</a:t>
            </a:r>
            <a:r>
              <a:rPr lang="ru-RU" sz="2000" dirty="0"/>
              <a:t> </a:t>
            </a:r>
            <a:r>
              <a:rPr lang="ru-RU" sz="2000" dirty="0" err="1"/>
              <a:t>збірки</a:t>
            </a:r>
            <a:r>
              <a:rPr lang="ru-RU" sz="2000" dirty="0"/>
              <a:t> </a:t>
            </a:r>
            <a:r>
              <a:rPr lang="ru-RU" sz="2000" dirty="0" err="1"/>
              <a:t>оповідань</a:t>
            </a:r>
            <a:r>
              <a:rPr lang="ru-RU" sz="2000" dirty="0"/>
              <a:t> «Учитель» (1957), «Новели </a:t>
            </a:r>
            <a:r>
              <a:rPr lang="ru-RU" sz="2000" dirty="0" err="1"/>
              <a:t>морського</a:t>
            </a:r>
            <a:r>
              <a:rPr lang="ru-RU" sz="2000" dirty="0"/>
              <a:t> </a:t>
            </a:r>
            <a:r>
              <a:rPr lang="ru-RU" sz="2000" dirty="0" err="1"/>
              <a:t>узбережжя</a:t>
            </a:r>
            <a:r>
              <a:rPr lang="ru-RU" sz="2000" dirty="0"/>
              <a:t>» (1958), </a:t>
            </a:r>
            <a:r>
              <a:rPr lang="ru-RU" sz="2000" dirty="0" err="1"/>
              <a:t>повісті</a:t>
            </a:r>
            <a:r>
              <a:rPr lang="ru-RU" sz="2000" dirty="0"/>
              <a:t> </a:t>
            </a:r>
            <a:r>
              <a:rPr lang="ru-RU" sz="2000" dirty="0" smtClean="0"/>
              <a:t> «</a:t>
            </a:r>
            <a:r>
              <a:rPr lang="ru-RU" sz="2000" dirty="0"/>
              <a:t>Марево», «Там, де </a:t>
            </a:r>
            <a:r>
              <a:rPr lang="ru-RU" sz="2000" dirty="0" err="1"/>
              <a:t>співають</a:t>
            </a:r>
            <a:r>
              <a:rPr lang="ru-RU" sz="2000" dirty="0"/>
              <a:t> </a:t>
            </a:r>
            <a:r>
              <a:rPr lang="ru-RU" sz="2000" dirty="0" err="1"/>
              <a:t>жайворонки</a:t>
            </a:r>
            <a:r>
              <a:rPr lang="ru-RU" sz="2000" dirty="0"/>
              <a:t>» (1956), «Долина </a:t>
            </a:r>
            <a:r>
              <a:rPr lang="ru-RU" sz="2000" dirty="0" err="1"/>
              <a:t>довгих</a:t>
            </a:r>
            <a:r>
              <a:rPr lang="ru-RU" sz="2000" dirty="0"/>
              <a:t> </a:t>
            </a:r>
            <a:r>
              <a:rPr lang="ru-RU" sz="2000" dirty="0" err="1"/>
              <a:t>снів</a:t>
            </a:r>
            <a:r>
              <a:rPr lang="ru-RU" sz="2000" dirty="0"/>
              <a:t>» (1957). </a:t>
            </a:r>
          </a:p>
        </p:txBody>
      </p:sp>
    </p:spTree>
    <p:extLst>
      <p:ext uri="{BB962C8B-B14F-4D97-AF65-F5344CB8AC3E}">
        <p14:creationId xmlns:p14="http://schemas.microsoft.com/office/powerpoint/2010/main" val="3612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3357"/>
            <a:ext cx="5064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Помітною</a:t>
            </a:r>
            <a:r>
              <a:rPr lang="ru-RU" sz="2000" dirty="0"/>
              <a:t> для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літературного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став </a:t>
            </a:r>
            <a:r>
              <a:rPr lang="ru-RU" sz="2000" dirty="0" err="1"/>
              <a:t>період</a:t>
            </a:r>
            <a:r>
              <a:rPr lang="ru-RU" sz="2000" dirty="0"/>
              <a:t>, коли </a:t>
            </a:r>
            <a:r>
              <a:rPr lang="ru-RU" sz="2000" dirty="0" smtClean="0"/>
              <a:t> </a:t>
            </a:r>
            <a:r>
              <a:rPr lang="ru-RU" sz="2000" dirty="0" err="1"/>
              <a:t>Загребельний</a:t>
            </a:r>
            <a:r>
              <a:rPr lang="ru-RU" sz="2000" dirty="0"/>
              <a:t> у 1961-1963 роках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редактором </a:t>
            </a:r>
            <a:r>
              <a:rPr lang="ru-RU" sz="2000" dirty="0" err="1"/>
              <a:t>газети</a:t>
            </a:r>
            <a:r>
              <a:rPr lang="ru-RU" sz="2000" dirty="0"/>
              <a:t> «</a:t>
            </a:r>
            <a:r>
              <a:rPr lang="ru-RU" sz="2000" dirty="0" err="1"/>
              <a:t>Літературна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», де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уславився</a:t>
            </a:r>
            <a:r>
              <a:rPr lang="ru-RU" sz="2000" dirty="0"/>
              <a:t> </a:t>
            </a:r>
            <a:r>
              <a:rPr lang="ru-RU" sz="2000" dirty="0" err="1"/>
              <a:t>підтримкою</a:t>
            </a:r>
            <a:r>
              <a:rPr lang="ru-RU" sz="2000" dirty="0"/>
              <a:t> </a:t>
            </a:r>
            <a:r>
              <a:rPr lang="ru-RU" sz="2000" dirty="0" err="1"/>
              <a:t>молодих</a:t>
            </a:r>
            <a:r>
              <a:rPr lang="ru-RU" sz="2000" dirty="0"/>
              <a:t> </a:t>
            </a:r>
            <a:r>
              <a:rPr lang="ru-RU" sz="2000" dirty="0" err="1"/>
              <a:t>поетів-шістдесятників</a:t>
            </a:r>
            <a:r>
              <a:rPr lang="ru-RU" sz="2000" dirty="0"/>
              <a:t>. У 1979-1986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очолював</a:t>
            </a:r>
            <a:r>
              <a:rPr lang="ru-RU" sz="2000" dirty="0"/>
              <a:t> </a:t>
            </a:r>
            <a:r>
              <a:rPr lang="ru-RU" sz="2000" dirty="0" err="1"/>
              <a:t>Спілку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був</a:t>
            </a:r>
            <a:r>
              <a:rPr lang="ru-RU" sz="2000" dirty="0"/>
              <a:t> головою </a:t>
            </a:r>
            <a:r>
              <a:rPr lang="ru-RU" sz="2000" dirty="0" err="1"/>
              <a:t>комітету</a:t>
            </a:r>
            <a:r>
              <a:rPr lang="ru-RU" sz="2000" dirty="0"/>
              <a:t> по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преміях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Т. Г. </a:t>
            </a:r>
            <a:r>
              <a:rPr lang="ru-RU" sz="2000" dirty="0" err="1"/>
              <a:t>Шевченка</a:t>
            </a:r>
            <a:r>
              <a:rPr lang="ru-RU" sz="2000" dirty="0"/>
              <a:t>, </a:t>
            </a:r>
            <a:r>
              <a:rPr lang="ru-RU" sz="2000" dirty="0" err="1"/>
              <a:t>обирався</a:t>
            </a:r>
            <a:r>
              <a:rPr lang="ru-RU" sz="2000" dirty="0"/>
              <a:t> депутатом </a:t>
            </a:r>
            <a:r>
              <a:rPr lang="ru-RU" sz="2000" dirty="0" err="1"/>
              <a:t>Верховних</a:t>
            </a:r>
            <a:r>
              <a:rPr lang="ru-RU" sz="2000" dirty="0"/>
              <a:t> Рад СРСР та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7872229" cy="18573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408601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Arial"/>
              </a:rPr>
              <a:t>Маєток</a:t>
            </a:r>
            <a:r>
              <a:rPr lang="ru-RU" sz="1600" dirty="0">
                <a:latin typeface="Arial"/>
              </a:rPr>
              <a:t> </a:t>
            </a:r>
            <a:r>
              <a:rPr lang="ru-RU" sz="1600" dirty="0" err="1" smtClean="0">
                <a:latin typeface="Arial"/>
              </a:rPr>
              <a:t>Лібермана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якому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розташований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головний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осідок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Спілки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письменників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</a:rPr>
              <a:t>України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32" y="203410"/>
            <a:ext cx="3057108" cy="38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04664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Помітним</a:t>
            </a:r>
            <a:r>
              <a:rPr lang="ru-RU" sz="2400" dirty="0"/>
              <a:t> </a:t>
            </a:r>
            <a:r>
              <a:rPr lang="ru-RU" sz="2400" dirty="0" err="1"/>
              <a:t>явищем</a:t>
            </a:r>
            <a:r>
              <a:rPr lang="ru-RU" sz="2400" dirty="0"/>
              <a:t> в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літературі</a:t>
            </a:r>
            <a:r>
              <a:rPr lang="ru-RU" sz="2400" dirty="0"/>
              <a:t> став </a:t>
            </a:r>
            <a:r>
              <a:rPr lang="ru-RU" sz="2400" dirty="0" err="1"/>
              <a:t>історично-психологічний</a:t>
            </a:r>
            <a:r>
              <a:rPr lang="ru-RU" sz="2400" dirty="0"/>
              <a:t> роман «Диво» (1968).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</a:t>
            </a:r>
            <a:r>
              <a:rPr lang="ru-RU" sz="2400" dirty="0" err="1"/>
              <a:t>спробу</a:t>
            </a:r>
            <a:r>
              <a:rPr lang="ru-RU" sz="2400" dirty="0"/>
              <a:t> </a:t>
            </a:r>
            <a:r>
              <a:rPr lang="ru-RU" sz="2400" dirty="0" err="1"/>
              <a:t>розширити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історичної</a:t>
            </a:r>
            <a:r>
              <a:rPr lang="ru-RU" sz="2400" dirty="0"/>
              <a:t> </a:t>
            </a:r>
            <a:r>
              <a:rPr lang="ru-RU" sz="2400" dirty="0" err="1"/>
              <a:t>міфології</a:t>
            </a:r>
            <a:r>
              <a:rPr lang="ru-RU" sz="2400" dirty="0"/>
              <a:t> і </a:t>
            </a:r>
            <a:r>
              <a:rPr lang="ru-RU" sz="2400" dirty="0" err="1"/>
              <a:t>розвинути</a:t>
            </a:r>
            <a:r>
              <a:rPr lang="ru-RU" sz="2400" dirty="0"/>
              <a:t> </a:t>
            </a:r>
            <a:r>
              <a:rPr lang="ru-RU" sz="2400" dirty="0" err="1"/>
              <a:t>державницьку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, </a:t>
            </a:r>
            <a:r>
              <a:rPr lang="ru-RU" sz="2400" dirty="0" err="1"/>
              <a:t>запропонувавши</a:t>
            </a:r>
            <a:r>
              <a:rPr lang="ru-RU" sz="2400" dirty="0"/>
              <a:t> авантюрно-</a:t>
            </a:r>
            <a:r>
              <a:rPr lang="ru-RU" sz="2400" dirty="0" err="1"/>
              <a:t>гіпотетичне</a:t>
            </a:r>
            <a:r>
              <a:rPr lang="ru-RU" sz="2400" dirty="0"/>
              <a:t> </a:t>
            </a:r>
            <a:r>
              <a:rPr lang="ru-RU" sz="2400" dirty="0" err="1"/>
              <a:t>прочитання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поєднувалося</a:t>
            </a:r>
            <a:r>
              <a:rPr lang="ru-RU" sz="2400" dirty="0"/>
              <a:t> з </a:t>
            </a:r>
            <a:r>
              <a:rPr lang="ru-RU" sz="2400" dirty="0" err="1"/>
              <a:t>глибоким</a:t>
            </a:r>
            <a:r>
              <a:rPr lang="ru-RU" sz="2400" dirty="0"/>
              <a:t> </a:t>
            </a:r>
            <a:r>
              <a:rPr lang="ru-RU" sz="2400" dirty="0" err="1"/>
              <a:t>розкриттям</a:t>
            </a:r>
            <a:r>
              <a:rPr lang="ru-RU" sz="2400" dirty="0"/>
              <a:t> </a:t>
            </a:r>
            <a:r>
              <a:rPr lang="ru-RU" sz="2400" dirty="0" err="1"/>
              <a:t>психології</a:t>
            </a:r>
            <a:r>
              <a:rPr lang="ru-RU" sz="2400" dirty="0"/>
              <a:t> </a:t>
            </a:r>
            <a:r>
              <a:rPr lang="ru-RU" sz="2400" dirty="0" err="1"/>
              <a:t>персонажів</a:t>
            </a:r>
            <a:r>
              <a:rPr lang="ru-RU" sz="2400" dirty="0"/>
              <a:t>, </a:t>
            </a:r>
            <a:r>
              <a:rPr lang="ru-RU" sz="2400" dirty="0" err="1"/>
              <a:t>філософською</a:t>
            </a:r>
            <a:r>
              <a:rPr lang="ru-RU" sz="2400" dirty="0"/>
              <a:t> </a:t>
            </a:r>
            <a:r>
              <a:rPr lang="ru-RU" sz="2400" dirty="0" err="1"/>
              <a:t>аналітичністю</a:t>
            </a:r>
            <a:r>
              <a:rPr lang="ru-RU" sz="2400" dirty="0"/>
              <a:t>, </a:t>
            </a:r>
            <a:r>
              <a:rPr lang="ru-RU" sz="2400" dirty="0" err="1"/>
              <a:t>оригінальною</a:t>
            </a:r>
            <a:r>
              <a:rPr lang="ru-RU" sz="2400" dirty="0"/>
              <a:t> </a:t>
            </a:r>
            <a:r>
              <a:rPr lang="ru-RU" sz="2400" dirty="0" err="1"/>
              <a:t>композиційною</a:t>
            </a:r>
            <a:r>
              <a:rPr lang="ru-RU" sz="2400" dirty="0"/>
              <a:t> </a:t>
            </a:r>
            <a:r>
              <a:rPr lang="ru-RU" sz="2400" dirty="0" err="1"/>
              <a:t>побудовою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1500"/>
            <a:ext cx="3693460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540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Зразком</a:t>
            </a:r>
            <a:r>
              <a:rPr lang="ru-RU" sz="2400" dirty="0"/>
              <a:t> «монументального </a:t>
            </a:r>
            <a:r>
              <a:rPr lang="ru-RU" sz="2400" dirty="0" err="1"/>
              <a:t>епічного</a:t>
            </a:r>
            <a:r>
              <a:rPr lang="ru-RU" sz="2400" dirty="0"/>
              <a:t> стилю» в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прозі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 став роман П. </a:t>
            </a:r>
            <a:r>
              <a:rPr lang="ru-RU" sz="2400" dirty="0" err="1"/>
              <a:t>Загребельного</a:t>
            </a:r>
            <a:r>
              <a:rPr lang="ru-RU" sz="2400" dirty="0"/>
              <a:t> «</a:t>
            </a:r>
            <a:r>
              <a:rPr lang="ru-RU" sz="2400" dirty="0" err="1"/>
              <a:t>Розгін</a:t>
            </a:r>
            <a:r>
              <a:rPr lang="ru-RU" sz="2400" dirty="0"/>
              <a:t>», 1976 р. (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премія</a:t>
            </a:r>
            <a:r>
              <a:rPr lang="ru-RU" sz="2400" dirty="0"/>
              <a:t> СРСР 1980 р.),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змальовувалася</a:t>
            </a:r>
            <a:r>
              <a:rPr lang="ru-RU" sz="2400" dirty="0"/>
              <a:t> </a:t>
            </a:r>
            <a:r>
              <a:rPr lang="ru-RU" sz="2400" dirty="0" err="1"/>
              <a:t>радянська</a:t>
            </a:r>
            <a:r>
              <a:rPr lang="ru-RU" sz="2400" dirty="0"/>
              <a:t> </a:t>
            </a:r>
            <a:r>
              <a:rPr lang="ru-RU" sz="2400" dirty="0" err="1"/>
              <a:t>епоха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  <a:r>
              <a:rPr lang="ru-RU" sz="2400" dirty="0" err="1"/>
              <a:t>науково-технічної</a:t>
            </a:r>
            <a:r>
              <a:rPr lang="ru-RU" sz="2400" dirty="0"/>
              <a:t> </a:t>
            </a:r>
            <a:r>
              <a:rPr lang="ru-RU" sz="2400" dirty="0" err="1"/>
              <a:t>революції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ідейній</a:t>
            </a:r>
            <a:r>
              <a:rPr lang="ru-RU" sz="2400" dirty="0"/>
              <a:t> </a:t>
            </a:r>
            <a:r>
              <a:rPr lang="ru-RU" sz="2400" dirty="0" err="1"/>
              <a:t>єдності</a:t>
            </a:r>
            <a:r>
              <a:rPr lang="ru-RU" sz="2400" dirty="0"/>
              <a:t> </a:t>
            </a:r>
            <a:r>
              <a:rPr lang="ru-RU" sz="2400" dirty="0" err="1"/>
              <a:t>героїчної</a:t>
            </a:r>
            <a:r>
              <a:rPr lang="ru-RU" sz="2400" dirty="0"/>
              <a:t> </a:t>
            </a:r>
            <a:r>
              <a:rPr lang="ru-RU" sz="2400" dirty="0" err="1"/>
              <a:t>біографії</a:t>
            </a:r>
            <a:r>
              <a:rPr lang="ru-RU" sz="2400" dirty="0"/>
              <a:t> </a:t>
            </a:r>
            <a:r>
              <a:rPr lang="ru-RU" sz="2400" dirty="0" err="1"/>
              <a:t>академіка-кібернетика</a:t>
            </a:r>
            <a:r>
              <a:rPr lang="ru-RU" sz="2400" dirty="0"/>
              <a:t> Петра </a:t>
            </a:r>
            <a:r>
              <a:rPr lang="ru-RU" sz="2400" dirty="0" err="1"/>
              <a:t>Карналя</a:t>
            </a:r>
            <a:r>
              <a:rPr lang="ru-RU" sz="2400" dirty="0"/>
              <a:t> з </a:t>
            </a:r>
            <a:r>
              <a:rPr lang="ru-RU" sz="2400" dirty="0" err="1"/>
              <a:t>історією</a:t>
            </a:r>
            <a:r>
              <a:rPr lang="ru-RU" sz="2400" dirty="0"/>
              <a:t> </a:t>
            </a:r>
            <a:r>
              <a:rPr lang="ru-RU" sz="2400" dirty="0" err="1"/>
              <a:t>радянського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</a:t>
            </a:r>
            <a:r>
              <a:rPr lang="ru-RU" sz="2400" dirty="0" err="1"/>
              <a:t>особисте</a:t>
            </a:r>
            <a:r>
              <a:rPr lang="ru-RU" sz="2400" dirty="0"/>
              <a:t> і </a:t>
            </a:r>
            <a:r>
              <a:rPr lang="ru-RU" sz="2400" dirty="0" err="1"/>
              <a:t>державне</a:t>
            </a:r>
            <a:r>
              <a:rPr lang="ru-RU" sz="2400" dirty="0"/>
              <a:t> у </a:t>
            </a:r>
            <a:r>
              <a:rPr lang="ru-RU" sz="2400" dirty="0" err="1"/>
              <a:t>творі</a:t>
            </a:r>
            <a:r>
              <a:rPr lang="ru-RU" sz="2400" dirty="0"/>
              <a:t> </a:t>
            </a:r>
            <a:r>
              <a:rPr lang="ru-RU" sz="2400" dirty="0" err="1"/>
              <a:t>ототожнювалося</a:t>
            </a:r>
            <a:r>
              <a:rPr lang="ru-RU" sz="2400" dirty="0"/>
              <a:t>, а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соціального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замінялася</a:t>
            </a:r>
            <a:r>
              <a:rPr lang="ru-RU" sz="2400" dirty="0"/>
              <a:t> морально-</a:t>
            </a:r>
            <a:r>
              <a:rPr lang="ru-RU" sz="2400" dirty="0" err="1"/>
              <a:t>етичною</a:t>
            </a:r>
            <a:r>
              <a:rPr lang="ru-RU" sz="2400" dirty="0"/>
              <a:t> проблематикою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10" y="457200"/>
            <a:ext cx="3751359" cy="58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</TotalTime>
  <Words>755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Загребельний Павло Архипович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Загребельний Павло Архипович</dc:title>
  <dc:creator>admin</dc:creator>
  <cp:lastModifiedBy>admin</cp:lastModifiedBy>
  <cp:revision>7</cp:revision>
  <dcterms:created xsi:type="dcterms:W3CDTF">2014-09-06T10:12:26Z</dcterms:created>
  <dcterms:modified xsi:type="dcterms:W3CDTF">2014-09-06T11:21:22Z</dcterms:modified>
</cp:coreProperties>
</file>