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256" r:id="rId3"/>
    <p:sldId id="264" r:id="rId4"/>
    <p:sldId id="258" r:id="rId5"/>
    <p:sldId id="259" r:id="rId6"/>
    <p:sldId id="268" r:id="rId7"/>
    <p:sldId id="260" r:id="rId8"/>
    <p:sldId id="262" r:id="rId9"/>
    <p:sldId id="271" r:id="rId10"/>
    <p:sldId id="263" r:id="rId11"/>
    <p:sldId id="265" r:id="rId12"/>
    <p:sldId id="267" r:id="rId13"/>
    <p:sldId id="269" r:id="rId14"/>
    <p:sldId id="266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D8C4FE4-27CC-486B-87D8-12438D5EFBBC}" type="datetimeFigureOut">
              <a:rPr lang="uk-UA" smtClean="0"/>
              <a:pPr/>
              <a:t>21.04.2015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B32767B-AB86-4204-8CAA-48C45F147AA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14412" y="785794"/>
            <a:ext cx="5265570" cy="107157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Аргентина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3122462" cy="609592"/>
          </a:xfrm>
        </p:spPr>
        <p:txBody>
          <a:bodyPr>
            <a:normAutofit/>
          </a:bodyPr>
          <a:lstStyle/>
          <a:p>
            <a:r>
              <a:rPr lang="uk-UA" sz="2800" i="1" dirty="0" smtClean="0">
                <a:solidFill>
                  <a:srgbClr val="002060"/>
                </a:solidFill>
              </a:rPr>
              <a:t>1918 – 1939 рр.</a:t>
            </a:r>
            <a:endParaRPr lang="uk-UA" sz="2800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5643578"/>
            <a:ext cx="314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Презентація</a:t>
            </a:r>
          </a:p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Учениці 10 класу гімназії</a:t>
            </a:r>
          </a:p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Моренець Світлани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4572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Calibri" pitchFamily="34" charset="0"/>
              </a:rPr>
              <a:t>Основні завдання партії:</a:t>
            </a:r>
          </a:p>
          <a:p>
            <a:pPr lvl="1">
              <a:buFont typeface="Wingdings" pitchFamily="2" charset="2"/>
              <a:buChar char="Ø"/>
            </a:pPr>
            <a:r>
              <a:rPr lang="uk-UA" sz="2000" dirty="0" smtClean="0">
                <a:latin typeface="Calibri" pitchFamily="34" charset="0"/>
              </a:rPr>
              <a:t>підтримувати розвиток національної промисловості;</a:t>
            </a:r>
          </a:p>
          <a:p>
            <a:pPr lvl="1">
              <a:buFont typeface="Wingdings" pitchFamily="2" charset="2"/>
              <a:buChar char="Ø"/>
            </a:pPr>
            <a:r>
              <a:rPr lang="uk-UA" sz="2000" dirty="0" smtClean="0">
                <a:latin typeface="Calibri" pitchFamily="34" charset="0"/>
              </a:rPr>
              <a:t>обмежити діяльність іноземних монополій;</a:t>
            </a:r>
          </a:p>
          <a:p>
            <a:pPr lvl="1">
              <a:buFont typeface="Wingdings" pitchFamily="2" charset="2"/>
              <a:buChar char="Ø"/>
            </a:pPr>
            <a:r>
              <a:rPr lang="uk-UA" sz="2000" dirty="0" smtClean="0">
                <a:latin typeface="Calibri" pitchFamily="34" charset="0"/>
              </a:rPr>
              <a:t>відстоювати незалежність Аргентини в зовнішніх справах;</a:t>
            </a:r>
          </a:p>
          <a:p>
            <a:pPr lvl="1">
              <a:buFont typeface="Wingdings" pitchFamily="2" charset="2"/>
              <a:buChar char="Ø"/>
            </a:pPr>
            <a:r>
              <a:rPr lang="uk-UA" sz="2000" dirty="0" smtClean="0">
                <a:latin typeface="Calibri" pitchFamily="34" charset="0"/>
              </a:rPr>
              <a:t>зробити незначні поступки трудящим;</a:t>
            </a:r>
          </a:p>
          <a:p>
            <a:endParaRPr lang="uk-UA" sz="2800" dirty="0">
              <a:latin typeface="Calibri" pitchFamily="34" charset="0"/>
            </a:endParaRPr>
          </a:p>
        </p:txBody>
      </p:sp>
      <p:pic>
        <p:nvPicPr>
          <p:cNvPr id="4" name="Рисунок 3" descr="240px-Illiadegau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714620"/>
            <a:ext cx="353913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завантаження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071810"/>
            <a:ext cx="3681430" cy="3013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3286148"/>
          </a:xfrm>
        </p:spPr>
        <p:txBody>
          <a:bodyPr>
            <a:normAutofit/>
          </a:bodyPr>
          <a:lstStyle/>
          <a:p>
            <a:r>
              <a:rPr lang="uk-UA" sz="2600" dirty="0" smtClean="0">
                <a:solidFill>
                  <a:schemeClr val="bg1"/>
                </a:solidFill>
                <a:latin typeface="Calibri" pitchFamily="34" charset="0"/>
              </a:rPr>
              <a:t>У листопаді 1918 р. в Буенос-Айресі почався страйк 2,500 робітників металургійного заводу, який належав англійській фірмі. Страйкарі вимагали :</a:t>
            </a:r>
          </a:p>
          <a:p>
            <a:pPr lvl="1" algn="ctr">
              <a:buFont typeface="Wingdings" pitchFamily="2" charset="2"/>
              <a:buChar char="Ø"/>
            </a:pPr>
            <a:r>
              <a:rPr lang="uk-UA" sz="2200" dirty="0" smtClean="0">
                <a:solidFill>
                  <a:schemeClr val="bg1"/>
                </a:solidFill>
                <a:latin typeface="Calibri" pitchFamily="34" charset="0"/>
              </a:rPr>
              <a:t>8-годинного робочого дня;</a:t>
            </a:r>
          </a:p>
          <a:p>
            <a:pPr lvl="1" algn="ctr">
              <a:buFont typeface="Wingdings" pitchFamily="2" charset="2"/>
              <a:buChar char="Ø"/>
            </a:pPr>
            <a:r>
              <a:rPr lang="uk-UA" sz="2200" dirty="0" smtClean="0">
                <a:solidFill>
                  <a:schemeClr val="bg1"/>
                </a:solidFill>
                <a:latin typeface="Calibri" pitchFamily="34" charset="0"/>
              </a:rPr>
              <a:t>підвищення зарплати; </a:t>
            </a:r>
          </a:p>
          <a:p>
            <a:pPr lvl="1" algn="ctr">
              <a:buFont typeface="Wingdings" pitchFamily="2" charset="2"/>
              <a:buChar char="Ø"/>
            </a:pPr>
            <a:r>
              <a:rPr lang="uk-UA" sz="2200" dirty="0" smtClean="0">
                <a:solidFill>
                  <a:schemeClr val="bg1"/>
                </a:solidFill>
                <a:latin typeface="Calibri" pitchFamily="34" charset="0"/>
              </a:rPr>
              <a:t>кращих умов праці.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214282" y="285728"/>
            <a:ext cx="7143800" cy="2529923"/>
          </a:xfrm>
          <a:prstGeom prst="rect">
            <a:avLst/>
          </a:prstGeom>
          <a:gradFill>
            <a:gsLst>
              <a:gs pos="0">
                <a:schemeClr val="bg2">
                  <a:shade val="48000"/>
                  <a:satMod val="230000"/>
                </a:schemeClr>
              </a:gs>
              <a:gs pos="60000">
                <a:schemeClr val="bg2">
                  <a:shade val="92000"/>
                  <a:satMod val="230000"/>
                </a:schemeClr>
              </a:gs>
              <a:gs pos="100000">
                <a:schemeClr val="bg2">
                  <a:tint val="85000"/>
                  <a:satMod val="40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Calibri" pitchFamily="34" charset="0"/>
              </a:rPr>
              <a:t>Страйк тривав понад 2 місяці. 7 січня 1919 р. господарі заводу викликали військо і кінну поліцію, які під час зіткнень з робітниками вбили 6 чоловік і 30 поранили. Після цього почався загальний страйк робітників столиці.</a:t>
            </a:r>
          </a:p>
          <a:p>
            <a:endParaRPr lang="uk-UA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72000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Calibri" pitchFamily="34" charset="0"/>
              </a:rPr>
              <a:t>Але на міжнародному рівні Аргентина користувалася авторитетом, особливо серед країн Латинської Америки. Відносини з головним економічним і політичним партнером - Великобританією, досягли такого рівня, що Аргентину того періоду називають «п'ятим британським домініоном».</a:t>
            </a:r>
            <a:endParaRPr lang="uk-UA" sz="2400" dirty="0">
              <a:latin typeface="Calibri" pitchFamily="34" charset="0"/>
            </a:endParaRPr>
          </a:p>
        </p:txBody>
      </p:sp>
      <p:pic>
        <p:nvPicPr>
          <p:cNvPr id="5" name="Рисунок 4" descr="s_f06_RTR1O2L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500306"/>
            <a:ext cx="4254533" cy="2872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333343186_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000372"/>
            <a:ext cx="4353158" cy="2842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214554"/>
            <a:ext cx="5786478" cy="1399032"/>
          </a:xfrm>
        </p:spPr>
        <p:txBody>
          <a:bodyPr>
            <a:noAutofit/>
          </a:bodyPr>
          <a:lstStyle/>
          <a:p>
            <a:pPr algn="ctr"/>
            <a:r>
              <a:rPr lang="uk-UA" sz="11500" dirty="0" smtClean="0">
                <a:solidFill>
                  <a:srgbClr val="002060"/>
                </a:solidFill>
              </a:rPr>
              <a:t>Дякую за увагу!</a:t>
            </a:r>
            <a:endParaRPr lang="uk-UA" sz="11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Економічне життя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190338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Calibri" pitchFamily="34" charset="0"/>
              </a:rPr>
              <a:t>У роки першої світової війни Аргентина зберігала нейтралітет. У зв'язку з попитом на її сировину і продовольство, її товари вивозили в Англію і США, тому аргентинська економіка перебувала на підйомі.</a:t>
            </a:r>
          </a:p>
          <a:p>
            <a:endParaRPr lang="uk-UA" dirty="0"/>
          </a:p>
        </p:txBody>
      </p:sp>
      <p:pic>
        <p:nvPicPr>
          <p:cNvPr id="4" name="Рисунок 3" descr="1333186583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643314"/>
            <a:ext cx="4071966" cy="2805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11273_2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143248"/>
            <a:ext cx="4089962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185738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latin typeface="Calibri" pitchFamily="34" charset="0"/>
              </a:rPr>
              <a:t>Хоча Аргентина в цілому залишалася ще аграрною країною, в ній стався помітний ріст промисловості, головним чином легкої . Певною мірою це було результатом скорочення імпорту промислових товарів  з-за кордону.</a:t>
            </a:r>
          </a:p>
          <a:p>
            <a:endParaRPr lang="uk-UA" dirty="0" smtClean="0"/>
          </a:p>
        </p:txBody>
      </p:sp>
      <p:pic>
        <p:nvPicPr>
          <p:cNvPr id="4" name="Рисунок 3" descr="Velero_Oriana_19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428868"/>
            <a:ext cx="4421376" cy="297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857752" y="2285992"/>
            <a:ext cx="42862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libri" pitchFamily="34" charset="0"/>
              </a:rPr>
              <a:t>З'явилися нові великі підприємства в важкій промисловості. Виросли текстильна, скляна, суднобудівна, металургійна та електротехнічна галузі промисловості.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6357982" cy="264320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Calibri" pitchFamily="34" charset="0"/>
              </a:rPr>
              <a:t>Відбулося і збільшення видобутку нафти. Аргентина </a:t>
            </a:r>
            <a:r>
              <a:rPr lang="uk-UA" dirty="0" smtClean="0">
                <a:solidFill>
                  <a:srgbClr val="002060"/>
                </a:solidFill>
                <a:latin typeface="Calibri" pitchFamily="34" charset="0"/>
              </a:rPr>
              <a:t>входила </a:t>
            </a:r>
            <a:r>
              <a:rPr lang="uk-UA" dirty="0" smtClean="0">
                <a:solidFill>
                  <a:srgbClr val="002060"/>
                </a:solidFill>
                <a:latin typeface="Calibri" pitchFamily="34" charset="0"/>
              </a:rPr>
              <a:t>в розряд найбільш розвинених в промисловому відношенні латиноамериканських держав. Промисловий розвиток і економічне піднесення вели до збагачення місцевої буржуазії і поміщиків.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44" y="1857364"/>
            <a:ext cx="8986956" cy="3181382"/>
          </a:xfrm>
        </p:spPr>
      </p:pic>
      <p:sp>
        <p:nvSpPr>
          <p:cNvPr id="5" name="TextBox 4"/>
          <p:cNvSpPr txBox="1"/>
          <p:nvPr/>
        </p:nvSpPr>
        <p:spPr>
          <a:xfrm>
            <a:off x="1285852" y="571480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Calibri" pitchFamily="34" charset="0"/>
              </a:rPr>
              <a:t>Аргентина займала </a:t>
            </a:r>
            <a:r>
              <a:rPr lang="en-US" sz="2400" dirty="0" smtClean="0">
                <a:latin typeface="Calibri" pitchFamily="34" charset="0"/>
              </a:rPr>
              <a:t>I</a:t>
            </a:r>
            <a:r>
              <a:rPr lang="uk-UA" sz="2400" dirty="0" smtClean="0">
                <a:latin typeface="Calibri" pitchFamily="34" charset="0"/>
              </a:rPr>
              <a:t> місце серед країн Латинської Америки за рівнем економічного розвитку</a:t>
            </a:r>
            <a:endParaRPr lang="uk-UA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501122" cy="2000264"/>
          </a:xfrm>
        </p:spPr>
        <p:txBody>
          <a:bodyPr>
            <a:normAutofit/>
          </a:bodyPr>
          <a:lstStyle/>
          <a:p>
            <a:r>
              <a:rPr lang="uk-UA" sz="2100" dirty="0" smtClean="0">
                <a:latin typeface="Calibri" pitchFamily="34" charset="0"/>
              </a:rPr>
              <a:t>Економічний розвиток країни призвів до змін у соціальній структурі населення. Зміцніла місцева національна буржуазія, виросли ряди промислового пролетаріату. Позиції земельної  і фінансової олігархії були потіснені.</a:t>
            </a:r>
            <a:endParaRPr lang="uk-UA" sz="2100" dirty="0">
              <a:latin typeface="Calibri" pitchFamily="34" charset="0"/>
            </a:endParaRPr>
          </a:p>
        </p:txBody>
      </p:sp>
      <p:pic>
        <p:nvPicPr>
          <p:cNvPr id="4" name="Рисунок 3" descr="720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500306"/>
            <a:ext cx="4286281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39537">
            <a:off x="5357818" y="3000372"/>
            <a:ext cx="3452829" cy="2818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186766" cy="3189266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Calibri" pitchFamily="34" charset="0"/>
              </a:rPr>
              <a:t>Хоча зростання робітничого класу і місцевої буржуазії зміцнювало національні сили країни, її залежність від іноземного імперіалізму не зменшилася. Панівне становище в економіці Аргентини </a:t>
            </a:r>
            <a:r>
              <a:rPr lang="uk-UA" sz="2400" dirty="0" smtClean="0">
                <a:solidFill>
                  <a:schemeClr val="bg1"/>
                </a:solidFill>
                <a:latin typeface="Calibri" pitchFamily="34" charset="0"/>
              </a:rPr>
              <a:t>як і </a:t>
            </a:r>
            <a:r>
              <a:rPr lang="uk-UA" sz="2400" dirty="0" smtClean="0">
                <a:solidFill>
                  <a:schemeClr val="bg1"/>
                </a:solidFill>
                <a:latin typeface="Calibri" pitchFamily="34" charset="0"/>
              </a:rPr>
              <a:t>раніше займав англійський капітал.</a:t>
            </a:r>
            <a:endParaRPr lang="uk-UA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72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Calibri" pitchFamily="34" charset="0"/>
              </a:rPr>
              <a:t>Та незабаром після закінчення війни на світових ринках відбувається падіння попиту на </a:t>
            </a:r>
            <a:r>
              <a:rPr lang="uk-UA" sz="2800" dirty="0" smtClean="0">
                <a:latin typeface="Calibri" pitchFamily="34" charset="0"/>
              </a:rPr>
              <a:t>аргентинську </a:t>
            </a:r>
            <a:r>
              <a:rPr lang="uk-UA" sz="2800" dirty="0" smtClean="0">
                <a:latin typeface="Calibri" pitchFamily="34" charset="0"/>
              </a:rPr>
              <a:t>сільськогосподарську сировину. </a:t>
            </a:r>
            <a:endParaRPr lang="uk-UA" sz="2800" dirty="0" smtClean="0">
              <a:latin typeface="Calibri" pitchFamily="34" charset="0"/>
            </a:endParaRPr>
          </a:p>
          <a:p>
            <a:r>
              <a:rPr lang="uk-UA" sz="2800" dirty="0" smtClean="0">
                <a:latin typeface="Calibri" pitchFamily="34" charset="0"/>
              </a:rPr>
              <a:t>Наслідки:</a:t>
            </a:r>
          </a:p>
          <a:p>
            <a:pPr lvl="1"/>
            <a:r>
              <a:rPr lang="uk-UA" sz="2400" dirty="0" smtClean="0">
                <a:latin typeface="Calibri" pitchFamily="34" charset="0"/>
              </a:rPr>
              <a:t>відбувся економічний </a:t>
            </a:r>
            <a:r>
              <a:rPr lang="uk-UA" sz="2400" dirty="0" smtClean="0">
                <a:latin typeface="Calibri" pitchFamily="34" charset="0"/>
              </a:rPr>
              <a:t>спад;</a:t>
            </a:r>
          </a:p>
          <a:p>
            <a:pPr lvl="1"/>
            <a:r>
              <a:rPr lang="uk-UA" sz="2400" dirty="0" smtClean="0">
                <a:latin typeface="Calibri" pitchFamily="34" charset="0"/>
              </a:rPr>
              <a:t>знизився обсяг зовнішньої </a:t>
            </a:r>
            <a:r>
              <a:rPr lang="uk-UA" sz="2400" dirty="0" smtClean="0">
                <a:latin typeface="Calibri" pitchFamily="34" charset="0"/>
              </a:rPr>
              <a:t>торгівлі;</a:t>
            </a:r>
          </a:p>
          <a:p>
            <a:pPr lvl="1"/>
            <a:r>
              <a:rPr lang="uk-UA" sz="2400" dirty="0" smtClean="0">
                <a:latin typeface="Calibri" pitchFamily="34" charset="0"/>
              </a:rPr>
              <a:t>п</a:t>
            </a:r>
            <a:r>
              <a:rPr lang="uk-UA" sz="2400" dirty="0" smtClean="0">
                <a:latin typeface="Calibri" pitchFamily="34" charset="0"/>
              </a:rPr>
              <a:t>огіршилося життєве </a:t>
            </a:r>
            <a:r>
              <a:rPr lang="uk-UA" sz="2400" dirty="0" smtClean="0">
                <a:latin typeface="Calibri" pitchFamily="34" charset="0"/>
              </a:rPr>
              <a:t>становище </a:t>
            </a:r>
            <a:r>
              <a:rPr lang="uk-UA" sz="2400" dirty="0" smtClean="0">
                <a:latin typeface="Calibri" pitchFamily="34" charset="0"/>
              </a:rPr>
              <a:t>трудящих;</a:t>
            </a:r>
          </a:p>
          <a:p>
            <a:pPr lvl="1"/>
            <a:r>
              <a:rPr lang="ru-RU" sz="2400" dirty="0" smtClean="0">
                <a:latin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</a:rPr>
              <a:t>агострилася внутрішньополітична </a:t>
            </a:r>
            <a:r>
              <a:rPr lang="ru-RU" sz="2400" dirty="0" smtClean="0">
                <a:latin typeface="Calibri" pitchFamily="34" charset="0"/>
              </a:rPr>
              <a:t>обстановка в </a:t>
            </a:r>
            <a:r>
              <a:rPr lang="ru-RU" sz="2400" dirty="0" smtClean="0">
                <a:latin typeface="Calibri" pitchFamily="34" charset="0"/>
              </a:rPr>
              <a:t>країні.</a:t>
            </a:r>
            <a:endParaRPr lang="uk-UA" sz="2400" dirty="0" smtClean="0">
              <a:latin typeface="Calibri" pitchFamily="34" charset="0"/>
            </a:endParaRPr>
          </a:p>
          <a:p>
            <a:endParaRPr lang="uk-UA" sz="2800" dirty="0" smtClean="0">
              <a:latin typeface="Calibri" pitchFamily="34" charset="0"/>
            </a:endParaRPr>
          </a:p>
        </p:txBody>
      </p:sp>
      <p:pic>
        <p:nvPicPr>
          <p:cNvPr id="4" name="Рисунок 3" descr="5C47727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50" y="4071942"/>
            <a:ext cx="3340870" cy="2581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775c07c6c8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060691"/>
            <a:ext cx="3500462" cy="2517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Політичне життя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229600" cy="3357586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Calibri" pitchFamily="34" charset="0"/>
              </a:rPr>
              <a:t>Переважним впливом користувалася радикальна партія (Громадянський радикальний союз), що виникла в 1891 р. Вона виражала інтереси:</a:t>
            </a:r>
          </a:p>
          <a:p>
            <a:pPr lvl="1">
              <a:buFont typeface="Wingdings" pitchFamily="2" charset="2"/>
              <a:buChar char="Ø"/>
            </a:pPr>
            <a:r>
              <a:rPr lang="uk-UA" sz="2000" dirty="0" smtClean="0">
                <a:latin typeface="Calibri" pitchFamily="34" charset="0"/>
              </a:rPr>
              <a:t>торгової промислової буржуазії; </a:t>
            </a:r>
          </a:p>
          <a:p>
            <a:pPr lvl="1">
              <a:buFont typeface="Wingdings" pitchFamily="2" charset="2"/>
              <a:buChar char="Ø"/>
            </a:pPr>
            <a:r>
              <a:rPr lang="uk-UA" sz="2000" dirty="0" smtClean="0">
                <a:latin typeface="Calibri" pitchFamily="34" charset="0"/>
              </a:rPr>
              <a:t>частини поміщиків;</a:t>
            </a:r>
          </a:p>
          <a:p>
            <a:pPr lvl="1">
              <a:buFont typeface="Wingdings" pitchFamily="2" charset="2"/>
              <a:buChar char="Ø"/>
            </a:pPr>
            <a:r>
              <a:rPr lang="uk-UA" sz="2000" dirty="0" smtClean="0">
                <a:latin typeface="Calibri" pitchFamily="34" charset="0"/>
              </a:rPr>
              <a:t>інтелігенції;</a:t>
            </a:r>
          </a:p>
          <a:p>
            <a:pPr lvl="1">
              <a:buFont typeface="Wingdings" pitchFamily="2" charset="2"/>
              <a:buChar char="Ø"/>
            </a:pPr>
            <a:r>
              <a:rPr lang="uk-UA" sz="2000" dirty="0" smtClean="0">
                <a:latin typeface="Calibri" pitchFamily="34" charset="0"/>
              </a:rPr>
              <a:t>ремісників;</a:t>
            </a:r>
          </a:p>
          <a:p>
            <a:pPr lvl="1">
              <a:buFont typeface="Wingdings" pitchFamily="2" charset="2"/>
              <a:buChar char="Ø"/>
            </a:pPr>
            <a:r>
              <a:rPr lang="uk-UA" sz="2000" dirty="0" smtClean="0">
                <a:latin typeface="Calibri" pitchFamily="34" charset="0"/>
              </a:rPr>
              <a:t>робітників. </a:t>
            </a:r>
          </a:p>
        </p:txBody>
      </p:sp>
      <p:pic>
        <p:nvPicPr>
          <p:cNvPr id="4" name="Рисунок 3" descr="завантаженн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357430"/>
            <a:ext cx="3286148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643446"/>
            <a:ext cx="5357818" cy="1857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libri" pitchFamily="34" charset="0"/>
              </a:rPr>
              <a:t>Лідером партії був представник національної буржуазії Іполіто Ірігоєн. На виборах в 1916 р</a:t>
            </a:r>
            <a:r>
              <a:rPr lang="en-US" sz="2400" dirty="0" smtClean="0">
                <a:latin typeface="Calibri" pitchFamily="34" charset="0"/>
              </a:rPr>
              <a:t>.</a:t>
            </a:r>
            <a:r>
              <a:rPr lang="uk-UA" sz="2400" dirty="0" smtClean="0">
                <a:latin typeface="Calibri" pitchFamily="34" charset="0"/>
              </a:rPr>
              <a:t> він був обраний президентом країни.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307</TotalTime>
  <Words>441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Яркая</vt:lpstr>
      <vt:lpstr>1_Яркая</vt:lpstr>
      <vt:lpstr>Аргентина</vt:lpstr>
      <vt:lpstr>Економічне життя</vt:lpstr>
      <vt:lpstr>Слайд 3</vt:lpstr>
      <vt:lpstr>Слайд 4</vt:lpstr>
      <vt:lpstr>Слайд 5</vt:lpstr>
      <vt:lpstr>Слайд 6</vt:lpstr>
      <vt:lpstr>Слайд 7</vt:lpstr>
      <vt:lpstr>Слайд 8</vt:lpstr>
      <vt:lpstr>Політичне життя</vt:lpstr>
      <vt:lpstr>Слайд 10</vt:lpstr>
      <vt:lpstr>Слайд 11</vt:lpstr>
      <vt:lpstr>Слайд 12</vt:lpstr>
      <vt:lpstr>Слайд 13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Аргентина</dc:title>
  <dc:creator>Світлана Моренець</dc:creator>
  <cp:lastModifiedBy>Світлана Моренець</cp:lastModifiedBy>
  <cp:revision>31</cp:revision>
  <dcterms:created xsi:type="dcterms:W3CDTF">2015-04-20T15:20:07Z</dcterms:created>
  <dcterms:modified xsi:type="dcterms:W3CDTF">2015-04-21T17:24:23Z</dcterms:modified>
</cp:coreProperties>
</file>