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8" name="Picture 6" descr="http://imagenesfotos.com/wp-content/2009/06/africa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547664" y="2996952"/>
            <a:ext cx="572099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err="1" smtClean="0">
                <a:solidFill>
                  <a:srgbClr val="00B050"/>
                </a:solidFill>
              </a:rPr>
              <a:t>Плем'я</a:t>
            </a:r>
            <a:r>
              <a:rPr lang="ru-RU" sz="6000" b="1" dirty="0" smtClean="0">
                <a:solidFill>
                  <a:srgbClr val="00B050"/>
                </a:solidFill>
              </a:rPr>
              <a:t> Африки</a:t>
            </a:r>
            <a:endParaRPr lang="ru-RU" sz="6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33802" name="Picture 10" descr="http://sl.photo-traveller.net/Foto/Ethiopia/Ethiopia-Djibouti2009/1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ба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79712" y="0"/>
            <a:ext cx="18946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00B050"/>
                </a:solidFill>
              </a:rPr>
              <a:t>Бака</a:t>
            </a:r>
            <a:endParaRPr lang="ru-RU" sz="6000" dirty="0">
              <a:solidFill>
                <a:srgbClr val="00B05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67744" y="458112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4000" b="1" dirty="0" smtClean="0">
                <a:solidFill>
                  <a:srgbClr val="00B050"/>
                </a:solidFill>
              </a:rPr>
              <a:t>Найбільш поширене плем'я пігмеїв у Камеруні </a:t>
            </a:r>
            <a:endParaRPr lang="ru-RU" sz="4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med">
    <p:wheel spokes="8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6866" name="Picture 2" descr="бамбу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491880" y="0"/>
            <a:ext cx="316420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err="1" smtClean="0">
                <a:solidFill>
                  <a:schemeClr val="bg1"/>
                </a:solidFill>
              </a:rPr>
              <a:t>Бамбути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5805264"/>
            <a:ext cx="58810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err="1" smtClean="0">
                <a:solidFill>
                  <a:schemeClr val="bg1"/>
                </a:solidFill>
              </a:rPr>
              <a:t>Бамбутиплем</a:t>
            </a:r>
            <a:r>
              <a:rPr lang="en-US" sz="4400" b="1" dirty="0" smtClean="0">
                <a:solidFill>
                  <a:schemeClr val="bg1"/>
                </a:solidFill>
              </a:rPr>
              <a:t>’</a:t>
            </a:r>
            <a:r>
              <a:rPr lang="uk-UA" sz="4400" b="1" dirty="0" smtClean="0">
                <a:solidFill>
                  <a:schemeClr val="bg1"/>
                </a:solidFill>
              </a:rPr>
              <a:t>я у Заїрі</a:t>
            </a:r>
            <a:endParaRPr lang="ru-RU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бамбу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http://geography.su/books/item/f00/s00/z0000014/pic/0000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mb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Бакиг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03848" y="0"/>
            <a:ext cx="246894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err="1" smtClean="0">
                <a:solidFill>
                  <a:srgbClr val="00B050"/>
                </a:solidFill>
              </a:rPr>
              <a:t>Бакіга</a:t>
            </a:r>
            <a:endParaRPr lang="ru-RU" sz="6000" dirty="0">
              <a:solidFill>
                <a:srgbClr val="00B05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877272"/>
            <a:ext cx="94398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err="1" smtClean="0">
                <a:solidFill>
                  <a:srgbClr val="92D050"/>
                </a:solidFill>
              </a:rPr>
              <a:t>Плем'я</a:t>
            </a:r>
            <a:r>
              <a:rPr lang="ru-RU" sz="3200" dirty="0" smtClean="0">
                <a:solidFill>
                  <a:srgbClr val="92D050"/>
                </a:solidFill>
              </a:rPr>
              <a:t> </a:t>
            </a:r>
            <a:r>
              <a:rPr lang="ru-RU" sz="3200" dirty="0" err="1" smtClean="0">
                <a:solidFill>
                  <a:srgbClr val="92D050"/>
                </a:solidFill>
              </a:rPr>
              <a:t>Бакига</a:t>
            </a:r>
            <a:r>
              <a:rPr lang="ru-RU" sz="3200" dirty="0" smtClean="0">
                <a:solidFill>
                  <a:srgbClr val="92D050"/>
                </a:solidFill>
              </a:rPr>
              <a:t> </a:t>
            </a:r>
            <a:r>
              <a:rPr lang="ru-RU" sz="3200" dirty="0" err="1" smtClean="0">
                <a:solidFill>
                  <a:srgbClr val="92D050"/>
                </a:solidFill>
              </a:rPr>
              <a:t>бакига</a:t>
            </a:r>
            <a:r>
              <a:rPr lang="ru-RU" sz="3200" dirty="0" smtClean="0">
                <a:solidFill>
                  <a:srgbClr val="92D050"/>
                </a:solidFill>
              </a:rPr>
              <a:t> - «люди, </a:t>
            </a:r>
            <a:r>
              <a:rPr lang="ru-RU" sz="3200" dirty="0" err="1" smtClean="0">
                <a:solidFill>
                  <a:srgbClr val="92D050"/>
                </a:solidFill>
              </a:rPr>
              <a:t>які</a:t>
            </a:r>
            <a:r>
              <a:rPr lang="ru-RU" sz="3200" dirty="0" smtClean="0">
                <a:solidFill>
                  <a:srgbClr val="92D050"/>
                </a:solidFill>
              </a:rPr>
              <a:t> </a:t>
            </a:r>
            <a:r>
              <a:rPr lang="ru-RU" sz="3200" dirty="0" err="1" smtClean="0">
                <a:solidFill>
                  <a:srgbClr val="92D050"/>
                </a:solidFill>
              </a:rPr>
              <a:t>багато</a:t>
            </a:r>
            <a:r>
              <a:rPr lang="ru-RU" sz="3200" dirty="0" smtClean="0">
                <a:solidFill>
                  <a:srgbClr val="92D050"/>
                </a:solidFill>
              </a:rPr>
              <a:t> </a:t>
            </a:r>
            <a:r>
              <a:rPr lang="ru-RU" sz="3200" dirty="0" err="1" smtClean="0">
                <a:solidFill>
                  <a:srgbClr val="92D050"/>
                </a:solidFill>
              </a:rPr>
              <a:t>працюють</a:t>
            </a:r>
            <a:r>
              <a:rPr lang="ru-RU" sz="3200" dirty="0" smtClean="0">
                <a:solidFill>
                  <a:srgbClr val="92D050"/>
                </a:solidFill>
              </a:rPr>
              <a:t>»</a:t>
            </a:r>
            <a:endParaRPr lang="ru-RU" sz="32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 spd="med">
    <p:checke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62" name="Picture 2" descr="http://en.academic.ru/pictures/enwiki/66/Bakig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3284984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dirty="0" err="1" smtClean="0">
                <a:solidFill>
                  <a:schemeClr val="bg1"/>
                </a:solidFill>
              </a:rPr>
              <a:t>Жахливим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</a:rPr>
              <a:t>аспектом </a:t>
            </a:r>
            <a:r>
              <a:rPr lang="ru-RU" sz="3600" b="1" dirty="0" err="1" smtClean="0">
                <a:solidFill>
                  <a:schemeClr val="bg1"/>
                </a:solidFill>
              </a:rPr>
              <a:t>їх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</a:rPr>
              <a:t>культури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</a:rPr>
              <a:t>було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</a:rPr>
              <a:t>жорстоке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</a:rPr>
              <a:t>покарання</a:t>
            </a:r>
            <a:r>
              <a:rPr lang="ru-RU" sz="3600" b="1" dirty="0" smtClean="0">
                <a:solidFill>
                  <a:schemeClr val="bg1"/>
                </a:solidFill>
              </a:rPr>
              <a:t>, </a:t>
            </a:r>
            <a:r>
              <a:rPr lang="ru-RU" sz="3600" b="1" dirty="0" err="1" smtClean="0">
                <a:solidFill>
                  <a:schemeClr val="bg1"/>
                </a:solidFill>
              </a:rPr>
              <a:t>якому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</a:rPr>
              <a:t>піддавалися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</a:rPr>
              <a:t>незаміжні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</a:rPr>
              <a:t>вагітні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</a:rPr>
              <a:t>жінки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blinds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баму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355976" y="0"/>
            <a:ext cx="250049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err="1" smtClean="0">
                <a:solidFill>
                  <a:srgbClr val="C00000"/>
                </a:solidFill>
              </a:rPr>
              <a:t>Бамум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2132856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Живуть у великих селах, які складаються з чотирикутних хатин з земляними стінами і конусоподібної покрівлею, покритою соломою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blinds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http://www.ljplus.ru/img4/g/o/goptsatsa/kingnijovaofbam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Борор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771800" y="0"/>
            <a:ext cx="270298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err="1" smtClean="0">
                <a:solidFill>
                  <a:srgbClr val="002060"/>
                </a:solidFill>
              </a:rPr>
              <a:t>Бороро</a:t>
            </a:r>
            <a:endParaRPr lang="ru-RU" sz="6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plu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Ама-ндебел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43808" y="-24340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5400" b="1" dirty="0" err="1" smtClean="0">
                <a:solidFill>
                  <a:srgbClr val="FFFF00"/>
                </a:solidFill>
              </a:rPr>
              <a:t>Ама-ндебеле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077072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err="1" smtClean="0"/>
              <a:t>Проживає</a:t>
            </a:r>
            <a:r>
              <a:rPr lang="ru-RU" sz="3200" b="1" dirty="0" smtClean="0"/>
              <a:t> </a:t>
            </a:r>
            <a:r>
              <a:rPr lang="ru-RU" sz="3200" b="1" dirty="0" smtClean="0"/>
              <a:t>в </a:t>
            </a:r>
            <a:r>
              <a:rPr lang="ru-RU" sz="3200" b="1" dirty="0" err="1" smtClean="0"/>
              <a:t>Південній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Африці</a:t>
            </a:r>
            <a:r>
              <a:rPr lang="ru-RU" sz="3200" b="1" dirty="0" smtClean="0"/>
              <a:t>, </a:t>
            </a:r>
            <a:r>
              <a:rPr lang="ru-RU" sz="3200" b="1" dirty="0" err="1" smtClean="0"/>
              <a:t>головним</a:t>
            </a:r>
            <a:r>
              <a:rPr lang="ru-RU" sz="3200" b="1" dirty="0" smtClean="0"/>
              <a:t> чином на </a:t>
            </a:r>
            <a:r>
              <a:rPr lang="ru-RU" sz="3200" b="1" dirty="0" err="1" smtClean="0"/>
              <a:t>території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колишньої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провінції</a:t>
            </a:r>
            <a:r>
              <a:rPr lang="ru-RU" sz="3200" b="1" dirty="0" smtClean="0"/>
              <a:t> Трансвааль</a:t>
            </a:r>
            <a:endParaRPr lang="ru-RU" sz="3200" b="1" dirty="0"/>
          </a:p>
        </p:txBody>
      </p:sp>
    </p:spTree>
  </p:cSld>
  <p:clrMapOvr>
    <a:masterClrMapping/>
  </p:clrMapOvr>
  <p:transition spd="slow">
    <p:wipe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борор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458112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/>
              <a:t>Юнаки </a:t>
            </a:r>
            <a:r>
              <a:rPr lang="ru-RU" sz="2400" b="1" dirty="0" err="1" smtClean="0"/>
              <a:t>з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племені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Бороро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нагоди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Ворсо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щорічного</a:t>
            </a:r>
            <a:r>
              <a:rPr lang="ru-RU" sz="2400" b="1" dirty="0" smtClean="0"/>
              <a:t> свята, </a:t>
            </a:r>
            <a:r>
              <a:rPr lang="ru-RU" sz="2400" b="1" dirty="0" err="1" smtClean="0"/>
              <a:t>що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знаменує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кінець</a:t>
            </a:r>
            <a:r>
              <a:rPr lang="ru-RU" sz="2400" b="1" dirty="0" smtClean="0"/>
              <a:t> сезону </a:t>
            </a:r>
            <a:r>
              <a:rPr lang="ru-RU" sz="2400" b="1" dirty="0" err="1" smtClean="0"/>
              <a:t>дощів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пробудження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природи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посилено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фарбуються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вбираються</a:t>
            </a:r>
            <a:r>
              <a:rPr lang="ru-RU" sz="2400" b="1" dirty="0" smtClean="0"/>
              <a:t>. </a:t>
            </a:r>
            <a:endParaRPr lang="ru-RU" sz="2400" b="1" dirty="0"/>
          </a:p>
        </p:txBody>
      </p:sp>
    </p:spTree>
  </p:cSld>
  <p:clrMapOvr>
    <a:masterClrMapping/>
  </p:clrMapOvr>
  <p:transition spd="med">
    <p:newsfla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http://img.socioambiental.org/d/209843-1/bororo_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img.beta.rian.ru/images/67906/09/6790609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 descr="http://img0.liveinternet.ru/images/attach/c/8/99/994/99994516_4908909_33745585_1224061195_afr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43608" y="4869160"/>
            <a:ext cx="713035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 err="1" smtClean="0"/>
              <a:t>дякую</a:t>
            </a:r>
            <a:r>
              <a:rPr lang="ru-RU" sz="8000" b="1" dirty="0" smtClean="0"/>
              <a:t> за </a:t>
            </a:r>
            <a:r>
              <a:rPr lang="ru-RU" sz="8000" b="1" dirty="0" err="1" smtClean="0"/>
              <a:t>увагу</a:t>
            </a:r>
            <a:endParaRPr lang="ru-RU" sz="8000" b="1" dirty="0"/>
          </a:p>
        </p:txBody>
      </p:sp>
    </p:spTree>
  </p:cSld>
  <p:clrMapOvr>
    <a:masterClrMapping/>
  </p:clrMapOvr>
  <p:transition spd="med">
    <p:zoom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3429000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b="1" dirty="0" err="1" smtClean="0"/>
              <a:t>Жінка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з</a:t>
            </a:r>
            <a:r>
              <a:rPr lang="ru-RU" sz="4000" b="1" dirty="0" smtClean="0"/>
              <a:t> самою </a:t>
            </a:r>
            <a:r>
              <a:rPr lang="ru-RU" sz="4000" b="1" dirty="0" err="1" smtClean="0"/>
              <a:t>довгою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шиєю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вважалася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найкрасивішою</a:t>
            </a:r>
            <a:r>
              <a:rPr lang="ru-RU" sz="4000" b="1" dirty="0" smtClean="0"/>
              <a:t> у </a:t>
            </a:r>
            <a:r>
              <a:rPr lang="ru-RU" sz="4000" b="1" dirty="0" err="1" smtClean="0"/>
              <a:t>ама-ндебеле</a:t>
            </a:r>
            <a:endParaRPr lang="ru-RU" sz="4000" b="1" dirty="0"/>
          </a:p>
        </p:txBody>
      </p:sp>
    </p:spTree>
  </p:cSld>
  <p:clrMapOvr>
    <a:masterClrMapping/>
  </p:clrMapOvr>
  <p:transition spd="med">
    <p:pull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700" name="Picture 4" descr="http://img1.liveinternet.ru/images/attach/c/3/76/992/76992885_1270678701_untitl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987824" y="0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6000" b="1" dirty="0" smtClean="0">
                <a:solidFill>
                  <a:srgbClr val="00B050"/>
                </a:solidFill>
              </a:rPr>
              <a:t>П</a:t>
            </a:r>
            <a:r>
              <a:rPr lang="uk-UA" sz="6000" b="1" dirty="0" smtClean="0">
                <a:solidFill>
                  <a:srgbClr val="00B050"/>
                </a:solidFill>
              </a:rPr>
              <a:t>і</a:t>
            </a:r>
            <a:r>
              <a:rPr lang="ru-RU" sz="6000" b="1" dirty="0" err="1" smtClean="0">
                <a:solidFill>
                  <a:srgbClr val="00B050"/>
                </a:solidFill>
              </a:rPr>
              <a:t>гмеї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2456795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b="1" dirty="0" err="1" smtClean="0"/>
              <a:t>Акка</a:t>
            </a:r>
            <a:r>
              <a:rPr lang="ru-RU" sz="4000" b="1" dirty="0" smtClean="0"/>
              <a:t> </a:t>
            </a:r>
            <a:r>
              <a:rPr lang="ru-RU" sz="4000" b="1" dirty="0" smtClean="0"/>
              <a:t>- </a:t>
            </a:r>
            <a:r>
              <a:rPr lang="ru-RU" sz="4000" b="1" dirty="0" err="1" smtClean="0"/>
              <a:t>відкрите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Швейнфуртом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плем'я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карликів</a:t>
            </a:r>
            <a:r>
              <a:rPr lang="ru-RU" sz="4000" b="1" dirty="0" smtClean="0"/>
              <a:t> в </a:t>
            </a:r>
            <a:r>
              <a:rPr lang="ru-RU" sz="4000" b="1" dirty="0" err="1" smtClean="0"/>
              <a:t>Центральній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Африці</a:t>
            </a:r>
            <a:r>
              <a:rPr lang="ru-RU" sz="4000" b="1" dirty="0" smtClean="0"/>
              <a:t>, </a:t>
            </a:r>
            <a:r>
              <a:rPr lang="ru-RU" sz="4000" b="1" dirty="0" err="1" smtClean="0"/>
              <a:t>приблизно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між</a:t>
            </a:r>
            <a:r>
              <a:rPr lang="ru-RU" sz="4000" b="1" dirty="0" smtClean="0"/>
              <a:t> 1 </a:t>
            </a:r>
            <a:r>
              <a:rPr lang="ru-RU" sz="4000" b="1" dirty="0" err="1" smtClean="0"/>
              <a:t>і</a:t>
            </a:r>
            <a:r>
              <a:rPr lang="ru-RU" sz="4000" b="1" dirty="0" smtClean="0"/>
              <a:t> 2° пн. </a:t>
            </a:r>
            <a:r>
              <a:rPr lang="ru-RU" sz="4000" b="1" dirty="0" err="1" smtClean="0"/>
              <a:t>шир</a:t>
            </a:r>
            <a:endParaRPr lang="ru-RU" sz="4000" b="1" dirty="0"/>
          </a:p>
        </p:txBody>
      </p:sp>
    </p:spTree>
  </p:cSld>
  <p:clrMapOvr>
    <a:masterClrMapping/>
  </p:clrMapOvr>
  <p:transition spd="med">
    <p:cover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://mediacology.com/wp-content/uploads/2007/10/pygm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://school.xvatit.com/images/3/30/Bior8_5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dirty="0" err="1" smtClean="0">
                <a:solidFill>
                  <a:schemeClr val="bg1"/>
                </a:solidFill>
              </a:rPr>
              <a:t>Акка</a:t>
            </a:r>
            <a:r>
              <a:rPr lang="ru-RU" sz="3600" b="1" dirty="0" smtClean="0">
                <a:solidFill>
                  <a:schemeClr val="bg1"/>
                </a:solidFill>
              </a:rPr>
              <a:t> - </a:t>
            </a:r>
            <a:r>
              <a:rPr lang="ru-RU" sz="3600" b="1" dirty="0" smtClean="0">
                <a:solidFill>
                  <a:schemeClr val="bg1"/>
                </a:solidFill>
              </a:rPr>
              <a:t>зло, </a:t>
            </a:r>
            <a:r>
              <a:rPr lang="ru-RU" sz="3600" b="1" dirty="0" err="1" smtClean="0">
                <a:solidFill>
                  <a:schemeClr val="bg1"/>
                </a:solidFill>
              </a:rPr>
              <a:t>що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</a:rPr>
              <a:t>уникає</a:t>
            </a:r>
            <a:r>
              <a:rPr lang="ru-RU" sz="3600" b="1" dirty="0" smtClean="0">
                <a:solidFill>
                  <a:schemeClr val="bg1"/>
                </a:solidFill>
              </a:rPr>
              <a:t> людей, </a:t>
            </a:r>
            <a:r>
              <a:rPr lang="ru-RU" sz="3600" b="1" dirty="0" err="1" smtClean="0">
                <a:solidFill>
                  <a:schemeClr val="bg1"/>
                </a:solidFill>
              </a:rPr>
              <a:t>мисливське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</a:rPr>
              <a:t>плем'я</a:t>
            </a:r>
            <a:r>
              <a:rPr lang="ru-RU" sz="3600" b="1" dirty="0" smtClean="0">
                <a:solidFill>
                  <a:schemeClr val="bg1"/>
                </a:solidFill>
              </a:rPr>
              <a:t>, у </a:t>
            </a:r>
            <a:r>
              <a:rPr lang="ru-RU" sz="3600" b="1" dirty="0" err="1" smtClean="0">
                <a:solidFill>
                  <a:schemeClr val="bg1"/>
                </a:solidFill>
              </a:rPr>
              <a:t>вищій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</a:rPr>
              <a:t>мірі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</a:rPr>
              <a:t>винахідливе</a:t>
            </a:r>
            <a:r>
              <a:rPr lang="ru-RU" sz="3600" b="1" dirty="0" smtClean="0">
                <a:solidFill>
                  <a:schemeClr val="bg1"/>
                </a:solidFill>
              </a:rPr>
              <a:t> в </a:t>
            </a:r>
            <a:r>
              <a:rPr lang="ru-RU" sz="3600" b="1" dirty="0" err="1" smtClean="0">
                <a:solidFill>
                  <a:schemeClr val="bg1"/>
                </a:solidFill>
              </a:rPr>
              <a:t>ставці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</a:rPr>
              <a:t>пасток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</a:rPr>
              <a:t>і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</a:rPr>
              <a:t>капканів</a:t>
            </a:r>
            <a:r>
              <a:rPr lang="ru-RU" sz="3600" b="1" dirty="0" smtClean="0">
                <a:solidFill>
                  <a:schemeClr val="bg1"/>
                </a:solidFill>
              </a:rPr>
              <a:t>.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Арбор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915816" y="0"/>
            <a:ext cx="269766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err="1" smtClean="0">
                <a:solidFill>
                  <a:srgbClr val="FF0000"/>
                </a:solidFill>
              </a:rPr>
              <a:t>Арборе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501008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У селі </a:t>
            </a:r>
            <a:r>
              <a:rPr lang="uk-UA" sz="3600" b="1" dirty="0" err="1" smtClean="0">
                <a:solidFill>
                  <a:srgbClr val="FF0000"/>
                </a:solidFill>
              </a:rPr>
              <a:t>Арбор</a:t>
            </a:r>
            <a:r>
              <a:rPr lang="uk-UA" sz="3600" b="1" dirty="0" smtClean="0">
                <a:solidFill>
                  <a:srgbClr val="FF0000"/>
                </a:solidFill>
              </a:rPr>
              <a:t> живуть представники народності </a:t>
            </a:r>
            <a:r>
              <a:rPr lang="uk-UA" sz="3600" b="1" dirty="0" err="1" smtClean="0">
                <a:solidFill>
                  <a:srgbClr val="FF0000"/>
                </a:solidFill>
              </a:rPr>
              <a:t>арбор</a:t>
            </a:r>
            <a:r>
              <a:rPr lang="uk-UA" sz="3600" b="1" dirty="0" smtClean="0">
                <a:solidFill>
                  <a:srgbClr val="FF0000"/>
                </a:solidFill>
              </a:rPr>
              <a:t>, що нараховує приблизно 4,5 тис. чол.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</p:spTree>
  </p:cSld>
  <p:clrMapOvr>
    <a:masterClrMapping/>
  </p:clrMapOvr>
  <p:transition spd="med">
    <p:strips dir="l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http://ethnic.com.ua/public/user/3f/3d/3d02_61c0.jpg?c=d1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115</TotalTime>
  <Words>171</Words>
  <Application>Microsoft Office PowerPoint</Application>
  <PresentationFormat>Экран (4:3)</PresentationFormat>
  <Paragraphs>21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13</cp:revision>
  <dcterms:created xsi:type="dcterms:W3CDTF">2013-12-09T14:57:48Z</dcterms:created>
  <dcterms:modified xsi:type="dcterms:W3CDTF">2013-12-09T17:20:59Z</dcterms:modified>
</cp:coreProperties>
</file>