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60" r:id="rId3"/>
    <p:sldId id="261" r:id="rId4"/>
    <p:sldId id="263" r:id="rId5"/>
    <p:sldId id="264" r:id="rId6"/>
    <p:sldId id="262" r:id="rId7"/>
    <p:sldId id="258" r:id="rId8"/>
    <p:sldId id="266" r:id="rId9"/>
    <p:sldId id="267" r:id="rId1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B0769-2B94-4B5C-AB80-C0BB6C287C6F}" type="datetimeFigureOut">
              <a:rPr lang="uk-UA" smtClean="0"/>
              <a:pPr/>
              <a:t>12.02.2014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EC804-28DC-4A99-9074-139F2DDB95DE}"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17" name="Нижний колонтитул 16"/>
          <p:cNvSpPr>
            <a:spLocks noGrp="1"/>
          </p:cNvSpPr>
          <p:nvPr>
            <p:ph type="ftr" sz="quarter" idx="11"/>
          </p:nvPr>
        </p:nvSpPr>
        <p:spPr/>
        <p:txBody>
          <a:bodyPr/>
          <a:lstStyle>
            <a:extLst/>
          </a:lstStyle>
          <a:p>
            <a:endParaRPr lang="uk-UA"/>
          </a:p>
        </p:txBody>
      </p:sp>
      <p:sp>
        <p:nvSpPr>
          <p:cNvPr id="29" name="Номер слайда 28"/>
          <p:cNvSpPr>
            <a:spLocks noGrp="1"/>
          </p:cNvSpPr>
          <p:nvPr>
            <p:ph type="sldNum" sz="quarter" idx="12"/>
          </p:nvPr>
        </p:nvSpPr>
        <p:spPr/>
        <p:txBody>
          <a:bodyPr/>
          <a:lstStyle>
            <a:extLst/>
          </a:lstStyle>
          <a:p>
            <a:fld id="{F945C20B-E132-46A4-BF11-77029E16E38D}" type="slidenum">
              <a:rPr lang="uk-UA" smtClean="0"/>
              <a:pPr/>
              <a:t>‹#›</a:t>
            </a:fld>
            <a:endParaRPr lang="uk-UA"/>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F945C20B-E132-46A4-BF11-77029E16E38D}" type="slidenum">
              <a:rPr lang="uk-UA" smtClean="0"/>
              <a:pPr/>
              <a:t>‹#›</a:t>
            </a:fld>
            <a:endParaRPr lang="uk-UA"/>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F945C20B-E132-46A4-BF11-77029E16E38D}" type="slidenum">
              <a:rPr lang="uk-UA" smtClean="0"/>
              <a:pPr/>
              <a:t>‹#›</a:t>
            </a:fld>
            <a:endParaRPr lang="uk-UA"/>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F83BC18-A8AE-4042-86E1-78B9AF1C6F08}" type="datetimeFigureOut">
              <a:rPr lang="uk-UA" smtClean="0"/>
              <a:pPr/>
              <a:t>12.02.2014</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F945C20B-E132-46A4-BF11-77029E16E38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DF83BC18-A8AE-4042-86E1-78B9AF1C6F08}" type="datetimeFigureOut">
              <a:rPr lang="uk-UA" smtClean="0"/>
              <a:pPr/>
              <a:t>12.02.2014</a:t>
            </a:fld>
            <a:endParaRPr lang="uk-UA"/>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uk-UA"/>
          </a:p>
        </p:txBody>
      </p:sp>
      <p:sp>
        <p:nvSpPr>
          <p:cNvPr id="7" name="Номер слайда 6"/>
          <p:cNvSpPr>
            <a:spLocks noGrp="1"/>
          </p:cNvSpPr>
          <p:nvPr>
            <p:ph type="sldNum" sz="quarter" idx="12"/>
          </p:nvPr>
        </p:nvSpPr>
        <p:spPr>
          <a:xfrm>
            <a:off x="8610600" y="55499"/>
            <a:ext cx="457200" cy="365125"/>
          </a:xfrm>
        </p:spPr>
        <p:txBody>
          <a:bodyPr/>
          <a:lstStyle>
            <a:extLst/>
          </a:lstStyle>
          <a:p>
            <a:fld id="{F945C20B-E132-46A4-BF11-77029E16E38D}"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F83BC18-A8AE-4042-86E1-78B9AF1C6F08}" type="datetimeFigureOut">
              <a:rPr lang="uk-UA" smtClean="0"/>
              <a:pPr/>
              <a:t>12.02.2014</a:t>
            </a:fld>
            <a:endParaRPr lang="uk-UA"/>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uk-UA"/>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945C20B-E132-46A4-BF11-77029E16E38D}"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1259632" y="620688"/>
            <a:ext cx="6489469" cy="2585323"/>
          </a:xfrm>
          <a:prstGeom prst="rect">
            <a:avLst/>
          </a:prstGeom>
          <a:noFill/>
        </p:spPr>
        <p:txBody>
          <a:bodyPr wrap="non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Чехословаччина</a:t>
            </a:r>
            <a:endPar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1968-1980 р. Р.</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Рисунок 16" descr="64556_html_3418aed7.jpg"/>
          <p:cNvPicPr>
            <a:picLocks noChangeAspect="1"/>
          </p:cNvPicPr>
          <p:nvPr/>
        </p:nvPicPr>
        <p:blipFill>
          <a:blip r:embed="rId3" cstate="print"/>
          <a:stretch>
            <a:fillRect/>
          </a:stretch>
        </p:blipFill>
        <p:spPr>
          <a:xfrm>
            <a:off x="2051720" y="3645024"/>
            <a:ext cx="5040560" cy="2834574"/>
          </a:xfrm>
          <a:prstGeom prst="rect">
            <a:avLst/>
          </a:prstGeom>
          <a:ln w="127000" cap="rnd">
            <a:solidFill>
              <a:srgbClr val="FFFFFF"/>
            </a:solidFill>
          </a:ln>
          <a:effectLst>
            <a:glow rad="101600">
              <a:schemeClr val="accent4">
                <a:satMod val="175000"/>
                <a:alpha val="40000"/>
              </a:schemeClr>
            </a:glow>
            <a:outerShdw blurRad="76200" dist="95250" dir="10500000" sx="97000" sy="23000" kx="900000" algn="br" rotWithShape="0">
              <a:srgbClr val="000000">
                <a:alpha val="20000"/>
              </a:srgbClr>
            </a:outerShdw>
            <a:softEdge rad="31750"/>
          </a:effectLst>
          <a:scene3d>
            <a:camera prst="perspective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3059832" y="2780928"/>
            <a:ext cx="3240360" cy="129266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uk-UA" sz="2000" dirty="0" smtClean="0"/>
              <a:t>Широке суспільне невдоволення тоталітарним режимом</a:t>
            </a:r>
          </a:p>
          <a:p>
            <a:endParaRPr lang="uk-UA" dirty="0"/>
          </a:p>
        </p:txBody>
      </p:sp>
      <p:sp>
        <p:nvSpPr>
          <p:cNvPr id="8" name="TextBox 7"/>
          <p:cNvSpPr txBox="1"/>
          <p:nvPr/>
        </p:nvSpPr>
        <p:spPr>
          <a:xfrm>
            <a:off x="323528" y="2852936"/>
            <a:ext cx="2088232" cy="129266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000" dirty="0" smtClean="0"/>
              <a:t>Зростання партійного диктату</a:t>
            </a:r>
          </a:p>
          <a:p>
            <a:endParaRPr lang="uk-UA" dirty="0"/>
          </a:p>
        </p:txBody>
      </p:sp>
      <p:sp>
        <p:nvSpPr>
          <p:cNvPr id="9" name="Прямоугольник 8"/>
          <p:cNvSpPr/>
          <p:nvPr/>
        </p:nvSpPr>
        <p:spPr>
          <a:xfrm>
            <a:off x="3635896" y="4437112"/>
            <a:ext cx="230425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000" dirty="0" err="1" smtClean="0"/>
              <a:t>Відсутність</a:t>
            </a:r>
            <a:r>
              <a:rPr lang="ru-RU" sz="2000" dirty="0" smtClean="0"/>
              <a:t> </a:t>
            </a:r>
            <a:r>
              <a:rPr lang="ru-RU" sz="2000" dirty="0" err="1" smtClean="0"/>
              <a:t>громадянських</a:t>
            </a:r>
            <a:r>
              <a:rPr lang="ru-RU" sz="2000" dirty="0" smtClean="0"/>
              <a:t> прав </a:t>
            </a:r>
            <a:r>
              <a:rPr lang="ru-RU" sz="2000" dirty="0" err="1" smtClean="0"/>
              <a:t>і</a:t>
            </a:r>
            <a:r>
              <a:rPr lang="ru-RU" sz="2000" dirty="0" smtClean="0"/>
              <a:t> свобод</a:t>
            </a:r>
            <a:endParaRPr lang="uk-UA" sz="2000" dirty="0"/>
          </a:p>
        </p:txBody>
      </p:sp>
      <p:sp>
        <p:nvSpPr>
          <p:cNvPr id="10" name="TextBox 9"/>
          <p:cNvSpPr txBox="1"/>
          <p:nvPr/>
        </p:nvSpPr>
        <p:spPr>
          <a:xfrm>
            <a:off x="6732240" y="3068960"/>
            <a:ext cx="201622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uk-UA" sz="2000" dirty="0" smtClean="0"/>
              <a:t>Економічні труднощі </a:t>
            </a:r>
            <a:endParaRPr lang="uk-UA" sz="2000" dirty="0"/>
          </a:p>
        </p:txBody>
      </p:sp>
      <p:sp>
        <p:nvSpPr>
          <p:cNvPr id="18" name="Двойная стрелка влево/вверх 17"/>
          <p:cNvSpPr/>
          <p:nvPr/>
        </p:nvSpPr>
        <p:spPr>
          <a:xfrm>
            <a:off x="6012160" y="4221088"/>
            <a:ext cx="2520280" cy="2448272"/>
          </a:xfrm>
          <a:prstGeom prst="leftUpArrow">
            <a:avLst>
              <a:gd name="adj1" fmla="val 10738"/>
              <a:gd name="adj2" fmla="val 14732"/>
              <a:gd name="adj3" fmla="val 1587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uk-UA"/>
          </a:p>
        </p:txBody>
      </p:sp>
      <p:sp>
        <p:nvSpPr>
          <p:cNvPr id="19" name="Двойная стрелка влево/вверх 18"/>
          <p:cNvSpPr/>
          <p:nvPr/>
        </p:nvSpPr>
        <p:spPr>
          <a:xfrm rot="5400000">
            <a:off x="467544" y="4221088"/>
            <a:ext cx="2376264" cy="2376264"/>
          </a:xfrm>
          <a:prstGeom prst="leftUpArrow">
            <a:avLst>
              <a:gd name="adj1" fmla="val 10738"/>
              <a:gd name="adj2" fmla="val 14732"/>
              <a:gd name="adj3" fmla="val 1587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uk-UA"/>
          </a:p>
        </p:txBody>
      </p:sp>
      <p:sp>
        <p:nvSpPr>
          <p:cNvPr id="20" name="TextBox 19"/>
          <p:cNvSpPr txBox="1"/>
          <p:nvPr/>
        </p:nvSpPr>
        <p:spPr>
          <a:xfrm>
            <a:off x="3635896" y="5661248"/>
            <a:ext cx="2304256"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uk-UA" sz="3200" b="1" i="1" dirty="0" smtClean="0">
                <a:solidFill>
                  <a:srgbClr val="FF0000"/>
                </a:solidFill>
              </a:rPr>
              <a:t>Політична криза</a:t>
            </a:r>
            <a:endParaRPr lang="uk-UA" sz="3200" b="1" i="1" dirty="0">
              <a:solidFill>
                <a:srgbClr val="FF0000"/>
              </a:solidFill>
            </a:endParaRPr>
          </a:p>
        </p:txBody>
      </p:sp>
      <p:sp>
        <p:nvSpPr>
          <p:cNvPr id="21" name="Прямоугольник 20"/>
          <p:cNvSpPr/>
          <p:nvPr/>
        </p:nvSpPr>
        <p:spPr>
          <a:xfrm>
            <a:off x="-612576" y="-99392"/>
            <a:ext cx="10729192" cy="153888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4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Прагнення</a:t>
            </a:r>
            <a:r>
              <a:rPr lang="ru-RU"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4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справжньої</a:t>
            </a:r>
            <a:r>
              <a:rPr lang="ru-RU"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4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демократії</a:t>
            </a:r>
            <a:r>
              <a:rPr lang="ru-RU"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в </a:t>
            </a:r>
            <a:r>
              <a:rPr lang="ru-RU" sz="4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чехословацькому</a:t>
            </a:r>
            <a:r>
              <a:rPr lang="ru-RU"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40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суспільстві</a:t>
            </a: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endParaRPr lang="uk-UA"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2" name="Прямоугольник 21"/>
          <p:cNvSpPr/>
          <p:nvPr/>
        </p:nvSpPr>
        <p:spPr>
          <a:xfrm>
            <a:off x="179512" y="1268760"/>
            <a:ext cx="8784976" cy="1477328"/>
          </a:xfrm>
          <a:prstGeom prst="rect">
            <a:avLst/>
          </a:prstGeom>
        </p:spPr>
        <p:txBody>
          <a:bodyPr wrap="square">
            <a:spAutoFit/>
          </a:bodyPr>
          <a:lstStyle/>
          <a:p>
            <a:r>
              <a:rPr lang="ru-RU" dirty="0" smtClean="0"/>
              <a:t>З </a:t>
            </a:r>
            <a:r>
              <a:rPr lang="ru-RU" dirty="0" err="1" smtClean="0"/>
              <a:t>кінця</a:t>
            </a:r>
            <a:r>
              <a:rPr lang="ru-RU" dirty="0" smtClean="0"/>
              <a:t> 50-х </a:t>
            </a:r>
            <a:r>
              <a:rPr lang="ru-RU" dirty="0" err="1" smtClean="0"/>
              <a:t>і</a:t>
            </a:r>
            <a:r>
              <a:rPr lang="ru-RU" dirty="0" smtClean="0"/>
              <a:t> до </a:t>
            </a:r>
            <a:r>
              <a:rPr lang="ru-RU" dirty="0" err="1" smtClean="0"/>
              <a:t>кінця</a:t>
            </a:r>
            <a:r>
              <a:rPr lang="ru-RU" dirty="0" smtClean="0"/>
              <a:t> 60-х </a:t>
            </a:r>
            <a:r>
              <a:rPr lang="ru-RU" dirty="0" err="1" smtClean="0"/>
              <a:t>років</a:t>
            </a:r>
            <a:r>
              <a:rPr lang="ru-RU" dirty="0" smtClean="0"/>
              <a:t> </a:t>
            </a:r>
            <a:r>
              <a:rPr lang="ru-RU" dirty="0" err="1" smtClean="0"/>
              <a:t>Чехословаччина</a:t>
            </a:r>
            <a:r>
              <a:rPr lang="ru-RU" dirty="0" smtClean="0"/>
              <a:t> </a:t>
            </a:r>
            <a:r>
              <a:rPr lang="ru-RU" dirty="0" err="1" smtClean="0"/>
              <a:t>розвивалася</a:t>
            </a:r>
            <a:r>
              <a:rPr lang="ru-RU" dirty="0" smtClean="0"/>
              <a:t> </a:t>
            </a:r>
            <a:r>
              <a:rPr lang="ru-RU" dirty="0" err="1" smtClean="0"/>
              <a:t>досить</a:t>
            </a:r>
            <a:r>
              <a:rPr lang="ru-RU" dirty="0" smtClean="0"/>
              <a:t> </a:t>
            </a:r>
            <a:r>
              <a:rPr lang="ru-RU" dirty="0" err="1" smtClean="0"/>
              <a:t>успішно</a:t>
            </a:r>
            <a:r>
              <a:rPr lang="ru-RU" dirty="0" smtClean="0"/>
              <a:t> </a:t>
            </a:r>
            <a:r>
              <a:rPr lang="ru-RU" dirty="0" err="1" smtClean="0"/>
              <a:t>завдяки</a:t>
            </a:r>
            <a:r>
              <a:rPr lang="ru-RU" dirty="0" smtClean="0"/>
              <a:t> </a:t>
            </a:r>
            <a:r>
              <a:rPr lang="ru-RU" dirty="0" err="1" smtClean="0"/>
              <a:t>значному</a:t>
            </a:r>
            <a:r>
              <a:rPr lang="ru-RU" dirty="0" smtClean="0"/>
              <a:t> </a:t>
            </a:r>
            <a:r>
              <a:rPr lang="ru-RU" dirty="0" err="1" smtClean="0"/>
              <a:t>економічному</a:t>
            </a:r>
            <a:r>
              <a:rPr lang="ru-RU" dirty="0" smtClean="0"/>
              <a:t> </a:t>
            </a:r>
            <a:r>
              <a:rPr lang="ru-RU" dirty="0" err="1" smtClean="0"/>
              <a:t>потенціалу</a:t>
            </a:r>
            <a:r>
              <a:rPr lang="ru-RU" dirty="0" smtClean="0"/>
              <a:t>, </a:t>
            </a:r>
            <a:r>
              <a:rPr lang="ru-RU" dirty="0" err="1" smtClean="0"/>
              <a:t>який</a:t>
            </a:r>
            <a:r>
              <a:rPr lang="ru-RU" dirty="0" smtClean="0"/>
              <a:t> мала </a:t>
            </a:r>
            <a:r>
              <a:rPr lang="ru-RU" dirty="0" err="1" smtClean="0"/>
              <a:t>ще</a:t>
            </a:r>
            <a:r>
              <a:rPr lang="ru-RU" dirty="0" smtClean="0"/>
              <a:t> до </a:t>
            </a:r>
            <a:r>
              <a:rPr lang="ru-RU" dirty="0" err="1" smtClean="0"/>
              <a:t>війни</a:t>
            </a:r>
            <a:r>
              <a:rPr lang="ru-RU" dirty="0" smtClean="0"/>
              <a:t>. За </a:t>
            </a:r>
            <a:r>
              <a:rPr lang="ru-RU" dirty="0" err="1" smtClean="0"/>
              <a:t>рівнем</a:t>
            </a:r>
            <a:r>
              <a:rPr lang="ru-RU" dirty="0" smtClean="0"/>
              <a:t> </a:t>
            </a:r>
            <a:r>
              <a:rPr lang="ru-RU" dirty="0" err="1" smtClean="0"/>
              <a:t>добробуту</a:t>
            </a:r>
            <a:r>
              <a:rPr lang="ru-RU" dirty="0" smtClean="0"/>
              <a:t> </a:t>
            </a:r>
            <a:r>
              <a:rPr lang="ru-RU" dirty="0" err="1" smtClean="0"/>
              <a:t>населення</a:t>
            </a:r>
            <a:r>
              <a:rPr lang="ru-RU" dirty="0" smtClean="0"/>
              <a:t> ЧСР </a:t>
            </a:r>
            <a:r>
              <a:rPr lang="ru-RU" dirty="0" err="1" smtClean="0"/>
              <a:t>випереджала</a:t>
            </a:r>
            <a:r>
              <a:rPr lang="ru-RU" dirty="0" smtClean="0"/>
              <a:t> </a:t>
            </a:r>
            <a:r>
              <a:rPr lang="ru-RU" dirty="0" err="1" smtClean="0"/>
              <a:t>інші</a:t>
            </a:r>
            <a:r>
              <a:rPr lang="ru-RU" dirty="0" smtClean="0"/>
              <a:t> </a:t>
            </a:r>
            <a:r>
              <a:rPr lang="ru-RU" dirty="0" err="1" smtClean="0"/>
              <a:t>країни</a:t>
            </a:r>
            <a:r>
              <a:rPr lang="ru-RU" dirty="0" smtClean="0"/>
              <a:t> </a:t>
            </a:r>
            <a:r>
              <a:rPr lang="ru-RU" dirty="0" err="1" smtClean="0"/>
              <a:t>соціалістичного</a:t>
            </a:r>
            <a:r>
              <a:rPr lang="ru-RU" dirty="0" smtClean="0"/>
              <a:t> табору. Але </a:t>
            </a:r>
            <a:r>
              <a:rPr lang="ru-RU" dirty="0" err="1" smtClean="0"/>
              <a:t>зростання</a:t>
            </a:r>
            <a:r>
              <a:rPr lang="ru-RU" dirty="0" smtClean="0"/>
              <a:t> </a:t>
            </a:r>
            <a:r>
              <a:rPr lang="ru-RU" dirty="0" err="1" smtClean="0"/>
              <a:t>життєвого</a:t>
            </a:r>
            <a:r>
              <a:rPr lang="ru-RU" dirty="0" smtClean="0"/>
              <a:t> </a:t>
            </a:r>
            <a:r>
              <a:rPr lang="ru-RU" dirty="0" err="1" smtClean="0"/>
              <a:t>рівня</a:t>
            </a:r>
            <a:r>
              <a:rPr lang="ru-RU" dirty="0" smtClean="0"/>
              <a:t> не примирило народ </a:t>
            </a:r>
            <a:r>
              <a:rPr lang="ru-RU" dirty="0" err="1" smtClean="0"/>
              <a:t>із</a:t>
            </a:r>
            <a:r>
              <a:rPr lang="ru-RU" dirty="0" smtClean="0"/>
              <a:t> </a:t>
            </a:r>
            <a:r>
              <a:rPr lang="ru-RU" dirty="0" err="1" smtClean="0"/>
              <a:t>втратою</a:t>
            </a:r>
            <a:r>
              <a:rPr lang="ru-RU" dirty="0" smtClean="0"/>
              <a:t> </a:t>
            </a:r>
            <a:r>
              <a:rPr lang="ru-RU" dirty="0" err="1" smtClean="0"/>
              <a:t>демократичних</a:t>
            </a:r>
            <a:r>
              <a:rPr lang="ru-RU" dirty="0" smtClean="0"/>
              <a:t> свобод. </a:t>
            </a:r>
            <a:r>
              <a:rPr lang="ru-RU" dirty="0" err="1" smtClean="0"/>
              <a:t>Прагнення</a:t>
            </a:r>
            <a:r>
              <a:rPr lang="ru-RU" dirty="0" smtClean="0"/>
              <a:t> до </a:t>
            </a:r>
            <a:r>
              <a:rPr lang="ru-RU" dirty="0" err="1" smtClean="0"/>
              <a:t>справжньої</a:t>
            </a:r>
            <a:r>
              <a:rPr lang="ru-RU" dirty="0" smtClean="0"/>
              <a:t> </a:t>
            </a:r>
            <a:r>
              <a:rPr lang="ru-RU" dirty="0" err="1" smtClean="0"/>
              <a:t>демократії</a:t>
            </a:r>
            <a:r>
              <a:rPr lang="ru-RU" dirty="0" smtClean="0"/>
              <a:t> в </a:t>
            </a:r>
            <a:r>
              <a:rPr lang="ru-RU" dirty="0" err="1" smtClean="0"/>
              <a:t>чехословацькому</a:t>
            </a:r>
            <a:r>
              <a:rPr lang="ru-RU" dirty="0" smtClean="0"/>
              <a:t> </a:t>
            </a:r>
            <a:r>
              <a:rPr lang="ru-RU" dirty="0" err="1" smtClean="0"/>
              <a:t>суспільстві</a:t>
            </a:r>
            <a:r>
              <a:rPr lang="ru-RU" dirty="0" smtClean="0"/>
              <a:t> </a:t>
            </a:r>
            <a:r>
              <a:rPr lang="ru-RU" dirty="0" err="1" smtClean="0"/>
              <a:t>посилилися</a:t>
            </a:r>
            <a:r>
              <a:rPr lang="ru-RU" dirty="0" smtClean="0"/>
              <a:t>. </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763688" y="1124744"/>
            <a:ext cx="5448415" cy="923330"/>
          </a:xfrm>
          <a:prstGeom prst="rect">
            <a:avLst/>
          </a:prstGeom>
          <a:noFill/>
        </p:spPr>
        <p:txBody>
          <a:bodyPr wrap="none" lIns="91440" tIns="45720" rIns="91440" bIns="45720">
            <a:prstTxWarp prst="textArchUp">
              <a:avLst/>
            </a:prstTxWarp>
            <a:spAutoFit/>
          </a:bodyPr>
          <a:lstStyle/>
          <a:p>
            <a:pPr algn="ct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Соціалізм</a:t>
            </a: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a:t>
            </a: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людським</a:t>
            </a:r>
            <a:endPar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4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обличчям</a:t>
            </a:r>
            <a:r>
              <a:rPr lang="ru-RU"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ru-RU"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Рисунок 7" descr="загруженное (1).jpg"/>
          <p:cNvPicPr>
            <a:picLocks noChangeAspect="1"/>
          </p:cNvPicPr>
          <p:nvPr/>
        </p:nvPicPr>
        <p:blipFill>
          <a:blip r:embed="rId3" cstate="print"/>
          <a:stretch>
            <a:fillRect/>
          </a:stretch>
        </p:blipFill>
        <p:spPr>
          <a:xfrm>
            <a:off x="1187624" y="3933056"/>
            <a:ext cx="2232248" cy="2528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загруженное.jpg"/>
          <p:cNvPicPr>
            <a:picLocks noChangeAspect="1"/>
          </p:cNvPicPr>
          <p:nvPr/>
        </p:nvPicPr>
        <p:blipFill>
          <a:blip r:embed="rId4" cstate="print"/>
          <a:stretch>
            <a:fillRect/>
          </a:stretch>
        </p:blipFill>
        <p:spPr>
          <a:xfrm>
            <a:off x="4860032" y="3933056"/>
            <a:ext cx="3240360" cy="2389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187624" y="6488668"/>
            <a:ext cx="201622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dirty="0" err="1" smtClean="0"/>
              <a:t>Людвік</a:t>
            </a:r>
            <a:r>
              <a:rPr lang="uk-UA" dirty="0" smtClean="0"/>
              <a:t> Свобода</a:t>
            </a:r>
            <a:endParaRPr lang="uk-UA" dirty="0"/>
          </a:p>
        </p:txBody>
      </p:sp>
      <p:sp>
        <p:nvSpPr>
          <p:cNvPr id="11" name="TextBox 10"/>
          <p:cNvSpPr txBox="1"/>
          <p:nvPr/>
        </p:nvSpPr>
        <p:spPr>
          <a:xfrm>
            <a:off x="5364088" y="6488668"/>
            <a:ext cx="259228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dirty="0" err="1" smtClean="0"/>
              <a:t>Александр</a:t>
            </a:r>
            <a:r>
              <a:rPr lang="uk-UA" dirty="0" smtClean="0"/>
              <a:t> </a:t>
            </a:r>
            <a:r>
              <a:rPr lang="uk-UA" dirty="0" err="1" smtClean="0"/>
              <a:t>Дубчек</a:t>
            </a:r>
            <a:endParaRPr lang="uk-UA" dirty="0"/>
          </a:p>
        </p:txBody>
      </p:sp>
      <p:sp>
        <p:nvSpPr>
          <p:cNvPr id="12" name="Прямоугольник 11"/>
          <p:cNvSpPr/>
          <p:nvPr/>
        </p:nvSpPr>
        <p:spPr>
          <a:xfrm>
            <a:off x="323528" y="1484784"/>
            <a:ext cx="831641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i="1" dirty="0" smtClean="0"/>
              <a:t>На початку 1968 р. </a:t>
            </a:r>
            <a:r>
              <a:rPr lang="ru-RU" i="1" dirty="0" err="1" smtClean="0"/>
              <a:t>партійне</a:t>
            </a:r>
            <a:r>
              <a:rPr lang="ru-RU" i="1" dirty="0" smtClean="0"/>
              <a:t> </a:t>
            </a:r>
            <a:r>
              <a:rPr lang="ru-RU" i="1" dirty="0" err="1" smtClean="0"/>
              <a:t>керівництво</a:t>
            </a:r>
            <a:r>
              <a:rPr lang="ru-RU" i="1" dirty="0" smtClean="0"/>
              <a:t> </a:t>
            </a:r>
            <a:r>
              <a:rPr lang="ru-RU" i="1" dirty="0" err="1" smtClean="0"/>
              <a:t>очолив</a:t>
            </a:r>
            <a:r>
              <a:rPr lang="ru-RU" i="1" dirty="0" smtClean="0"/>
              <a:t> Александр </a:t>
            </a:r>
            <a:r>
              <a:rPr lang="ru-RU" i="1" dirty="0" err="1" smtClean="0"/>
              <a:t>Дубчек</a:t>
            </a:r>
            <a:r>
              <a:rPr lang="ru-RU" i="1" dirty="0" smtClean="0"/>
              <a:t>, </a:t>
            </a:r>
            <a:r>
              <a:rPr lang="ru-RU" i="1" dirty="0" err="1" smtClean="0"/>
              <a:t>який</a:t>
            </a:r>
            <a:r>
              <a:rPr lang="ru-RU" i="1" dirty="0" smtClean="0"/>
              <a:t> </a:t>
            </a:r>
            <a:r>
              <a:rPr lang="ru-RU" i="1" dirty="0" err="1" smtClean="0"/>
              <a:t>зарекомендував</a:t>
            </a:r>
            <a:r>
              <a:rPr lang="ru-RU" i="1" dirty="0" smtClean="0"/>
              <a:t> себе </a:t>
            </a:r>
            <a:r>
              <a:rPr lang="ru-RU" i="1" dirty="0" err="1" smtClean="0"/>
              <a:t>прихильником</a:t>
            </a:r>
            <a:r>
              <a:rPr lang="ru-RU" i="1" dirty="0" smtClean="0"/>
              <a:t> реформ, а президентом ЧССР став герой </a:t>
            </a:r>
            <a:r>
              <a:rPr lang="ru-RU" i="1" dirty="0" err="1" smtClean="0"/>
              <a:t>Другої</a:t>
            </a:r>
            <a:r>
              <a:rPr lang="ru-RU" i="1" dirty="0" smtClean="0"/>
              <a:t> </a:t>
            </a:r>
            <a:r>
              <a:rPr lang="ru-RU" i="1" dirty="0" err="1" smtClean="0"/>
              <a:t>світової</a:t>
            </a:r>
            <a:r>
              <a:rPr lang="ru-RU" i="1" dirty="0" smtClean="0"/>
              <a:t> </a:t>
            </a:r>
            <a:r>
              <a:rPr lang="ru-RU" i="1" dirty="0" err="1" smtClean="0"/>
              <a:t>війни</a:t>
            </a:r>
            <a:r>
              <a:rPr lang="ru-RU" i="1" dirty="0" smtClean="0"/>
              <a:t> генерал </a:t>
            </a:r>
            <a:r>
              <a:rPr lang="ru-RU" i="1" dirty="0" err="1" smtClean="0"/>
              <a:t>Людвік</a:t>
            </a:r>
            <a:r>
              <a:rPr lang="ru-RU" i="1" dirty="0" smtClean="0"/>
              <a:t> Свобода, </a:t>
            </a:r>
            <a:r>
              <a:rPr lang="ru-RU" i="1" dirty="0" err="1" smtClean="0"/>
              <a:t>оновилося</a:t>
            </a:r>
            <a:r>
              <a:rPr lang="ru-RU" i="1" dirty="0" smtClean="0"/>
              <a:t> </a:t>
            </a:r>
            <a:r>
              <a:rPr lang="ru-RU" i="1" dirty="0" err="1" smtClean="0"/>
              <a:t>партійно-державне</a:t>
            </a:r>
            <a:r>
              <a:rPr lang="ru-RU" i="1" dirty="0" smtClean="0"/>
              <a:t> </a:t>
            </a:r>
            <a:r>
              <a:rPr lang="ru-RU" i="1" dirty="0" err="1" smtClean="0"/>
              <a:t>керівництво</a:t>
            </a:r>
            <a:r>
              <a:rPr lang="ru-RU" i="1" dirty="0" smtClean="0"/>
              <a:t> в </a:t>
            </a:r>
            <a:r>
              <a:rPr lang="ru-RU" i="1" dirty="0" err="1" smtClean="0"/>
              <a:t>цілому</a:t>
            </a:r>
            <a:r>
              <a:rPr lang="ru-RU" i="1" dirty="0" smtClean="0"/>
              <a:t>. </a:t>
            </a:r>
            <a:r>
              <a:rPr lang="ru-RU" i="1" dirty="0" err="1" smtClean="0"/>
              <a:t>Було</a:t>
            </a:r>
            <a:r>
              <a:rPr lang="ru-RU" i="1" dirty="0" smtClean="0"/>
              <a:t> </a:t>
            </a:r>
            <a:r>
              <a:rPr lang="ru-RU" i="1" dirty="0" err="1" smtClean="0"/>
              <a:t>накреслено</a:t>
            </a:r>
            <a:r>
              <a:rPr lang="ru-RU" i="1" dirty="0" smtClean="0"/>
              <a:t> </a:t>
            </a:r>
            <a:r>
              <a:rPr lang="ru-RU" i="1" dirty="0" err="1" smtClean="0"/>
              <a:t>широку</a:t>
            </a:r>
            <a:r>
              <a:rPr lang="ru-RU" i="1" dirty="0" smtClean="0"/>
              <a:t> </a:t>
            </a:r>
            <a:r>
              <a:rPr lang="ru-RU" i="1" dirty="0" err="1" smtClean="0"/>
              <a:t>програму</a:t>
            </a:r>
            <a:r>
              <a:rPr lang="ru-RU" i="1" dirty="0" smtClean="0"/>
              <a:t> </a:t>
            </a:r>
            <a:r>
              <a:rPr lang="ru-RU" i="1" dirty="0" err="1" smtClean="0"/>
              <a:t>докорінних</a:t>
            </a:r>
            <a:r>
              <a:rPr lang="ru-RU" i="1" dirty="0" smtClean="0"/>
              <a:t> </a:t>
            </a:r>
            <a:r>
              <a:rPr lang="ru-RU" i="1" dirty="0" err="1" smtClean="0"/>
              <a:t>суспільних</a:t>
            </a:r>
            <a:r>
              <a:rPr lang="ru-RU" i="1" dirty="0" smtClean="0"/>
              <a:t> </a:t>
            </a:r>
            <a:r>
              <a:rPr lang="ru-RU" i="1" dirty="0" err="1" smtClean="0"/>
              <a:t>перетворень</a:t>
            </a:r>
            <a:r>
              <a:rPr lang="ru-RU" i="1" dirty="0" smtClean="0"/>
              <a:t>, метою </a:t>
            </a:r>
            <a:r>
              <a:rPr lang="ru-RU" i="1" dirty="0" err="1" smtClean="0"/>
              <a:t>якої</a:t>
            </a:r>
            <a:r>
              <a:rPr lang="ru-RU" i="1" dirty="0" smtClean="0"/>
              <a:t> </a:t>
            </a:r>
            <a:r>
              <a:rPr lang="ru-RU" i="1" dirty="0" err="1" smtClean="0"/>
              <a:t>було</a:t>
            </a:r>
            <a:r>
              <a:rPr lang="ru-RU" i="1" dirty="0" smtClean="0"/>
              <a:t> </a:t>
            </a:r>
            <a:r>
              <a:rPr lang="ru-RU" i="1" dirty="0" err="1" smtClean="0"/>
              <a:t>запровадити</a:t>
            </a:r>
            <a:r>
              <a:rPr lang="ru-RU" i="1" dirty="0" smtClean="0"/>
              <a:t> «</a:t>
            </a:r>
            <a:r>
              <a:rPr lang="ru-RU" i="1" dirty="0" err="1" smtClean="0"/>
              <a:t>соціалізм</a:t>
            </a:r>
            <a:r>
              <a:rPr lang="ru-RU" i="1" dirty="0" smtClean="0"/>
              <a:t> </a:t>
            </a:r>
            <a:r>
              <a:rPr lang="ru-RU" i="1" dirty="0" err="1" smtClean="0"/>
              <a:t>з</a:t>
            </a:r>
            <a:r>
              <a:rPr lang="ru-RU" i="1" dirty="0" smtClean="0"/>
              <a:t> </a:t>
            </a:r>
            <a:r>
              <a:rPr lang="ru-RU" i="1" dirty="0" err="1" smtClean="0"/>
              <a:t>людським</a:t>
            </a:r>
            <a:r>
              <a:rPr lang="ru-RU" i="1" dirty="0" smtClean="0"/>
              <a:t> </a:t>
            </a:r>
            <a:r>
              <a:rPr lang="ru-RU" i="1" dirty="0" err="1" smtClean="0"/>
              <a:t>обличчям</a:t>
            </a:r>
            <a:r>
              <a:rPr lang="ru-RU" i="1" dirty="0" smtClean="0"/>
              <a:t>».</a:t>
            </a:r>
            <a:r>
              <a:rPr lang="ru-RU" i="1" dirty="0" err="1" smtClean="0"/>
              <a:t>Це</a:t>
            </a:r>
            <a:r>
              <a:rPr lang="ru-RU" i="1" dirty="0" smtClean="0"/>
              <a:t> означало, </a:t>
            </a:r>
            <a:r>
              <a:rPr lang="ru-RU" i="1" dirty="0" err="1" smtClean="0"/>
              <a:t>що</a:t>
            </a:r>
            <a:r>
              <a:rPr lang="ru-RU" i="1" dirty="0" smtClean="0"/>
              <a:t> </a:t>
            </a:r>
            <a:r>
              <a:rPr lang="ru-RU" i="1" dirty="0" err="1" smtClean="0"/>
              <a:t>засоби</a:t>
            </a:r>
            <a:r>
              <a:rPr lang="ru-RU" i="1" dirty="0" smtClean="0"/>
              <a:t> </a:t>
            </a:r>
            <a:r>
              <a:rPr lang="ru-RU" i="1" dirty="0" err="1" smtClean="0"/>
              <a:t>виробництва</a:t>
            </a:r>
            <a:r>
              <a:rPr lang="ru-RU" i="1" dirty="0" smtClean="0"/>
              <a:t> </a:t>
            </a:r>
            <a:r>
              <a:rPr lang="ru-RU" i="1" dirty="0" err="1" smtClean="0"/>
              <a:t>повинні</a:t>
            </a:r>
            <a:r>
              <a:rPr lang="ru-RU" i="1" dirty="0" smtClean="0"/>
              <a:t> бути </a:t>
            </a:r>
            <a:r>
              <a:rPr lang="ru-RU" i="1" dirty="0" err="1" smtClean="0"/>
              <a:t>передані</a:t>
            </a:r>
            <a:r>
              <a:rPr lang="ru-RU" i="1" dirty="0" smtClean="0"/>
              <a:t> </a:t>
            </a:r>
            <a:r>
              <a:rPr lang="ru-RU" i="1" dirty="0" err="1" smtClean="0"/>
              <a:t>трудовим</a:t>
            </a:r>
            <a:r>
              <a:rPr lang="ru-RU" i="1" dirty="0" smtClean="0"/>
              <a:t> </a:t>
            </a:r>
            <a:r>
              <a:rPr lang="ru-RU" i="1" dirty="0" err="1" smtClean="0"/>
              <a:t>колективам</a:t>
            </a:r>
            <a:r>
              <a:rPr lang="ru-RU" i="1" dirty="0" smtClean="0"/>
              <a:t>. У </a:t>
            </a:r>
            <a:r>
              <a:rPr lang="ru-RU" i="1" dirty="0" err="1" smtClean="0"/>
              <a:t>політичній</a:t>
            </a:r>
            <a:r>
              <a:rPr lang="ru-RU" i="1" dirty="0" smtClean="0"/>
              <a:t> </a:t>
            </a:r>
            <a:r>
              <a:rPr lang="ru-RU" i="1" dirty="0" err="1" smtClean="0"/>
              <a:t>галузі</a:t>
            </a:r>
            <a:r>
              <a:rPr lang="ru-RU" i="1" dirty="0" smtClean="0"/>
              <a:t> мало </a:t>
            </a:r>
            <a:r>
              <a:rPr lang="ru-RU" i="1" dirty="0" err="1" smtClean="0"/>
              <a:t>гарантувати</a:t>
            </a:r>
            <a:r>
              <a:rPr lang="ru-RU" i="1" dirty="0" smtClean="0"/>
              <a:t> </a:t>
            </a:r>
            <a:r>
              <a:rPr lang="ru-RU" i="1" dirty="0" err="1" smtClean="0"/>
              <a:t>демократичні</a:t>
            </a:r>
            <a:r>
              <a:rPr lang="ru-RU" i="1" dirty="0" smtClean="0"/>
              <a:t> </a:t>
            </a:r>
            <a:r>
              <a:rPr lang="ru-RU" i="1" dirty="0" err="1" smtClean="0"/>
              <a:t>свободи</a:t>
            </a:r>
            <a:r>
              <a:rPr lang="ru-RU" i="1" dirty="0" smtClean="0"/>
              <a:t> (слова, думку, </a:t>
            </a:r>
            <a:r>
              <a:rPr lang="ru-RU" i="1" dirty="0" err="1" smtClean="0"/>
              <a:t>мітингів</a:t>
            </a:r>
            <a:r>
              <a:rPr lang="ru-RU" i="1" dirty="0" smtClean="0"/>
              <a:t>, </a:t>
            </a:r>
            <a:r>
              <a:rPr lang="ru-RU" i="1" dirty="0" err="1" smtClean="0"/>
              <a:t>зборів</a:t>
            </a:r>
            <a:r>
              <a:rPr lang="ru-RU" i="1" dirty="0" smtClean="0"/>
              <a:t>). </a:t>
            </a:r>
            <a:r>
              <a:rPr lang="ru-RU" i="1" dirty="0" err="1" smtClean="0"/>
              <a:t>Терпимим</a:t>
            </a:r>
            <a:r>
              <a:rPr lang="ru-RU" i="1" dirty="0" smtClean="0"/>
              <a:t> мало бути </a:t>
            </a:r>
            <a:r>
              <a:rPr lang="ru-RU" i="1" dirty="0" err="1" smtClean="0"/>
              <a:t>ставлення</a:t>
            </a:r>
            <a:r>
              <a:rPr lang="ru-RU" i="1" dirty="0" smtClean="0"/>
              <a:t> до </a:t>
            </a:r>
            <a:r>
              <a:rPr lang="ru-RU" i="1" dirty="0" err="1" smtClean="0"/>
              <a:t>приватної</a:t>
            </a:r>
            <a:r>
              <a:rPr lang="ru-RU" i="1" dirty="0" smtClean="0"/>
              <a:t> </a:t>
            </a:r>
            <a:r>
              <a:rPr lang="ru-RU" i="1" dirty="0" err="1" smtClean="0"/>
              <a:t>ініціативи</a:t>
            </a:r>
            <a:r>
              <a:rPr lang="ru-RU" dirty="0" smtClean="0"/>
              <a:t>.</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763688" y="0"/>
            <a:ext cx="5641289"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u-RU"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Празька</a:t>
            </a: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весна»</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Прямоугольник 4"/>
          <p:cNvSpPr/>
          <p:nvPr/>
        </p:nvSpPr>
        <p:spPr>
          <a:xfrm>
            <a:off x="539552" y="980728"/>
            <a:ext cx="8424936" cy="830997"/>
          </a:xfrm>
          <a:prstGeom prst="rect">
            <a:avLst/>
          </a:prstGeom>
          <a:solidFill>
            <a:schemeClr val="accent2">
              <a:lumMod val="20000"/>
              <a:lumOff val="80000"/>
            </a:schemeClr>
          </a:solidFill>
        </p:spPr>
        <p:txBody>
          <a:bodyPr wrap="square">
            <a:spAutoFit/>
          </a:bodyPr>
          <a:lstStyle/>
          <a:p>
            <a:r>
              <a:rPr lang="ru-RU" sz="2400" b="1" i="1" dirty="0" err="1" smtClean="0">
                <a:solidFill>
                  <a:schemeClr val="bg1">
                    <a:lumMod val="95000"/>
                    <a:lumOff val="5000"/>
                  </a:schemeClr>
                </a:solidFill>
              </a:rPr>
              <a:t>Чехословацька</a:t>
            </a:r>
            <a:r>
              <a:rPr lang="ru-RU" sz="2400" b="1" i="1" dirty="0" smtClean="0">
                <a:solidFill>
                  <a:schemeClr val="bg1">
                    <a:lumMod val="95000"/>
                    <a:lumOff val="5000"/>
                  </a:schemeClr>
                </a:solidFill>
              </a:rPr>
              <a:t> криза («</a:t>
            </a:r>
            <a:r>
              <a:rPr lang="ru-RU" sz="2400" b="1" i="1" dirty="0" err="1" smtClean="0">
                <a:solidFill>
                  <a:schemeClr val="bg1">
                    <a:lumMod val="95000"/>
                    <a:lumOff val="5000"/>
                  </a:schemeClr>
                </a:solidFill>
              </a:rPr>
              <a:t>Празька</a:t>
            </a:r>
            <a:r>
              <a:rPr lang="ru-RU" sz="2400" b="1" i="1" dirty="0" smtClean="0">
                <a:solidFill>
                  <a:schemeClr val="bg1">
                    <a:lumMod val="95000"/>
                    <a:lumOff val="5000"/>
                  </a:schemeClr>
                </a:solidFill>
              </a:rPr>
              <a:t> весна») — </a:t>
            </a:r>
            <a:r>
              <a:rPr lang="ru-RU" sz="2400" b="1" i="1" dirty="0" err="1" smtClean="0">
                <a:solidFill>
                  <a:schemeClr val="bg1">
                    <a:lumMod val="95000"/>
                    <a:lumOff val="5000"/>
                  </a:schemeClr>
                </a:solidFill>
              </a:rPr>
              <a:t>період</a:t>
            </a:r>
            <a:r>
              <a:rPr lang="ru-RU" sz="2400" b="1" i="1" dirty="0" smtClean="0">
                <a:solidFill>
                  <a:schemeClr val="bg1">
                    <a:lumMod val="95000"/>
                    <a:lumOff val="5000"/>
                  </a:schemeClr>
                </a:solidFill>
              </a:rPr>
              <a:t> </a:t>
            </a:r>
            <a:r>
              <a:rPr lang="ru-RU" sz="2400" b="1" i="1" dirty="0" err="1" smtClean="0">
                <a:solidFill>
                  <a:schemeClr val="bg1">
                    <a:lumMod val="95000"/>
                    <a:lumOff val="5000"/>
                  </a:schemeClr>
                </a:solidFill>
              </a:rPr>
              <a:t>демократичних</a:t>
            </a:r>
            <a:r>
              <a:rPr lang="ru-RU" sz="2400" b="1" i="1" dirty="0" smtClean="0">
                <a:solidFill>
                  <a:schemeClr val="bg1">
                    <a:lumMod val="95000"/>
                    <a:lumOff val="5000"/>
                  </a:schemeClr>
                </a:solidFill>
              </a:rPr>
              <a:t> </a:t>
            </a:r>
            <a:r>
              <a:rPr lang="ru-RU" sz="2400" b="1" i="1" dirty="0" err="1" smtClean="0">
                <a:solidFill>
                  <a:schemeClr val="bg1">
                    <a:lumMod val="95000"/>
                    <a:lumOff val="5000"/>
                  </a:schemeClr>
                </a:solidFill>
              </a:rPr>
              <a:t>перетворень</a:t>
            </a:r>
            <a:r>
              <a:rPr lang="ru-RU" sz="2400" b="1" i="1" dirty="0" smtClean="0">
                <a:solidFill>
                  <a:schemeClr val="bg1">
                    <a:lumMod val="95000"/>
                    <a:lumOff val="5000"/>
                  </a:schemeClr>
                </a:solidFill>
              </a:rPr>
              <a:t> у </a:t>
            </a:r>
            <a:r>
              <a:rPr lang="ru-RU" sz="2400" b="1" i="1" dirty="0" err="1" smtClean="0">
                <a:solidFill>
                  <a:schemeClr val="bg1">
                    <a:lumMod val="95000"/>
                    <a:lumOff val="5000"/>
                  </a:schemeClr>
                </a:solidFill>
              </a:rPr>
              <a:t>Чехословаччині</a:t>
            </a:r>
            <a:r>
              <a:rPr lang="ru-RU" sz="2400" b="1" i="1" dirty="0" smtClean="0">
                <a:solidFill>
                  <a:schemeClr val="bg1">
                    <a:lumMod val="95000"/>
                    <a:lumOff val="5000"/>
                  </a:schemeClr>
                </a:solidFill>
              </a:rPr>
              <a:t> в 1968 р. </a:t>
            </a:r>
            <a:endParaRPr lang="uk-UA" sz="2400" b="1" i="1" dirty="0">
              <a:solidFill>
                <a:schemeClr val="bg1">
                  <a:lumMod val="95000"/>
                  <a:lumOff val="5000"/>
                </a:schemeClr>
              </a:solidFill>
            </a:endParaRPr>
          </a:p>
        </p:txBody>
      </p:sp>
      <p:sp>
        <p:nvSpPr>
          <p:cNvPr id="6" name="Прямоугольник 5"/>
          <p:cNvSpPr/>
          <p:nvPr/>
        </p:nvSpPr>
        <p:spPr>
          <a:xfrm>
            <a:off x="539552" y="3140968"/>
            <a:ext cx="7704856" cy="923330"/>
          </a:xfrm>
          <a:prstGeom prst="rect">
            <a:avLst/>
          </a:prstGeom>
        </p:spPr>
        <p:txBody>
          <a:bodyPr wrap="square">
            <a:spAutoFit/>
          </a:bodyPr>
          <a:lstStyle/>
          <a:p>
            <a:endParaRPr lang="ru-RU" dirty="0" smtClean="0"/>
          </a:p>
          <a:p>
            <a:r>
              <a:rPr lang="ru-RU" dirty="0" smtClean="0"/>
              <a:t/>
            </a:r>
            <a:br>
              <a:rPr lang="ru-RU" dirty="0" smtClean="0"/>
            </a:br>
            <a:endParaRPr lang="ru-RU" dirty="0" smtClean="0"/>
          </a:p>
        </p:txBody>
      </p:sp>
      <p:sp>
        <p:nvSpPr>
          <p:cNvPr id="7" name="Прямоугольник 6"/>
          <p:cNvSpPr/>
          <p:nvPr/>
        </p:nvSpPr>
        <p:spPr>
          <a:xfrm>
            <a:off x="683568" y="5733256"/>
            <a:ext cx="74888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err="1" smtClean="0"/>
              <a:t>Обстоювалося</a:t>
            </a:r>
            <a:r>
              <a:rPr lang="ru-RU" dirty="0" smtClean="0"/>
              <a:t> право </a:t>
            </a:r>
            <a:r>
              <a:rPr lang="ru-RU" dirty="0" err="1" smtClean="0"/>
              <a:t>необмеженої</a:t>
            </a:r>
            <a:r>
              <a:rPr lang="ru-RU" dirty="0" smtClean="0"/>
              <a:t> </a:t>
            </a:r>
            <a:r>
              <a:rPr lang="ru-RU" dirty="0" err="1" smtClean="0"/>
              <a:t>свободи</a:t>
            </a:r>
            <a:r>
              <a:rPr lang="ru-RU" dirty="0" smtClean="0"/>
              <a:t> думки </a:t>
            </a:r>
            <a:r>
              <a:rPr lang="ru-RU" dirty="0" err="1" smtClean="0"/>
              <a:t>членів</a:t>
            </a:r>
            <a:r>
              <a:rPr lang="ru-RU" dirty="0" smtClean="0"/>
              <a:t> </a:t>
            </a:r>
            <a:r>
              <a:rPr lang="ru-RU" dirty="0" err="1" smtClean="0"/>
              <a:t>партії</a:t>
            </a:r>
            <a:r>
              <a:rPr lang="ru-RU" dirty="0" smtClean="0"/>
              <a:t>, яке </a:t>
            </a:r>
            <a:r>
              <a:rPr lang="ru-RU" dirty="0" err="1" smtClean="0"/>
              <a:t>відтепер</a:t>
            </a:r>
            <a:r>
              <a:rPr lang="ru-RU" dirty="0" smtClean="0"/>
              <a:t> мало </a:t>
            </a:r>
            <a:r>
              <a:rPr lang="ru-RU" dirty="0" err="1" smtClean="0"/>
              <a:t>розглядатися</a:t>
            </a:r>
            <a:r>
              <a:rPr lang="ru-RU" dirty="0" smtClean="0"/>
              <a:t> не </a:t>
            </a:r>
            <a:r>
              <a:rPr lang="ru-RU" dirty="0" err="1" smtClean="0"/>
              <a:t>тільки</a:t>
            </a:r>
            <a:r>
              <a:rPr lang="ru-RU" dirty="0" smtClean="0"/>
              <a:t> як право, а </a:t>
            </a:r>
            <a:r>
              <a:rPr lang="ru-RU" dirty="0" err="1" smtClean="0"/>
              <a:t>й</a:t>
            </a:r>
            <a:r>
              <a:rPr lang="ru-RU" dirty="0" smtClean="0"/>
              <a:t> як </a:t>
            </a:r>
            <a:r>
              <a:rPr lang="ru-RU" dirty="0" err="1" smtClean="0"/>
              <a:t>їхній</a:t>
            </a:r>
            <a:r>
              <a:rPr lang="ru-RU" dirty="0" smtClean="0"/>
              <a:t> </a:t>
            </a:r>
            <a:r>
              <a:rPr lang="ru-RU" dirty="0" err="1" smtClean="0"/>
              <a:t>обов'язок</a:t>
            </a:r>
            <a:r>
              <a:rPr lang="ru-RU" dirty="0" smtClean="0"/>
              <a:t>.</a:t>
            </a:r>
          </a:p>
        </p:txBody>
      </p:sp>
      <p:sp>
        <p:nvSpPr>
          <p:cNvPr id="8" name="Прямоугольник 7"/>
          <p:cNvSpPr/>
          <p:nvPr/>
        </p:nvSpPr>
        <p:spPr>
          <a:xfrm>
            <a:off x="395536" y="1988840"/>
            <a:ext cx="8496944"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b="1" dirty="0" err="1" smtClean="0"/>
              <a:t>Керівництво</a:t>
            </a:r>
            <a:r>
              <a:rPr lang="ru-RU" b="1" dirty="0" smtClean="0"/>
              <a:t> КПЧ 5 </a:t>
            </a:r>
            <a:r>
              <a:rPr lang="ru-RU" b="1" dirty="0" err="1" smtClean="0"/>
              <a:t>квітня</a:t>
            </a:r>
            <a:r>
              <a:rPr lang="ru-RU" b="1" dirty="0" smtClean="0"/>
              <a:t> 1968 р. </a:t>
            </a:r>
            <a:r>
              <a:rPr lang="ru-RU" b="1" dirty="0" err="1" smtClean="0"/>
              <a:t>прийняло</a:t>
            </a:r>
            <a:r>
              <a:rPr lang="ru-RU" b="1" dirty="0" smtClean="0"/>
              <a:t> «</a:t>
            </a:r>
            <a:r>
              <a:rPr lang="ru-RU" b="1" dirty="0" err="1" smtClean="0"/>
              <a:t>Програму</a:t>
            </a:r>
            <a:r>
              <a:rPr lang="ru-RU" b="1" dirty="0" smtClean="0"/>
              <a:t> </a:t>
            </a:r>
            <a:r>
              <a:rPr lang="ru-RU" b="1" dirty="0" err="1" smtClean="0"/>
              <a:t>дій</a:t>
            </a:r>
            <a:r>
              <a:rPr lang="ru-RU" b="1" dirty="0" smtClean="0"/>
              <a:t>», основу </a:t>
            </a:r>
            <a:r>
              <a:rPr lang="ru-RU" b="1" dirty="0" err="1" smtClean="0"/>
              <a:t>якої</a:t>
            </a:r>
            <a:r>
              <a:rPr lang="ru-RU" b="1" dirty="0" smtClean="0"/>
              <a:t> становив план реформ, </a:t>
            </a:r>
            <a:r>
              <a:rPr lang="ru-RU" b="1" dirty="0" err="1" smtClean="0"/>
              <a:t>розроблений</a:t>
            </a:r>
            <a:r>
              <a:rPr lang="ru-RU" b="1" dirty="0" smtClean="0"/>
              <a:t> О. </a:t>
            </a:r>
            <a:r>
              <a:rPr lang="ru-RU" b="1" dirty="0" err="1" smtClean="0"/>
              <a:t>Шіком</a:t>
            </a:r>
            <a:r>
              <a:rPr lang="ru-RU" b="1" dirty="0" smtClean="0"/>
              <a:t>, Я. </a:t>
            </a:r>
            <a:r>
              <a:rPr lang="ru-RU" b="1" dirty="0" err="1" smtClean="0"/>
              <a:t>Аусспергом</a:t>
            </a:r>
            <a:r>
              <a:rPr lang="ru-RU" b="1" dirty="0" smtClean="0"/>
              <a:t>, К. </a:t>
            </a:r>
            <a:r>
              <a:rPr lang="ru-RU" b="1" dirty="0" err="1" smtClean="0"/>
              <a:t>Рихтою</a:t>
            </a:r>
            <a:r>
              <a:rPr lang="ru-RU" b="1" dirty="0" smtClean="0"/>
              <a:t> </a:t>
            </a:r>
            <a:r>
              <a:rPr lang="ru-RU" b="1" dirty="0" err="1" smtClean="0"/>
              <a:t>з</a:t>
            </a:r>
            <a:r>
              <a:rPr lang="ru-RU" b="1" dirty="0" smtClean="0"/>
              <a:t> </a:t>
            </a:r>
            <a:r>
              <a:rPr lang="ru-RU" b="1" dirty="0" err="1" smtClean="0"/>
              <a:t>участю</a:t>
            </a:r>
            <a:r>
              <a:rPr lang="ru-RU" b="1" dirty="0" smtClean="0"/>
              <a:t> О. </a:t>
            </a:r>
            <a:r>
              <a:rPr lang="ru-RU" b="1" dirty="0" err="1" smtClean="0"/>
              <a:t>Дубчека</a:t>
            </a:r>
            <a:r>
              <a:rPr lang="ru-RU" b="1" dirty="0" smtClean="0"/>
              <a:t> </a:t>
            </a:r>
            <a:r>
              <a:rPr lang="ru-RU" b="1" dirty="0" err="1" smtClean="0"/>
              <a:t>з</a:t>
            </a:r>
            <a:r>
              <a:rPr lang="ru-RU" b="1" dirty="0" smtClean="0"/>
              <a:t> </a:t>
            </a:r>
            <a:r>
              <a:rPr lang="ru-RU" b="1" dirty="0" err="1" smtClean="0"/>
              <a:t>урахуванням</a:t>
            </a:r>
            <a:r>
              <a:rPr lang="ru-RU" b="1" dirty="0" smtClean="0"/>
              <a:t> </a:t>
            </a:r>
            <a:r>
              <a:rPr lang="ru-RU" b="1" dirty="0" err="1" smtClean="0"/>
              <a:t>дискусій</a:t>
            </a:r>
            <a:r>
              <a:rPr lang="ru-RU" b="1" dirty="0" smtClean="0"/>
              <a:t> у </a:t>
            </a:r>
            <a:r>
              <a:rPr lang="ru-RU" b="1" dirty="0" err="1" smtClean="0"/>
              <a:t>пресі</a:t>
            </a:r>
            <a:r>
              <a:rPr lang="ru-RU" b="1" dirty="0" smtClean="0"/>
              <a:t> та на </a:t>
            </a:r>
            <a:r>
              <a:rPr lang="ru-RU" b="1" dirty="0" err="1" smtClean="0"/>
              <a:t>партійних</a:t>
            </a:r>
            <a:r>
              <a:rPr lang="ru-RU" b="1" dirty="0" smtClean="0"/>
              <a:t> </a:t>
            </a:r>
            <a:r>
              <a:rPr lang="ru-RU" b="1" dirty="0" err="1" smtClean="0"/>
              <a:t>зборах</a:t>
            </a:r>
            <a:r>
              <a:rPr lang="ru-RU" b="1" dirty="0" smtClean="0"/>
              <a:t>. У «</a:t>
            </a:r>
            <a:r>
              <a:rPr lang="ru-RU" b="1" dirty="0" err="1" smtClean="0"/>
              <a:t>Програмі</a:t>
            </a:r>
            <a:r>
              <a:rPr lang="ru-RU" b="1" dirty="0" smtClean="0"/>
              <a:t> </a:t>
            </a:r>
            <a:r>
              <a:rPr lang="ru-RU" b="1" dirty="0" err="1" smtClean="0"/>
              <a:t>дій</a:t>
            </a:r>
            <a:r>
              <a:rPr lang="ru-RU" b="1" dirty="0" smtClean="0"/>
              <a:t>» по-новому </a:t>
            </a:r>
            <a:r>
              <a:rPr lang="ru-RU" b="1" dirty="0" err="1" smtClean="0"/>
              <a:t>ставився</a:t>
            </a:r>
            <a:r>
              <a:rPr lang="ru-RU" b="1" dirty="0" smtClean="0"/>
              <a:t> ряд </a:t>
            </a:r>
            <a:r>
              <a:rPr lang="ru-RU" b="1" dirty="0" err="1" smtClean="0"/>
              <a:t>принципових</a:t>
            </a:r>
            <a:r>
              <a:rPr lang="ru-RU" b="1" dirty="0" smtClean="0"/>
              <a:t> </a:t>
            </a:r>
            <a:r>
              <a:rPr lang="ru-RU" b="1" dirty="0" err="1" smtClean="0"/>
              <a:t>питань</a:t>
            </a:r>
            <a:r>
              <a:rPr lang="ru-RU" b="1" dirty="0" smtClean="0"/>
              <a:t>.</a:t>
            </a:r>
          </a:p>
        </p:txBody>
      </p:sp>
      <p:sp>
        <p:nvSpPr>
          <p:cNvPr id="9" name="Прямоугольник 8"/>
          <p:cNvSpPr/>
          <p:nvPr/>
        </p:nvSpPr>
        <p:spPr>
          <a:xfrm>
            <a:off x="539552" y="3645024"/>
            <a:ext cx="806489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dirty="0" smtClean="0"/>
              <a:t>По-перше, </a:t>
            </a:r>
            <a:r>
              <a:rPr lang="ru-RU" dirty="0" err="1" smtClean="0"/>
              <a:t>відкидалося</a:t>
            </a:r>
            <a:r>
              <a:rPr lang="ru-RU" dirty="0" smtClean="0"/>
              <a:t> </a:t>
            </a:r>
            <a:r>
              <a:rPr lang="ru-RU" dirty="0" err="1" smtClean="0"/>
              <a:t>положення</a:t>
            </a:r>
            <a:r>
              <a:rPr lang="ru-RU" dirty="0" smtClean="0"/>
              <a:t> про </a:t>
            </a:r>
            <a:r>
              <a:rPr lang="ru-RU" dirty="0" err="1" smtClean="0"/>
              <a:t>керівну</a:t>
            </a:r>
            <a:r>
              <a:rPr lang="ru-RU" dirty="0" smtClean="0"/>
              <a:t> роль </a:t>
            </a:r>
            <a:r>
              <a:rPr lang="ru-RU" dirty="0" err="1" smtClean="0"/>
              <a:t>компартії</a:t>
            </a:r>
            <a:r>
              <a:rPr lang="ru-RU" dirty="0" smtClean="0"/>
              <a:t> в </a:t>
            </a:r>
            <a:r>
              <a:rPr lang="ru-RU" dirty="0" err="1" smtClean="0"/>
              <a:t>державі</a:t>
            </a:r>
            <a:r>
              <a:rPr lang="ru-RU" dirty="0" smtClean="0"/>
              <a:t> та </a:t>
            </a:r>
            <a:r>
              <a:rPr lang="ru-RU" dirty="0" err="1" smtClean="0"/>
              <a:t>суспільстві</a:t>
            </a:r>
            <a:r>
              <a:rPr lang="ru-RU" dirty="0" smtClean="0"/>
              <a:t>, </a:t>
            </a:r>
            <a:r>
              <a:rPr lang="ru-RU" dirty="0" err="1" smtClean="0"/>
              <a:t>підкреслювалося</a:t>
            </a:r>
            <a:r>
              <a:rPr lang="ru-RU" dirty="0" smtClean="0"/>
              <a:t>, </a:t>
            </a:r>
            <a:r>
              <a:rPr lang="ru-RU" dirty="0" err="1" smtClean="0"/>
              <a:t>що</a:t>
            </a:r>
            <a:r>
              <a:rPr lang="ru-RU" dirty="0" smtClean="0"/>
              <a:t> </a:t>
            </a:r>
            <a:r>
              <a:rPr lang="ru-RU" dirty="0" err="1" smtClean="0"/>
              <a:t>правляча</a:t>
            </a:r>
            <a:r>
              <a:rPr lang="ru-RU" dirty="0" smtClean="0"/>
              <a:t> </a:t>
            </a:r>
            <a:r>
              <a:rPr lang="ru-RU" dirty="0" err="1" smtClean="0"/>
              <a:t>партія</a:t>
            </a:r>
            <a:r>
              <a:rPr lang="ru-RU" dirty="0" smtClean="0"/>
              <a:t> повинна </a:t>
            </a:r>
            <a:r>
              <a:rPr lang="ru-RU" dirty="0" err="1" smtClean="0"/>
              <a:t>здійснювати</a:t>
            </a:r>
            <a:r>
              <a:rPr lang="ru-RU" dirty="0" smtClean="0"/>
              <a:t> свою </a:t>
            </a:r>
            <a:r>
              <a:rPr lang="ru-RU" dirty="0" err="1" smtClean="0"/>
              <a:t>керівну</a:t>
            </a:r>
            <a:r>
              <a:rPr lang="ru-RU" dirty="0" smtClean="0"/>
              <a:t> роль не шляхом </a:t>
            </a:r>
            <a:r>
              <a:rPr lang="ru-RU" dirty="0" err="1" smtClean="0"/>
              <a:t>диктаторського</a:t>
            </a:r>
            <a:r>
              <a:rPr lang="ru-RU" dirty="0" smtClean="0"/>
              <a:t> </a:t>
            </a:r>
            <a:r>
              <a:rPr lang="ru-RU" dirty="0" err="1" smtClean="0"/>
              <a:t>насильства</a:t>
            </a:r>
            <a:r>
              <a:rPr lang="ru-RU" dirty="0" smtClean="0"/>
              <a:t>, а </a:t>
            </a:r>
            <a:r>
              <a:rPr lang="ru-RU" dirty="0" err="1" smtClean="0"/>
              <a:t>спираючися</a:t>
            </a:r>
            <a:r>
              <a:rPr lang="ru-RU" dirty="0" smtClean="0"/>
              <a:t> на </a:t>
            </a:r>
            <a:r>
              <a:rPr lang="ru-RU" dirty="0" err="1" smtClean="0"/>
              <a:t>добровільну</a:t>
            </a:r>
            <a:r>
              <a:rPr lang="ru-RU" dirty="0" smtClean="0"/>
              <a:t> </a:t>
            </a:r>
            <a:r>
              <a:rPr lang="ru-RU" dirty="0" err="1" smtClean="0"/>
              <a:t>підтримку</a:t>
            </a:r>
            <a:r>
              <a:rPr lang="ru-RU" dirty="0" smtClean="0"/>
              <a:t>: </a:t>
            </a:r>
            <a:r>
              <a:rPr lang="ru-RU" dirty="0" err="1" smtClean="0"/>
              <a:t>партія</a:t>
            </a:r>
            <a:r>
              <a:rPr lang="ru-RU" dirty="0" smtClean="0"/>
              <a:t> «</a:t>
            </a:r>
            <a:r>
              <a:rPr lang="ru-RU" dirty="0" err="1" smtClean="0"/>
              <a:t>має</a:t>
            </a:r>
            <a:r>
              <a:rPr lang="ru-RU" dirty="0" smtClean="0"/>
              <a:t> не силою </a:t>
            </a:r>
            <a:r>
              <a:rPr lang="ru-RU" dirty="0" err="1" smtClean="0"/>
              <a:t>домагатися</a:t>
            </a:r>
            <a:r>
              <a:rPr lang="ru-RU" dirty="0" smtClean="0"/>
              <a:t> </a:t>
            </a:r>
            <a:r>
              <a:rPr lang="ru-RU" dirty="0" err="1" smtClean="0"/>
              <a:t>визнання</a:t>
            </a:r>
            <a:r>
              <a:rPr lang="ru-RU" dirty="0" smtClean="0"/>
              <a:t> </a:t>
            </a:r>
            <a:r>
              <a:rPr lang="ru-RU" dirty="0" err="1" smtClean="0"/>
              <a:t>свого</a:t>
            </a:r>
            <a:r>
              <a:rPr lang="ru-RU" dirty="0" smtClean="0"/>
              <a:t> авторитету, а </a:t>
            </a:r>
            <a:r>
              <a:rPr lang="ru-RU" dirty="0" err="1" smtClean="0"/>
              <a:t>щоразу</a:t>
            </a:r>
            <a:r>
              <a:rPr lang="ru-RU" dirty="0" smtClean="0"/>
              <a:t> </a:t>
            </a:r>
            <a:r>
              <a:rPr lang="ru-RU" dirty="0" err="1" smtClean="0"/>
              <a:t>знову</a:t>
            </a:r>
            <a:r>
              <a:rPr lang="ru-RU" dirty="0" smtClean="0"/>
              <a:t> </a:t>
            </a:r>
            <a:r>
              <a:rPr lang="ru-RU" dirty="0" err="1" smtClean="0"/>
              <a:t>завойовувати</a:t>
            </a:r>
            <a:r>
              <a:rPr lang="ru-RU" dirty="0" smtClean="0"/>
              <a:t> </a:t>
            </a:r>
            <a:r>
              <a:rPr lang="ru-RU" dirty="0" err="1" smtClean="0"/>
              <a:t>його</a:t>
            </a:r>
            <a:r>
              <a:rPr lang="ru-RU" dirty="0" smtClean="0"/>
              <a:t> </a:t>
            </a:r>
            <a:r>
              <a:rPr lang="ru-RU" dirty="0" err="1" smtClean="0"/>
              <a:t>своїми</a:t>
            </a:r>
            <a:r>
              <a:rPr lang="ru-RU" dirty="0" smtClean="0"/>
              <a:t> справами».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2636912"/>
            <a:ext cx="9145016" cy="1754326"/>
          </a:xfrm>
          <a:prstGeom prst="rect">
            <a:avLst/>
          </a:prstGeom>
        </p:spPr>
        <p:txBody>
          <a:bodyPr wrap="square">
            <a:spAutoFit/>
          </a:bodyPr>
          <a:lstStyle/>
          <a:p>
            <a:r>
              <a:rPr lang="ru-RU" dirty="0" smtClean="0"/>
              <a:t/>
            </a:r>
            <a:br>
              <a:rPr lang="ru-RU" dirty="0" smtClean="0"/>
            </a:br>
            <a:endParaRPr lang="ru-RU" dirty="0" smtClean="0"/>
          </a:p>
          <a:p>
            <a:r>
              <a:rPr lang="ru-RU" dirty="0" smtClean="0"/>
              <a:t/>
            </a:r>
            <a:br>
              <a:rPr lang="ru-RU" dirty="0" smtClean="0"/>
            </a:br>
            <a:endParaRPr lang="ru-RU" dirty="0" smtClean="0"/>
          </a:p>
          <a:p>
            <a:r>
              <a:rPr lang="ru-RU" dirty="0" smtClean="0"/>
              <a:t/>
            </a:r>
            <a:br>
              <a:rPr lang="ru-RU" dirty="0" smtClean="0"/>
            </a:br>
            <a:endParaRPr lang="ru-RU" dirty="0" smtClean="0"/>
          </a:p>
        </p:txBody>
      </p:sp>
      <p:sp>
        <p:nvSpPr>
          <p:cNvPr id="5" name="Прямоугольник 4"/>
          <p:cNvSpPr/>
          <p:nvPr/>
        </p:nvSpPr>
        <p:spPr>
          <a:xfrm>
            <a:off x="539552" y="188640"/>
            <a:ext cx="4976042" cy="923330"/>
          </a:xfrm>
          <a:prstGeom prst="rect">
            <a:avLst/>
          </a:prstGeom>
          <a:noFill/>
        </p:spPr>
        <p:txBody>
          <a:bodyPr wrap="none" lIns="91440" tIns="45720" rIns="91440" bIns="45720">
            <a:spAutoFit/>
          </a:bodyPr>
          <a:lstStyle/>
          <a:p>
            <a:pPr algn="ctr"/>
            <a:r>
              <a:rPr lang="ru-RU" sz="54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Продовження</a:t>
            </a:r>
            <a:r>
              <a:rPr lang="ru-RU"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ru-RU"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Прямоугольник 5"/>
          <p:cNvSpPr/>
          <p:nvPr/>
        </p:nvSpPr>
        <p:spPr>
          <a:xfrm>
            <a:off x="179512" y="2852936"/>
            <a:ext cx="8712968" cy="646331"/>
          </a:xfrm>
          <a:prstGeom prst="rect">
            <a:avLst/>
          </a:prstGeom>
          <a:solidFill>
            <a:srgbClr val="FFFF00"/>
          </a:solidFill>
        </p:spPr>
        <p:txBody>
          <a:bodyPr wrap="square">
            <a:spAutoFit/>
          </a:bodyPr>
          <a:lstStyle/>
          <a:p>
            <a:r>
              <a:rPr lang="ru-RU" dirty="0" err="1" smtClean="0">
                <a:solidFill>
                  <a:schemeClr val="bg1">
                    <a:lumMod val="95000"/>
                    <a:lumOff val="5000"/>
                  </a:schemeClr>
                </a:solidFill>
              </a:rPr>
              <a:t>Забезпечувалося</a:t>
            </a:r>
            <a:r>
              <a:rPr lang="ru-RU" dirty="0" smtClean="0">
                <a:solidFill>
                  <a:schemeClr val="bg1">
                    <a:lumMod val="95000"/>
                    <a:lumOff val="5000"/>
                  </a:schemeClr>
                </a:solidFill>
              </a:rPr>
              <a:t> </a:t>
            </a:r>
            <a:r>
              <a:rPr lang="ru-RU" dirty="0" err="1" smtClean="0">
                <a:solidFill>
                  <a:schemeClr val="bg1">
                    <a:lumMod val="95000"/>
                    <a:lumOff val="5000"/>
                  </a:schemeClr>
                </a:solidFill>
              </a:rPr>
              <a:t>монопольне</a:t>
            </a:r>
            <a:r>
              <a:rPr lang="ru-RU" dirty="0" smtClean="0">
                <a:solidFill>
                  <a:schemeClr val="bg1">
                    <a:lumMod val="95000"/>
                    <a:lumOff val="5000"/>
                  </a:schemeClr>
                </a:solidFill>
              </a:rPr>
              <a:t> право </a:t>
            </a:r>
            <a:r>
              <a:rPr lang="ru-RU" dirty="0" err="1" smtClean="0">
                <a:solidFill>
                  <a:schemeClr val="bg1">
                    <a:lumMod val="95000"/>
                    <a:lumOff val="5000"/>
                  </a:schemeClr>
                </a:solidFill>
              </a:rPr>
              <a:t>вузького</a:t>
            </a:r>
            <a:r>
              <a:rPr lang="ru-RU" dirty="0" smtClean="0">
                <a:solidFill>
                  <a:schemeClr val="bg1">
                    <a:lumMod val="95000"/>
                    <a:lumOff val="5000"/>
                  </a:schemeClr>
                </a:solidFill>
              </a:rPr>
              <a:t> кола </a:t>
            </a:r>
            <a:r>
              <a:rPr lang="ru-RU" dirty="0" err="1" smtClean="0">
                <a:solidFill>
                  <a:schemeClr val="bg1">
                    <a:lumMod val="95000"/>
                    <a:lumOff val="5000"/>
                  </a:schemeClr>
                </a:solidFill>
              </a:rPr>
              <a:t>партійного</a:t>
            </a:r>
            <a:r>
              <a:rPr lang="ru-RU" dirty="0" smtClean="0">
                <a:solidFill>
                  <a:schemeClr val="bg1">
                    <a:lumMod val="95000"/>
                    <a:lumOff val="5000"/>
                  </a:schemeClr>
                </a:solidFill>
              </a:rPr>
              <a:t> </a:t>
            </a:r>
            <a:r>
              <a:rPr lang="ru-RU" dirty="0" err="1" smtClean="0">
                <a:solidFill>
                  <a:schemeClr val="bg1">
                    <a:lumMod val="95000"/>
                    <a:lumOff val="5000"/>
                  </a:schemeClr>
                </a:solidFill>
              </a:rPr>
              <a:t>керівництва</a:t>
            </a:r>
            <a:r>
              <a:rPr lang="ru-RU" dirty="0" smtClean="0">
                <a:solidFill>
                  <a:schemeClr val="bg1">
                    <a:lumMod val="95000"/>
                    <a:lumOff val="5000"/>
                  </a:schemeClr>
                </a:solidFill>
              </a:rPr>
              <a:t> на </a:t>
            </a:r>
            <a:r>
              <a:rPr lang="ru-RU" dirty="0" err="1" smtClean="0">
                <a:solidFill>
                  <a:schemeClr val="bg1">
                    <a:lumMod val="95000"/>
                    <a:lumOff val="5000"/>
                  </a:schemeClr>
                </a:solidFill>
              </a:rPr>
              <a:t>дозування</a:t>
            </a:r>
            <a:r>
              <a:rPr lang="ru-RU" dirty="0" smtClean="0">
                <a:solidFill>
                  <a:schemeClr val="bg1">
                    <a:lumMod val="95000"/>
                    <a:lumOff val="5000"/>
                  </a:schemeClr>
                </a:solidFill>
              </a:rPr>
              <a:t> </a:t>
            </a:r>
            <a:r>
              <a:rPr lang="ru-RU" dirty="0" err="1" smtClean="0">
                <a:solidFill>
                  <a:schemeClr val="bg1">
                    <a:lumMod val="95000"/>
                    <a:lumOff val="5000"/>
                  </a:schemeClr>
                </a:solidFill>
              </a:rPr>
              <a:t>інформації</a:t>
            </a:r>
            <a:r>
              <a:rPr lang="ru-RU" dirty="0" smtClean="0">
                <a:solidFill>
                  <a:schemeClr val="bg1">
                    <a:lumMod val="95000"/>
                    <a:lumOff val="5000"/>
                  </a:schemeClr>
                </a:solidFill>
              </a:rPr>
              <a:t>, </a:t>
            </a:r>
            <a:r>
              <a:rPr lang="ru-RU" dirty="0" err="1" smtClean="0">
                <a:solidFill>
                  <a:schemeClr val="bg1">
                    <a:lumMod val="95000"/>
                    <a:lumOff val="5000"/>
                  </a:schemeClr>
                </a:solidFill>
              </a:rPr>
              <a:t>на</a:t>
            </a:r>
            <a:r>
              <a:rPr lang="ru-RU" dirty="0" smtClean="0">
                <a:solidFill>
                  <a:schemeClr val="bg1">
                    <a:lumMod val="95000"/>
                    <a:lumOff val="5000"/>
                  </a:schemeClr>
                </a:solidFill>
              </a:rPr>
              <a:t> </a:t>
            </a:r>
            <a:r>
              <a:rPr lang="ru-RU" dirty="0" err="1" smtClean="0">
                <a:solidFill>
                  <a:schemeClr val="bg1">
                    <a:lumMod val="95000"/>
                    <a:lumOff val="5000"/>
                  </a:schemeClr>
                </a:solidFill>
              </a:rPr>
              <a:t>обмеження</a:t>
            </a:r>
            <a:r>
              <a:rPr lang="ru-RU" dirty="0" smtClean="0">
                <a:solidFill>
                  <a:schemeClr val="bg1">
                    <a:lumMod val="95000"/>
                    <a:lumOff val="5000"/>
                  </a:schemeClr>
                </a:solidFill>
              </a:rPr>
              <a:t> </a:t>
            </a:r>
            <a:r>
              <a:rPr lang="ru-RU" dirty="0" err="1" smtClean="0">
                <a:solidFill>
                  <a:schemeClr val="bg1">
                    <a:lumMod val="95000"/>
                    <a:lumOff val="5000"/>
                  </a:schemeClr>
                </a:solidFill>
              </a:rPr>
              <a:t>свободи</a:t>
            </a:r>
            <a:r>
              <a:rPr lang="ru-RU" dirty="0" smtClean="0">
                <a:solidFill>
                  <a:schemeClr val="bg1">
                    <a:lumMod val="95000"/>
                    <a:lumOff val="5000"/>
                  </a:schemeClr>
                </a:solidFill>
              </a:rPr>
              <a:t> слова, </a:t>
            </a:r>
            <a:r>
              <a:rPr lang="ru-RU" dirty="0" err="1" smtClean="0">
                <a:solidFill>
                  <a:schemeClr val="bg1">
                    <a:lumMod val="95000"/>
                    <a:lumOff val="5000"/>
                  </a:schemeClr>
                </a:solidFill>
              </a:rPr>
              <a:t>друку</a:t>
            </a:r>
            <a:r>
              <a:rPr lang="ru-RU" dirty="0" smtClean="0">
                <a:solidFill>
                  <a:schemeClr val="bg1">
                    <a:lumMod val="95000"/>
                    <a:lumOff val="5000"/>
                  </a:schemeClr>
                </a:solidFill>
              </a:rPr>
              <a:t> </a:t>
            </a:r>
            <a:r>
              <a:rPr lang="ru-RU" dirty="0" err="1" smtClean="0">
                <a:solidFill>
                  <a:schemeClr val="bg1">
                    <a:lumMod val="95000"/>
                    <a:lumOff val="5000"/>
                  </a:schemeClr>
                </a:solidFill>
              </a:rPr>
              <a:t>тощо</a:t>
            </a:r>
            <a:r>
              <a:rPr lang="ru-RU" dirty="0" smtClean="0">
                <a:solidFill>
                  <a:schemeClr val="bg1">
                    <a:lumMod val="95000"/>
                    <a:lumOff val="5000"/>
                  </a:schemeClr>
                </a:solidFill>
              </a:rPr>
              <a:t>;</a:t>
            </a:r>
          </a:p>
        </p:txBody>
      </p:sp>
      <p:sp>
        <p:nvSpPr>
          <p:cNvPr id="7" name="Прямоугольник 6"/>
          <p:cNvSpPr/>
          <p:nvPr/>
        </p:nvSpPr>
        <p:spPr>
          <a:xfrm>
            <a:off x="323528" y="1124744"/>
            <a:ext cx="8424936" cy="923330"/>
          </a:xfrm>
          <a:prstGeom prst="rect">
            <a:avLst/>
          </a:prstGeom>
          <a:solidFill>
            <a:schemeClr val="tx2">
              <a:lumMod val="90000"/>
            </a:schemeClr>
          </a:solidFill>
        </p:spPr>
        <p:txBody>
          <a:bodyPr wrap="square">
            <a:spAutoFit/>
          </a:bodyPr>
          <a:lstStyle/>
          <a:p>
            <a:r>
              <a:rPr lang="ru-RU" dirty="0" err="1" smtClean="0">
                <a:solidFill>
                  <a:schemeClr val="bg1">
                    <a:lumMod val="95000"/>
                    <a:lumOff val="5000"/>
                  </a:schemeClr>
                </a:solidFill>
              </a:rPr>
              <a:t>Проголошувалося</a:t>
            </a:r>
            <a:r>
              <a:rPr lang="ru-RU" dirty="0" smtClean="0">
                <a:solidFill>
                  <a:schemeClr val="bg1">
                    <a:lumMod val="95000"/>
                    <a:lumOff val="5000"/>
                  </a:schemeClr>
                </a:solidFill>
              </a:rPr>
              <a:t>, </a:t>
            </a:r>
            <a:r>
              <a:rPr lang="ru-RU" dirty="0" err="1" smtClean="0">
                <a:solidFill>
                  <a:schemeClr val="bg1">
                    <a:lumMod val="95000"/>
                    <a:lumOff val="5000"/>
                  </a:schemeClr>
                </a:solidFill>
              </a:rPr>
              <a:t>що</a:t>
            </a:r>
            <a:r>
              <a:rPr lang="ru-RU" dirty="0" smtClean="0">
                <a:solidFill>
                  <a:schemeClr val="bg1">
                    <a:lumMod val="95000"/>
                    <a:lumOff val="5000"/>
                  </a:schemeClr>
                </a:solidFill>
              </a:rPr>
              <a:t> «</a:t>
            </a:r>
            <a:r>
              <a:rPr lang="ru-RU" dirty="0" err="1" smtClean="0">
                <a:solidFill>
                  <a:schemeClr val="bg1">
                    <a:lumMod val="95000"/>
                    <a:lumOff val="5000"/>
                  </a:schemeClr>
                </a:solidFill>
              </a:rPr>
              <a:t>влада</a:t>
            </a:r>
            <a:r>
              <a:rPr lang="ru-RU" dirty="0" smtClean="0">
                <a:solidFill>
                  <a:schemeClr val="bg1">
                    <a:lumMod val="95000"/>
                    <a:lumOff val="5000"/>
                  </a:schemeClr>
                </a:solidFill>
              </a:rPr>
              <a:t> в </a:t>
            </a:r>
            <a:r>
              <a:rPr lang="ru-RU" dirty="0" err="1" smtClean="0">
                <a:solidFill>
                  <a:schemeClr val="bg1">
                    <a:lumMod val="95000"/>
                    <a:lumOff val="5000"/>
                  </a:schemeClr>
                </a:solidFill>
              </a:rPr>
              <a:t>соціалістичній</a:t>
            </a:r>
            <a:r>
              <a:rPr lang="ru-RU" dirty="0" smtClean="0">
                <a:solidFill>
                  <a:schemeClr val="bg1">
                    <a:lumMod val="95000"/>
                    <a:lumOff val="5000"/>
                  </a:schemeClr>
                </a:solidFill>
              </a:rPr>
              <a:t> </a:t>
            </a:r>
            <a:r>
              <a:rPr lang="ru-RU" dirty="0" err="1" smtClean="0">
                <a:solidFill>
                  <a:schemeClr val="bg1">
                    <a:lumMod val="95000"/>
                    <a:lumOff val="5000"/>
                  </a:schemeClr>
                </a:solidFill>
              </a:rPr>
              <a:t>державі</a:t>
            </a:r>
            <a:r>
              <a:rPr lang="ru-RU" dirty="0" smtClean="0">
                <a:solidFill>
                  <a:schemeClr val="bg1">
                    <a:lumMod val="95000"/>
                    <a:lumOff val="5000"/>
                  </a:schemeClr>
                </a:solidFill>
              </a:rPr>
              <a:t> не </a:t>
            </a:r>
            <a:r>
              <a:rPr lang="ru-RU" dirty="0" err="1" smtClean="0">
                <a:solidFill>
                  <a:schemeClr val="bg1">
                    <a:lumMod val="95000"/>
                    <a:lumOff val="5000"/>
                  </a:schemeClr>
                </a:solidFill>
              </a:rPr>
              <a:t>може</a:t>
            </a:r>
            <a:r>
              <a:rPr lang="ru-RU" dirty="0" smtClean="0">
                <a:solidFill>
                  <a:schemeClr val="bg1">
                    <a:lumMod val="95000"/>
                    <a:lumOff val="5000"/>
                  </a:schemeClr>
                </a:solidFill>
              </a:rPr>
              <a:t> </a:t>
            </a:r>
            <a:r>
              <a:rPr lang="ru-RU" dirty="0" err="1" smtClean="0">
                <a:solidFill>
                  <a:schemeClr val="bg1">
                    <a:lumMod val="95000"/>
                    <a:lumOff val="5000"/>
                  </a:schemeClr>
                </a:solidFill>
              </a:rPr>
              <a:t>монополізуватися</a:t>
            </a:r>
            <a:r>
              <a:rPr lang="ru-RU" dirty="0" smtClean="0">
                <a:solidFill>
                  <a:schemeClr val="bg1">
                    <a:lumMod val="95000"/>
                    <a:lumOff val="5000"/>
                  </a:schemeClr>
                </a:solidFill>
              </a:rPr>
              <a:t> </a:t>
            </a:r>
            <a:r>
              <a:rPr lang="ru-RU" dirty="0" err="1" smtClean="0">
                <a:solidFill>
                  <a:schemeClr val="bg1">
                    <a:lumMod val="95000"/>
                    <a:lumOff val="5000"/>
                  </a:schemeClr>
                </a:solidFill>
              </a:rPr>
              <a:t>однією</a:t>
            </a:r>
            <a:r>
              <a:rPr lang="ru-RU" dirty="0" smtClean="0">
                <a:solidFill>
                  <a:schemeClr val="bg1">
                    <a:lumMod val="95000"/>
                    <a:lumOff val="5000"/>
                  </a:schemeClr>
                </a:solidFill>
              </a:rPr>
              <a:t> </a:t>
            </a:r>
            <a:r>
              <a:rPr lang="ru-RU" dirty="0" err="1" smtClean="0">
                <a:solidFill>
                  <a:schemeClr val="bg1">
                    <a:lumMod val="95000"/>
                    <a:lumOff val="5000"/>
                  </a:schemeClr>
                </a:solidFill>
              </a:rPr>
              <a:t>коаліцією</a:t>
            </a:r>
            <a:r>
              <a:rPr lang="ru-RU" dirty="0" smtClean="0">
                <a:solidFill>
                  <a:schemeClr val="bg1">
                    <a:lumMod val="95000"/>
                    <a:lumOff val="5000"/>
                  </a:schemeClr>
                </a:solidFill>
              </a:rPr>
              <a:t> </a:t>
            </a:r>
            <a:r>
              <a:rPr lang="ru-RU" dirty="0" err="1" smtClean="0">
                <a:solidFill>
                  <a:schemeClr val="bg1">
                    <a:lumMod val="95000"/>
                    <a:lumOff val="5000"/>
                  </a:schemeClr>
                </a:solidFill>
              </a:rPr>
              <a:t>політичних</a:t>
            </a:r>
            <a:r>
              <a:rPr lang="ru-RU" dirty="0" smtClean="0">
                <a:solidFill>
                  <a:schemeClr val="bg1">
                    <a:lumMod val="95000"/>
                    <a:lumOff val="5000"/>
                  </a:schemeClr>
                </a:solidFill>
              </a:rPr>
              <a:t> </a:t>
            </a:r>
            <a:r>
              <a:rPr lang="ru-RU" dirty="0" err="1" smtClean="0">
                <a:solidFill>
                  <a:schemeClr val="bg1">
                    <a:lumMod val="95000"/>
                    <a:lumOff val="5000"/>
                  </a:schemeClr>
                </a:solidFill>
              </a:rPr>
              <a:t>партій</a:t>
            </a:r>
            <a:r>
              <a:rPr lang="ru-RU" dirty="0" smtClean="0">
                <a:solidFill>
                  <a:schemeClr val="bg1">
                    <a:lumMod val="95000"/>
                    <a:lumOff val="5000"/>
                  </a:schemeClr>
                </a:solidFill>
              </a:rPr>
              <a:t>, вона повинна бути доступна </a:t>
            </a:r>
            <a:r>
              <a:rPr lang="ru-RU" dirty="0" err="1" smtClean="0">
                <a:solidFill>
                  <a:schemeClr val="bg1">
                    <a:lumMod val="95000"/>
                    <a:lumOff val="5000"/>
                  </a:schemeClr>
                </a:solidFill>
              </a:rPr>
              <a:t>всім</a:t>
            </a:r>
            <a:r>
              <a:rPr lang="ru-RU" dirty="0" smtClean="0">
                <a:solidFill>
                  <a:schemeClr val="bg1">
                    <a:lumMod val="95000"/>
                    <a:lumOff val="5000"/>
                  </a:schemeClr>
                </a:solidFill>
              </a:rPr>
              <a:t> </a:t>
            </a:r>
            <a:r>
              <a:rPr lang="ru-RU" dirty="0" err="1" smtClean="0">
                <a:solidFill>
                  <a:schemeClr val="bg1">
                    <a:lumMod val="95000"/>
                    <a:lumOff val="5000"/>
                  </a:schemeClr>
                </a:solidFill>
              </a:rPr>
              <a:t>політичннм</a:t>
            </a:r>
            <a:r>
              <a:rPr lang="ru-RU" dirty="0" smtClean="0">
                <a:solidFill>
                  <a:schemeClr val="bg1">
                    <a:lumMod val="95000"/>
                    <a:lumOff val="5000"/>
                  </a:schemeClr>
                </a:solidFill>
              </a:rPr>
              <a:t> </a:t>
            </a:r>
            <a:r>
              <a:rPr lang="ru-RU" dirty="0" err="1" smtClean="0">
                <a:solidFill>
                  <a:schemeClr val="bg1">
                    <a:lumMod val="95000"/>
                    <a:lumOff val="5000"/>
                  </a:schemeClr>
                </a:solidFill>
              </a:rPr>
              <a:t>організаціям</a:t>
            </a:r>
            <a:r>
              <a:rPr lang="ru-RU" dirty="0" smtClean="0">
                <a:solidFill>
                  <a:schemeClr val="bg1">
                    <a:lumMod val="95000"/>
                    <a:lumOff val="5000"/>
                  </a:schemeClr>
                </a:solidFill>
              </a:rPr>
              <a:t>». </a:t>
            </a:r>
            <a:r>
              <a:rPr lang="ru-RU" dirty="0" err="1" smtClean="0">
                <a:solidFill>
                  <a:schemeClr val="bg1">
                    <a:lumMod val="95000"/>
                    <a:lumOff val="5000"/>
                  </a:schemeClr>
                </a:solidFill>
              </a:rPr>
              <a:t>Однак</a:t>
            </a:r>
            <a:r>
              <a:rPr lang="ru-RU" dirty="0" smtClean="0">
                <a:solidFill>
                  <a:schemeClr val="bg1">
                    <a:lumMod val="95000"/>
                    <a:lumOff val="5000"/>
                  </a:schemeClr>
                </a:solidFill>
              </a:rPr>
              <a:t> </a:t>
            </a:r>
            <a:r>
              <a:rPr lang="ru-RU" dirty="0" err="1" smtClean="0">
                <a:solidFill>
                  <a:schemeClr val="bg1">
                    <a:lumMod val="95000"/>
                    <a:lumOff val="5000"/>
                  </a:schemeClr>
                </a:solidFill>
              </a:rPr>
              <a:t>питання</a:t>
            </a:r>
            <a:r>
              <a:rPr lang="ru-RU" dirty="0" smtClean="0">
                <a:solidFill>
                  <a:schemeClr val="bg1">
                    <a:lumMod val="95000"/>
                    <a:lumOff val="5000"/>
                  </a:schemeClr>
                </a:solidFill>
              </a:rPr>
              <a:t> про </a:t>
            </a:r>
            <a:r>
              <a:rPr lang="ru-RU" dirty="0" err="1" smtClean="0">
                <a:solidFill>
                  <a:schemeClr val="bg1">
                    <a:lumMod val="95000"/>
                    <a:lumOff val="5000"/>
                  </a:schemeClr>
                </a:solidFill>
              </a:rPr>
              <a:t>багатопартійну</a:t>
            </a:r>
            <a:r>
              <a:rPr lang="ru-RU" dirty="0" smtClean="0">
                <a:solidFill>
                  <a:schemeClr val="bg1">
                    <a:lumMod val="95000"/>
                    <a:lumOff val="5000"/>
                  </a:schemeClr>
                </a:solidFill>
              </a:rPr>
              <a:t> систему поставлено не </a:t>
            </a:r>
            <a:r>
              <a:rPr lang="ru-RU" dirty="0" err="1" smtClean="0">
                <a:solidFill>
                  <a:schemeClr val="bg1">
                    <a:lumMod val="95000"/>
                    <a:lumOff val="5000"/>
                  </a:schemeClr>
                </a:solidFill>
              </a:rPr>
              <a:t>було</a:t>
            </a:r>
            <a:r>
              <a:rPr lang="ru-RU" dirty="0" smtClean="0">
                <a:solidFill>
                  <a:schemeClr val="bg1">
                    <a:lumMod val="95000"/>
                    <a:lumOff val="5000"/>
                  </a:schemeClr>
                </a:solidFill>
              </a:rPr>
              <a:t>.</a:t>
            </a:r>
          </a:p>
        </p:txBody>
      </p:sp>
      <p:sp>
        <p:nvSpPr>
          <p:cNvPr id="8" name="Прямоугольник 7"/>
          <p:cNvSpPr/>
          <p:nvPr/>
        </p:nvSpPr>
        <p:spPr>
          <a:xfrm>
            <a:off x="251520" y="4149080"/>
            <a:ext cx="8424936" cy="646331"/>
          </a:xfrm>
          <a:prstGeom prst="rect">
            <a:avLst/>
          </a:prstGeom>
          <a:solidFill>
            <a:schemeClr val="accent5">
              <a:lumMod val="40000"/>
              <a:lumOff val="60000"/>
            </a:schemeClr>
          </a:solidFill>
        </p:spPr>
        <p:txBody>
          <a:bodyPr wrap="square">
            <a:spAutoFit/>
          </a:bodyPr>
          <a:lstStyle/>
          <a:p>
            <a:r>
              <a:rPr lang="ru-RU" dirty="0" smtClean="0">
                <a:solidFill>
                  <a:schemeClr val="bg1">
                    <a:lumMod val="95000"/>
                    <a:lumOff val="5000"/>
                  </a:schemeClr>
                </a:solidFill>
              </a:rPr>
              <a:t>З метою </a:t>
            </a:r>
            <a:r>
              <a:rPr lang="ru-RU" dirty="0" err="1" smtClean="0">
                <a:solidFill>
                  <a:schemeClr val="bg1">
                    <a:lumMod val="95000"/>
                    <a:lumOff val="5000"/>
                  </a:schemeClr>
                </a:solidFill>
              </a:rPr>
              <a:t>забезпечення</a:t>
            </a:r>
            <a:r>
              <a:rPr lang="ru-RU" dirty="0" smtClean="0">
                <a:solidFill>
                  <a:schemeClr val="bg1">
                    <a:lumMod val="95000"/>
                    <a:lumOff val="5000"/>
                  </a:schemeClr>
                </a:solidFill>
              </a:rPr>
              <a:t> </a:t>
            </a:r>
            <a:r>
              <a:rPr lang="ru-RU" dirty="0" err="1" smtClean="0">
                <a:solidFill>
                  <a:schemeClr val="bg1">
                    <a:lumMod val="95000"/>
                    <a:lumOff val="5000"/>
                  </a:schemeClr>
                </a:solidFill>
              </a:rPr>
              <a:t>рівноправ'я</a:t>
            </a:r>
            <a:r>
              <a:rPr lang="ru-RU" dirty="0" smtClean="0">
                <a:solidFill>
                  <a:schemeClr val="bg1">
                    <a:lumMod val="95000"/>
                    <a:lumOff val="5000"/>
                  </a:schemeClr>
                </a:solidFill>
              </a:rPr>
              <a:t> </a:t>
            </a:r>
            <a:r>
              <a:rPr lang="ru-RU" dirty="0" err="1" smtClean="0">
                <a:solidFill>
                  <a:schemeClr val="bg1">
                    <a:lumMod val="95000"/>
                    <a:lumOff val="5000"/>
                  </a:schemeClr>
                </a:solidFill>
              </a:rPr>
              <a:t>чехів</a:t>
            </a:r>
            <a:r>
              <a:rPr lang="ru-RU" dirty="0" smtClean="0">
                <a:solidFill>
                  <a:schemeClr val="bg1">
                    <a:lumMod val="95000"/>
                    <a:lumOff val="5000"/>
                  </a:schemeClr>
                </a:solidFill>
              </a:rPr>
              <a:t> </a:t>
            </a:r>
            <a:r>
              <a:rPr lang="ru-RU" dirty="0" err="1" smtClean="0">
                <a:solidFill>
                  <a:schemeClr val="bg1">
                    <a:lumMod val="95000"/>
                    <a:lumOff val="5000"/>
                  </a:schemeClr>
                </a:solidFill>
              </a:rPr>
              <a:t>і</a:t>
            </a:r>
            <a:r>
              <a:rPr lang="ru-RU" dirty="0" smtClean="0">
                <a:solidFill>
                  <a:schemeClr val="bg1">
                    <a:lumMod val="95000"/>
                    <a:lumOff val="5000"/>
                  </a:schemeClr>
                </a:solidFill>
              </a:rPr>
              <a:t> </a:t>
            </a:r>
            <a:r>
              <a:rPr lang="ru-RU" dirty="0" err="1" smtClean="0">
                <a:solidFill>
                  <a:schemeClr val="bg1">
                    <a:lumMod val="95000"/>
                    <a:lumOff val="5000"/>
                  </a:schemeClr>
                </a:solidFill>
              </a:rPr>
              <a:t>словаків</a:t>
            </a:r>
            <a:r>
              <a:rPr lang="ru-RU" dirty="0" smtClean="0">
                <a:solidFill>
                  <a:schemeClr val="bg1">
                    <a:lumMod val="95000"/>
                    <a:lumOff val="5000"/>
                  </a:schemeClr>
                </a:solidFill>
              </a:rPr>
              <a:t> </a:t>
            </a:r>
            <a:r>
              <a:rPr lang="ru-RU" dirty="0" err="1" smtClean="0">
                <a:solidFill>
                  <a:schemeClr val="bg1">
                    <a:lumMod val="95000"/>
                    <a:lumOff val="5000"/>
                  </a:schemeClr>
                </a:solidFill>
              </a:rPr>
              <a:t>намічався</a:t>
            </a:r>
            <a:r>
              <a:rPr lang="ru-RU" dirty="0" smtClean="0">
                <a:solidFill>
                  <a:schemeClr val="bg1">
                    <a:lumMod val="95000"/>
                    <a:lumOff val="5000"/>
                  </a:schemeClr>
                </a:solidFill>
              </a:rPr>
              <a:t> </a:t>
            </a:r>
            <a:r>
              <a:rPr lang="ru-RU" dirty="0" err="1" smtClean="0">
                <a:solidFill>
                  <a:schemeClr val="bg1">
                    <a:lumMod val="95000"/>
                    <a:lumOff val="5000"/>
                  </a:schemeClr>
                </a:solidFill>
              </a:rPr>
              <a:t>перехід</a:t>
            </a:r>
            <a:r>
              <a:rPr lang="ru-RU" dirty="0" smtClean="0">
                <a:solidFill>
                  <a:schemeClr val="bg1">
                    <a:lumMod val="95000"/>
                    <a:lumOff val="5000"/>
                  </a:schemeClr>
                </a:solidFill>
              </a:rPr>
              <a:t> до федеративного устрою </a:t>
            </a:r>
            <a:r>
              <a:rPr lang="ru-RU" dirty="0" err="1" smtClean="0">
                <a:solidFill>
                  <a:schemeClr val="bg1">
                    <a:lumMod val="95000"/>
                    <a:lumOff val="5000"/>
                  </a:schemeClr>
                </a:solidFill>
              </a:rPr>
              <a:t>країни</a:t>
            </a:r>
            <a:r>
              <a:rPr lang="ru-RU" dirty="0" smtClean="0">
                <a:solidFill>
                  <a:schemeClr val="bg1">
                    <a:lumMod val="95000"/>
                    <a:lumOff val="5000"/>
                  </a:schemeClr>
                </a:solidFill>
              </a:rPr>
              <a:t>.</a:t>
            </a:r>
          </a:p>
        </p:txBody>
      </p:sp>
      <p:sp>
        <p:nvSpPr>
          <p:cNvPr id="9" name="Прямоугольник 8"/>
          <p:cNvSpPr/>
          <p:nvPr/>
        </p:nvSpPr>
        <p:spPr>
          <a:xfrm>
            <a:off x="251520" y="5301208"/>
            <a:ext cx="8712968" cy="923330"/>
          </a:xfrm>
          <a:prstGeom prst="rect">
            <a:avLst/>
          </a:prstGeom>
          <a:solidFill>
            <a:schemeClr val="accent6">
              <a:lumMod val="40000"/>
              <a:lumOff val="60000"/>
            </a:schemeClr>
          </a:solidFill>
        </p:spPr>
        <p:txBody>
          <a:bodyPr wrap="square">
            <a:spAutoFit/>
          </a:bodyPr>
          <a:lstStyle/>
          <a:p>
            <a:r>
              <a:rPr lang="ru-RU" dirty="0" smtClean="0"/>
              <a:t/>
            </a:r>
            <a:br>
              <a:rPr lang="ru-RU" dirty="0" smtClean="0"/>
            </a:br>
            <a:r>
              <a:rPr lang="ru-RU" dirty="0" err="1" smtClean="0">
                <a:solidFill>
                  <a:schemeClr val="bg1">
                    <a:lumMod val="95000"/>
                    <a:lumOff val="5000"/>
                  </a:schemeClr>
                </a:solidFill>
              </a:rPr>
              <a:t>Передбачалося</a:t>
            </a:r>
            <a:r>
              <a:rPr lang="ru-RU" dirty="0" smtClean="0">
                <a:solidFill>
                  <a:schemeClr val="bg1">
                    <a:lumMod val="95000"/>
                    <a:lumOff val="5000"/>
                  </a:schemeClr>
                </a:solidFill>
              </a:rPr>
              <a:t> </a:t>
            </a:r>
            <a:r>
              <a:rPr lang="ru-RU" dirty="0" err="1" smtClean="0">
                <a:solidFill>
                  <a:schemeClr val="bg1">
                    <a:lumMod val="95000"/>
                    <a:lumOff val="5000"/>
                  </a:schemeClr>
                </a:solidFill>
              </a:rPr>
              <a:t>проведення</a:t>
            </a:r>
            <a:r>
              <a:rPr lang="ru-RU" dirty="0" smtClean="0">
                <a:solidFill>
                  <a:schemeClr val="bg1">
                    <a:lumMod val="95000"/>
                    <a:lumOff val="5000"/>
                  </a:schemeClr>
                </a:solidFill>
              </a:rPr>
              <a:t> </a:t>
            </a:r>
            <a:r>
              <a:rPr lang="ru-RU" dirty="0" err="1" smtClean="0">
                <a:solidFill>
                  <a:schemeClr val="bg1">
                    <a:lumMod val="95000"/>
                    <a:lumOff val="5000"/>
                  </a:schemeClr>
                </a:solidFill>
              </a:rPr>
              <a:t>глибокої</a:t>
            </a:r>
            <a:r>
              <a:rPr lang="ru-RU" dirty="0" smtClean="0">
                <a:solidFill>
                  <a:schemeClr val="bg1">
                    <a:lumMod val="95000"/>
                    <a:lumOff val="5000"/>
                  </a:schemeClr>
                </a:solidFill>
              </a:rPr>
              <a:t> </a:t>
            </a:r>
            <a:r>
              <a:rPr lang="ru-RU" dirty="0" err="1" smtClean="0">
                <a:solidFill>
                  <a:schemeClr val="bg1">
                    <a:lumMod val="95000"/>
                    <a:lumOff val="5000"/>
                  </a:schemeClr>
                </a:solidFill>
              </a:rPr>
              <a:t>економічної</a:t>
            </a:r>
            <a:r>
              <a:rPr lang="ru-RU" dirty="0" smtClean="0">
                <a:solidFill>
                  <a:schemeClr val="bg1">
                    <a:lumMod val="95000"/>
                    <a:lumOff val="5000"/>
                  </a:schemeClr>
                </a:solidFill>
              </a:rPr>
              <a:t> </a:t>
            </a:r>
            <a:r>
              <a:rPr lang="ru-RU" dirty="0" err="1" smtClean="0">
                <a:solidFill>
                  <a:schemeClr val="bg1">
                    <a:lumMod val="95000"/>
                    <a:lumOff val="5000"/>
                  </a:schemeClr>
                </a:solidFill>
              </a:rPr>
              <a:t>реформи</a:t>
            </a:r>
            <a:r>
              <a:rPr lang="ru-RU" dirty="0" smtClean="0">
                <a:solidFill>
                  <a:schemeClr val="bg1">
                    <a:lumMod val="95000"/>
                    <a:lumOff val="5000"/>
                  </a:schemeClr>
                </a:solidFill>
              </a:rPr>
              <a:t>, </a:t>
            </a:r>
            <a:r>
              <a:rPr lang="ru-RU" dirty="0" err="1" smtClean="0">
                <a:solidFill>
                  <a:schemeClr val="bg1">
                    <a:lumMod val="95000"/>
                    <a:lumOff val="5000"/>
                  </a:schemeClr>
                </a:solidFill>
              </a:rPr>
              <a:t>спрямованої</a:t>
            </a:r>
            <a:r>
              <a:rPr lang="ru-RU" dirty="0" smtClean="0">
                <a:solidFill>
                  <a:schemeClr val="bg1">
                    <a:lumMod val="95000"/>
                    <a:lumOff val="5000"/>
                  </a:schemeClr>
                </a:solidFill>
              </a:rPr>
              <a:t> на </a:t>
            </a:r>
            <a:r>
              <a:rPr lang="ru-RU" dirty="0" err="1" smtClean="0">
                <a:solidFill>
                  <a:schemeClr val="bg1">
                    <a:lumMod val="95000"/>
                    <a:lumOff val="5000"/>
                  </a:schemeClr>
                </a:solidFill>
              </a:rPr>
              <a:t>децентралізацію</a:t>
            </a:r>
            <a:r>
              <a:rPr lang="ru-RU" dirty="0" smtClean="0">
                <a:solidFill>
                  <a:schemeClr val="bg1">
                    <a:lumMod val="95000"/>
                    <a:lumOff val="5000"/>
                  </a:schemeClr>
                </a:solidFill>
              </a:rPr>
              <a:t> </a:t>
            </a:r>
            <a:r>
              <a:rPr lang="ru-RU" dirty="0" err="1" smtClean="0">
                <a:solidFill>
                  <a:schemeClr val="bg1">
                    <a:lumMod val="95000"/>
                    <a:lumOff val="5000"/>
                  </a:schemeClr>
                </a:solidFill>
              </a:rPr>
              <a:t>економіки</a:t>
            </a:r>
            <a:r>
              <a:rPr lang="ru-RU" dirty="0" smtClean="0">
                <a:solidFill>
                  <a:schemeClr val="bg1">
                    <a:lumMod val="95000"/>
                    <a:lumOff val="5000"/>
                  </a:schemeClr>
                </a:solidFill>
              </a:rPr>
              <a:t> та </a:t>
            </a:r>
            <a:r>
              <a:rPr lang="ru-RU" dirty="0" err="1" smtClean="0">
                <a:solidFill>
                  <a:schemeClr val="bg1">
                    <a:lumMod val="95000"/>
                    <a:lumOff val="5000"/>
                  </a:schemeClr>
                </a:solidFill>
              </a:rPr>
              <a:t>запровадження</a:t>
            </a:r>
            <a:r>
              <a:rPr lang="ru-RU" dirty="0" smtClean="0">
                <a:solidFill>
                  <a:schemeClr val="bg1">
                    <a:lumMod val="95000"/>
                    <a:lumOff val="5000"/>
                  </a:schemeClr>
                </a:solidFill>
              </a:rPr>
              <a:t> </a:t>
            </a:r>
            <a:r>
              <a:rPr lang="ru-RU" dirty="0" err="1" smtClean="0">
                <a:solidFill>
                  <a:schemeClr val="bg1">
                    <a:lumMod val="95000"/>
                    <a:lumOff val="5000"/>
                  </a:schemeClr>
                </a:solidFill>
              </a:rPr>
              <a:t>елементів</a:t>
            </a:r>
            <a:r>
              <a:rPr lang="ru-RU" dirty="0" smtClean="0">
                <a:solidFill>
                  <a:schemeClr val="bg1">
                    <a:lumMod val="95000"/>
                    <a:lumOff val="5000"/>
                  </a:schemeClr>
                </a:solidFill>
              </a:rPr>
              <a:t> </a:t>
            </a:r>
            <a:r>
              <a:rPr lang="ru-RU" dirty="0" err="1" smtClean="0">
                <a:solidFill>
                  <a:schemeClr val="bg1">
                    <a:lumMod val="95000"/>
                    <a:lumOff val="5000"/>
                  </a:schemeClr>
                </a:solidFill>
              </a:rPr>
              <a:t>ринкового</a:t>
            </a:r>
            <a:r>
              <a:rPr lang="ru-RU" dirty="0" smtClean="0">
                <a:solidFill>
                  <a:schemeClr val="bg1">
                    <a:lumMod val="95000"/>
                    <a:lumOff val="5000"/>
                  </a:schemeClr>
                </a:solidFill>
              </a:rPr>
              <a:t> </a:t>
            </a:r>
            <a:r>
              <a:rPr lang="ru-RU" dirty="0" err="1" smtClean="0">
                <a:solidFill>
                  <a:schemeClr val="bg1">
                    <a:lumMod val="95000"/>
                    <a:lumOff val="5000"/>
                  </a:schemeClr>
                </a:solidFill>
              </a:rPr>
              <a:t>механізму</a:t>
            </a:r>
            <a:r>
              <a:rPr lang="ru-RU" dirty="0" smtClean="0">
                <a:solidFill>
                  <a:schemeClr val="bg1">
                    <a:lumMod val="95000"/>
                    <a:lumOff val="5000"/>
                  </a:schemeClr>
                </a:solidFill>
              </a:rPr>
              <a:t>.</a:t>
            </a:r>
            <a:endParaRPr lang="ru-RU" dirty="0">
              <a:solidFill>
                <a:schemeClr val="bg1">
                  <a:lumMod val="95000"/>
                  <a:lumOff val="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177299" y="0"/>
            <a:ext cx="7127849" cy="1815882"/>
          </a:xfrm>
          <a:prstGeom prst="rect">
            <a:avLst/>
          </a:prstGeom>
          <a:noFill/>
        </p:spPr>
        <p:txBody>
          <a:bodyPr wrap="none" lIns="91440" tIns="45720" rIns="91440" bIns="45720">
            <a:spAutoFit/>
          </a:bodyPr>
          <a:lstStyle/>
          <a:p>
            <a:pPr algn="ctr"/>
            <a:r>
              <a:rPr lang="uk-UA"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a:t>
            </a:r>
            <a:r>
              <a:rPr lang="uk-UA" sz="32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пробa</a:t>
            </a:r>
            <a:r>
              <a:rPr lang="uk-UA"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покласти край експерименту</a:t>
            </a:r>
          </a:p>
          <a:p>
            <a:pPr algn="ctr"/>
            <a:endParaRPr lang="uk-UA"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endParaRPr lang="uk-UA"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Прямоугольник 5"/>
          <p:cNvSpPr/>
          <p:nvPr/>
        </p:nvSpPr>
        <p:spPr>
          <a:xfrm>
            <a:off x="179512" y="1052736"/>
            <a:ext cx="3240360" cy="5539978"/>
          </a:xfrm>
          <a:prstGeom prst="rect">
            <a:avLst/>
          </a:prstGeom>
          <a:solidFill>
            <a:srgbClr val="002060"/>
          </a:solidFill>
        </p:spPr>
        <p:txBody>
          <a:bodyPr wrap="square">
            <a:spAutoFit/>
          </a:bodyPr>
          <a:lstStyle/>
          <a:p>
            <a:r>
              <a:rPr lang="uk-UA" sz="1400" b="1" dirty="0" smtClean="0">
                <a:latin typeface="Constantia" pitchFamily="18" charset="0"/>
                <a:cs typeface="BrowalliaUPC" pitchFamily="34" charset="-34"/>
              </a:rPr>
              <a:t>Лібералізація у Чехословаччині викликала незадоволення комуністичних лідерів у сусідніх країнах. У Кремлі боялися, що це призведе до ослаблення військової могутності Варшавського договору (оборонний пакт між країнами соцтабору), адже кордони ЧССР межували з Західною Німеччиною, яка була членом НАТО.</a:t>
            </a:r>
          </a:p>
          <a:p>
            <a:r>
              <a:rPr lang="uk-UA" sz="1400" b="1" dirty="0" smtClean="0">
                <a:latin typeface="Constantia" pitchFamily="18" charset="0"/>
                <a:cs typeface="BrowalliaUPC" pitchFamily="34" charset="-34"/>
              </a:rPr>
              <a:t>Уночі 21 серпня 1968 року війська країн Варшавського договору розпочали вторгнення у братню республіку. 300 тисяч солдат і 7 тисяч танків приїхали боротися з "контрреволюцією". Так почалася операція "Дунай" - єдина не навчальна  військова акція Варшавського договору. Вона була проведена показово і ефективно. Радянська армія показала високі навички.</a:t>
            </a:r>
          </a:p>
          <a:p>
            <a:endParaRPr lang="uk-UA" dirty="0"/>
          </a:p>
        </p:txBody>
      </p:sp>
      <p:sp>
        <p:nvSpPr>
          <p:cNvPr id="9" name="Прямоугольник 8"/>
          <p:cNvSpPr/>
          <p:nvPr/>
        </p:nvSpPr>
        <p:spPr>
          <a:xfrm>
            <a:off x="1907704" y="0"/>
            <a:ext cx="5616624" cy="923330"/>
          </a:xfrm>
          <a:prstGeom prst="rect">
            <a:avLst/>
          </a:prstGeom>
          <a:noFill/>
        </p:spPr>
        <p:txBody>
          <a:bodyPr wrap="none" lIns="91440" tIns="45720" rIns="91440" bIns="45720">
            <a:prstTxWarp prst="textArchDown">
              <a:avLst/>
            </a:prstTxWarp>
            <a:spAutoFit/>
          </a:bodyPr>
          <a:lstStyle/>
          <a:p>
            <a:pPr algn="ctr"/>
            <a:r>
              <a:rPr lang="uk-UA"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Операція "</a:t>
            </a:r>
            <a:r>
              <a:rPr lang="uk-U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Дунай "</a:t>
            </a:r>
            <a:endParaRPr lang="uk-UA"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Рисунок 9" descr="6407bae-01-asu.jpg"/>
          <p:cNvPicPr>
            <a:picLocks noChangeAspect="1"/>
          </p:cNvPicPr>
          <p:nvPr/>
        </p:nvPicPr>
        <p:blipFill>
          <a:blip r:embed="rId3" cstate="print"/>
          <a:stretch>
            <a:fillRect/>
          </a:stretch>
        </p:blipFill>
        <p:spPr>
          <a:xfrm>
            <a:off x="3779912" y="1340768"/>
            <a:ext cx="4536504" cy="4436065"/>
          </a:xfrm>
          <a:prstGeom prst="rect">
            <a:avLst/>
          </a:prstGeom>
        </p:spPr>
      </p:pic>
      <p:sp>
        <p:nvSpPr>
          <p:cNvPr id="11" name="TextBox 10"/>
          <p:cNvSpPr txBox="1"/>
          <p:nvPr/>
        </p:nvSpPr>
        <p:spPr>
          <a:xfrm>
            <a:off x="4427984" y="6237312"/>
            <a:ext cx="3672408" cy="369332"/>
          </a:xfrm>
          <a:prstGeom prst="rect">
            <a:avLst/>
          </a:prstGeom>
          <a:noFill/>
        </p:spPr>
        <p:txBody>
          <a:bodyPr wrap="square" rtlCol="0">
            <a:spAutoFit/>
          </a:bodyPr>
          <a:lstStyle/>
          <a:p>
            <a:endParaRPr lang="uk-UA"/>
          </a:p>
        </p:txBody>
      </p:sp>
      <p:sp>
        <p:nvSpPr>
          <p:cNvPr id="7" name="Прямоугольник 6"/>
          <p:cNvSpPr/>
          <p:nvPr/>
        </p:nvSpPr>
        <p:spPr>
          <a:xfrm>
            <a:off x="3419872" y="5877272"/>
            <a:ext cx="5544616" cy="830997"/>
          </a:xfrm>
          <a:prstGeom prst="rect">
            <a:avLst/>
          </a:prstGeom>
          <a:noFill/>
        </p:spPr>
        <p:txBody>
          <a:bodyPr wrap="square" lIns="91440" tIns="45720" rIns="91440" bIns="45720">
            <a:spAutoFit/>
          </a:bodyPr>
          <a:lstStyle/>
          <a:p>
            <a:pPr algn="ct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Радянські</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війська</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на </a:t>
            </a: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території</a:t>
            </a:r>
            <a:r>
              <a:rPr lang="ru-RU"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a:p>
            <a:pPr algn="ctr"/>
            <a:r>
              <a:rPr lang="ru-RU"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Чехословаччини</a:t>
            </a:r>
            <a:endParaRPr lang="ru-RU" sz="2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79712" y="0"/>
            <a:ext cx="5297476" cy="923330"/>
          </a:xfrm>
          <a:prstGeom prst="rect">
            <a:avLst/>
          </a:prstGeom>
          <a:noFill/>
        </p:spPr>
        <p:txBody>
          <a:bodyPr wrap="none" lIns="91440" tIns="45720" rIns="91440" bIns="45720">
            <a:prstTxWarp prst="textChevronInverted">
              <a:avLst/>
            </a:prstTxWarp>
            <a:spAutoFit/>
            <a:scene3d>
              <a:camera prst="perspectiveAbove"/>
              <a:lightRig rig="glow" dir="tl">
                <a:rot lat="0" lon="0" rev="5400000"/>
              </a:lightRig>
            </a:scene3d>
            <a:sp3d extrusionH="57150" contourW="12700">
              <a:bevelT w="25400" h="25400" prst="angle"/>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ru-RU"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Хокейні</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бунти</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рямоугольник 2"/>
          <p:cNvSpPr/>
          <p:nvPr/>
        </p:nvSpPr>
        <p:spPr>
          <a:xfrm>
            <a:off x="0" y="3318570"/>
            <a:ext cx="4211960"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uk-UA" sz="1600" dirty="0" smtClean="0"/>
              <a:t>Чемпіонат світу з хокею 1969 року планувалося провести в Празі. Але в серпні 1968-го в Чехословаччину увійшли радянські війська, і Міжнародна хокейна федерація перенесла світову першість в Стокгольм, щоб уникнути можливих заворушень у місті, де досі тривали масові демонстрації.</a:t>
            </a:r>
          </a:p>
          <a:p>
            <a:r>
              <a:rPr lang="uk-UA" sz="1600" dirty="0" smtClean="0"/>
              <a:t>У грудні 1968 року чехословаки не приїхали на традиційний турнір у Москву. А в Стокгольм вони приїхали розлючені і натхненні - вся Чехословацька соціалістична республіка (ЧССР) бажала взяти реванш над "</a:t>
            </a:r>
            <a:r>
              <a:rPr lang="uk-UA" sz="1600" dirty="0" err="1" smtClean="0"/>
              <a:t>совітами</a:t>
            </a:r>
            <a:r>
              <a:rPr lang="uk-UA" sz="1600" dirty="0" smtClean="0"/>
              <a:t>" як не в політичному, то в спортивному протистоянні.</a:t>
            </a:r>
          </a:p>
        </p:txBody>
      </p:sp>
      <p:sp>
        <p:nvSpPr>
          <p:cNvPr id="4" name="Прямоугольник 3"/>
          <p:cNvSpPr/>
          <p:nvPr/>
        </p:nvSpPr>
        <p:spPr>
          <a:xfrm>
            <a:off x="4679504" y="836712"/>
            <a:ext cx="4464496"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sz="1600" dirty="0" smtClean="0"/>
              <a:t>В результаті за різницею забитих і пропущених шайб чемпіонами все одно став СРСР. Чехословаки отримали тільки бронзу, але повернулися додому як герої.</a:t>
            </a:r>
          </a:p>
          <a:p>
            <a:r>
              <a:rPr lang="uk-UA" sz="1600" dirty="0" smtClean="0"/>
              <a:t>В ЧССР, де після вторгнення радянських військ тривало хитке примирення, розпочалися святкові маніфестації. 500 тисяч людей вийшло на вулиці по всій країні, з ейфорійними плакатами штибу "Отримайте за серпень" і "Перемога без танків".</a:t>
            </a:r>
          </a:p>
        </p:txBody>
      </p:sp>
      <p:pic>
        <p:nvPicPr>
          <p:cNvPr id="5" name="Рисунок 4" descr="302c17d-never-ussr.jpg"/>
          <p:cNvPicPr>
            <a:picLocks noChangeAspect="1"/>
          </p:cNvPicPr>
          <p:nvPr/>
        </p:nvPicPr>
        <p:blipFill>
          <a:blip r:embed="rId3" cstate="print"/>
          <a:stretch>
            <a:fillRect/>
          </a:stretch>
        </p:blipFill>
        <p:spPr>
          <a:xfrm>
            <a:off x="4427984" y="3573016"/>
            <a:ext cx="4392488" cy="3125424"/>
          </a:xfrm>
          <a:prstGeom prst="rect">
            <a:avLst/>
          </a:prstGeom>
        </p:spPr>
      </p:pic>
      <p:pic>
        <p:nvPicPr>
          <p:cNvPr id="6" name="Рисунок 5" descr="1eca92c-demonstac-plakaty.jpg"/>
          <p:cNvPicPr>
            <a:picLocks noChangeAspect="1"/>
          </p:cNvPicPr>
          <p:nvPr/>
        </p:nvPicPr>
        <p:blipFill>
          <a:blip r:embed="rId4" cstate="print"/>
          <a:stretch>
            <a:fillRect/>
          </a:stretch>
        </p:blipFill>
        <p:spPr>
          <a:xfrm>
            <a:off x="107504" y="908720"/>
            <a:ext cx="4320480" cy="22048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107504" y="692696"/>
            <a:ext cx="9036496" cy="1600438"/>
          </a:xfrm>
          <a:prstGeom prst="rect">
            <a:avLst/>
          </a:prstGeom>
        </p:spPr>
        <p:txBody>
          <a:bodyPr wrap="square">
            <a:spAutoFit/>
          </a:bodyPr>
          <a:lstStyle/>
          <a:p>
            <a:r>
              <a:rPr lang="ru-RU" sz="1400" i="1" dirty="0" err="1" smtClean="0"/>
              <a:t>Дубчека</a:t>
            </a:r>
            <a:r>
              <a:rPr lang="ru-RU" sz="1400" i="1" dirty="0" smtClean="0"/>
              <a:t> </a:t>
            </a:r>
            <a:r>
              <a:rPr lang="ru-RU" sz="1400" i="1" dirty="0" err="1" smtClean="0"/>
              <a:t>арештували</a:t>
            </a:r>
            <a:r>
              <a:rPr lang="ru-RU" sz="1400" i="1" dirty="0" smtClean="0"/>
              <a:t>, </a:t>
            </a:r>
            <a:r>
              <a:rPr lang="ru-RU" sz="1400" i="1" dirty="0" err="1" smtClean="0"/>
              <a:t>але</a:t>
            </a:r>
            <a:r>
              <a:rPr lang="ru-RU" sz="1400" i="1" dirty="0" smtClean="0"/>
              <a:t> </a:t>
            </a:r>
            <a:r>
              <a:rPr lang="ru-RU" sz="1400" i="1" dirty="0" err="1" smtClean="0"/>
              <a:t>покарати</a:t>
            </a:r>
            <a:r>
              <a:rPr lang="ru-RU" sz="1400" i="1" dirty="0" smtClean="0"/>
              <a:t> не </a:t>
            </a:r>
            <a:r>
              <a:rPr lang="ru-RU" sz="1400" i="1" dirty="0" err="1" smtClean="0"/>
              <a:t>наважилися</a:t>
            </a:r>
            <a:r>
              <a:rPr lang="ru-RU" sz="1400" i="1" dirty="0" smtClean="0"/>
              <a:t>. </a:t>
            </a:r>
            <a:r>
              <a:rPr lang="ru-RU" sz="1400" i="1" dirty="0" err="1" smtClean="0"/>
              <a:t>Наступного</a:t>
            </a:r>
            <a:r>
              <a:rPr lang="ru-RU" sz="1400" i="1" dirty="0" smtClean="0"/>
              <a:t> року </a:t>
            </a:r>
            <a:r>
              <a:rPr lang="ru-RU" sz="1400" i="1" dirty="0" err="1" smtClean="0"/>
              <a:t>його</a:t>
            </a:r>
            <a:r>
              <a:rPr lang="ru-RU" sz="1400" i="1" dirty="0" smtClean="0"/>
              <a:t> </a:t>
            </a:r>
            <a:r>
              <a:rPr lang="ru-RU" sz="1400" i="1" dirty="0" err="1" smtClean="0"/>
              <a:t>зняли</a:t>
            </a:r>
            <a:r>
              <a:rPr lang="ru-RU" sz="1400" i="1" dirty="0" smtClean="0"/>
              <a:t> </a:t>
            </a:r>
            <a:r>
              <a:rPr lang="ru-RU" sz="1400" i="1" dirty="0" err="1" smtClean="0"/>
              <a:t>з</a:t>
            </a:r>
            <a:r>
              <a:rPr lang="ru-RU" sz="1400" i="1" dirty="0" smtClean="0"/>
              <a:t> посади - через так </a:t>
            </a:r>
            <a:r>
              <a:rPr lang="ru-RU" sz="1400" i="1" dirty="0" err="1" smtClean="0"/>
              <a:t>звані</a:t>
            </a:r>
            <a:r>
              <a:rPr lang="ru-RU" sz="1400" i="1" dirty="0" smtClean="0"/>
              <a:t> "</a:t>
            </a:r>
            <a:r>
              <a:rPr lang="ru-RU" sz="1400" i="1" dirty="0" err="1" smtClean="0"/>
              <a:t>Хокейні</a:t>
            </a:r>
            <a:r>
              <a:rPr lang="ru-RU" sz="1400" i="1" dirty="0" smtClean="0"/>
              <a:t> </a:t>
            </a:r>
            <a:r>
              <a:rPr lang="ru-RU" sz="1400" i="1" dirty="0" err="1" smtClean="0"/>
              <a:t>бунти</a:t>
            </a:r>
            <a:r>
              <a:rPr lang="ru-RU" sz="1400" i="1" dirty="0" smtClean="0"/>
              <a:t>»До </a:t>
            </a:r>
            <a:r>
              <a:rPr lang="ru-RU" sz="1400" i="1" dirty="0" err="1" smtClean="0"/>
              <a:t>влади</a:t>
            </a:r>
            <a:r>
              <a:rPr lang="ru-RU" sz="1400" i="1" dirty="0" smtClean="0"/>
              <a:t> в КПЧС </a:t>
            </a:r>
            <a:r>
              <a:rPr lang="ru-RU" sz="1400" i="1" dirty="0" err="1" smtClean="0"/>
              <a:t>прийшли</a:t>
            </a:r>
            <a:r>
              <a:rPr lang="ru-RU" sz="1400" i="1" dirty="0" smtClean="0"/>
              <a:t> "</a:t>
            </a:r>
            <a:r>
              <a:rPr lang="ru-RU" sz="1400" i="1" dirty="0" err="1" smtClean="0"/>
              <a:t>яструби</a:t>
            </a:r>
            <a:r>
              <a:rPr lang="ru-RU" sz="1400" i="1" dirty="0" smtClean="0"/>
              <a:t>", </a:t>
            </a:r>
            <a:r>
              <a:rPr lang="ru-RU" sz="1400" i="1" dirty="0" err="1" smtClean="0"/>
              <a:t>які</a:t>
            </a:r>
            <a:r>
              <a:rPr lang="ru-RU" sz="1400" i="1" dirty="0" smtClean="0"/>
              <a:t> стали </a:t>
            </a:r>
            <a:r>
              <a:rPr lang="ru-RU" sz="1400" i="1" dirty="0" err="1" smtClean="0"/>
              <a:t>закручувати</a:t>
            </a:r>
            <a:r>
              <a:rPr lang="ru-RU" sz="1400" i="1" dirty="0" smtClean="0"/>
              <a:t> гайки. "</a:t>
            </a:r>
            <a:r>
              <a:rPr lang="ru-RU" sz="1400" i="1" dirty="0" err="1" smtClean="0"/>
              <a:t>Празьку</a:t>
            </a:r>
            <a:r>
              <a:rPr lang="ru-RU" sz="1400" i="1" dirty="0" smtClean="0"/>
              <a:t> </a:t>
            </a:r>
            <a:r>
              <a:rPr lang="ru-RU" sz="1400" i="1" dirty="0" err="1" smtClean="0"/>
              <a:t>революцію</a:t>
            </a:r>
            <a:r>
              <a:rPr lang="ru-RU" sz="1400" i="1" dirty="0" smtClean="0"/>
              <a:t>" </a:t>
            </a:r>
            <a:r>
              <a:rPr lang="ru-RU" sz="1400" i="1" dirty="0" err="1" smtClean="0"/>
              <a:t>було</a:t>
            </a:r>
            <a:r>
              <a:rPr lang="ru-RU" sz="1400" i="1" dirty="0" smtClean="0"/>
              <a:t> переможено.</a:t>
            </a:r>
          </a:p>
          <a:p>
            <a:r>
              <a:rPr lang="uk-UA" sz="1400" i="1" dirty="0" smtClean="0"/>
              <a:t>Чехословацькі керівники О </a:t>
            </a:r>
            <a:r>
              <a:rPr lang="uk-UA" sz="1400" i="1" dirty="0" err="1" smtClean="0"/>
              <a:t>Дубчек</a:t>
            </a:r>
            <a:r>
              <a:rPr lang="uk-UA" sz="1400" i="1" dirty="0" smtClean="0"/>
              <a:t>, Й. </a:t>
            </a:r>
            <a:r>
              <a:rPr lang="uk-UA" sz="1400" i="1" dirty="0" err="1" smtClean="0"/>
              <a:t>Сирковськнй</a:t>
            </a:r>
            <a:r>
              <a:rPr lang="uk-UA" sz="1400" i="1" dirty="0" smtClean="0"/>
              <a:t>. О. </a:t>
            </a:r>
            <a:r>
              <a:rPr lang="uk-UA" sz="1400" i="1" dirty="0" err="1" smtClean="0"/>
              <a:t>Черниц</a:t>
            </a:r>
            <a:r>
              <a:rPr lang="uk-UA" sz="1400" i="1" dirty="0" smtClean="0"/>
              <a:t>, Ф. </a:t>
            </a:r>
            <a:r>
              <a:rPr lang="uk-UA" sz="1400" i="1" dirty="0" err="1" smtClean="0"/>
              <a:t>Кригель</a:t>
            </a:r>
            <a:r>
              <a:rPr lang="uk-UA" sz="1400" i="1" dirty="0" smtClean="0"/>
              <a:t>, Й. </a:t>
            </a:r>
            <a:r>
              <a:rPr lang="uk-UA" sz="1400" i="1" dirty="0" err="1" smtClean="0"/>
              <a:t>Шпачек</a:t>
            </a:r>
            <a:r>
              <a:rPr lang="uk-UA" sz="1400" i="1" dirty="0" smtClean="0"/>
              <a:t> були затримані й літаком відправлені до Москви. Президент Л. Свобода наказав армії не виходити з казарм, не чинити опору військам союзників. Студентська молодь намагалася дати їм відсіч усіма можливими способами. За перші три дні вторгнення на вулицях міста загинуло близько 30 і поранено понад 300 чоловік.</a:t>
            </a:r>
            <a:endParaRPr lang="uk-UA" sz="1400" i="1" dirty="0"/>
          </a:p>
        </p:txBody>
      </p:sp>
      <p:sp>
        <p:nvSpPr>
          <p:cNvPr id="6" name="Прямоугольник 5"/>
          <p:cNvSpPr/>
          <p:nvPr/>
        </p:nvSpPr>
        <p:spPr>
          <a:xfrm>
            <a:off x="611561" y="0"/>
            <a:ext cx="7632848" cy="769441"/>
          </a:xfrm>
          <a:prstGeom prst="rect">
            <a:avLst/>
          </a:prstGeom>
          <a:noFill/>
        </p:spPr>
        <p:txBody>
          <a:bodyPr wrap="square" lIns="91440" tIns="45720" rIns="91440" bIns="45720">
            <a:spAutoFit/>
          </a:bodyPr>
          <a:lstStyle/>
          <a:p>
            <a:pPr algn="ctr"/>
            <a:r>
              <a:rPr lang="uk-UA" sz="4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Арешт </a:t>
            </a:r>
            <a:r>
              <a:rPr lang="uk-UA" sz="4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Александра</a:t>
            </a:r>
            <a:r>
              <a:rPr lang="uk-UA" sz="4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44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Дубчека</a:t>
            </a:r>
            <a:endParaRPr lang="uk-UA" sz="44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Рисунок 6" descr="IICCR_G539_Ceausescu_Dubcek_Svoboda.jpg"/>
          <p:cNvPicPr>
            <a:picLocks noChangeAspect="1"/>
          </p:cNvPicPr>
          <p:nvPr/>
        </p:nvPicPr>
        <p:blipFill>
          <a:blip r:embed="rId3" cstate="print"/>
          <a:stretch>
            <a:fillRect/>
          </a:stretch>
        </p:blipFill>
        <p:spPr>
          <a:xfrm>
            <a:off x="179512" y="2564904"/>
            <a:ext cx="4632205" cy="3656354"/>
          </a:xfrm>
          <a:prstGeom prst="rect">
            <a:avLst/>
          </a:prstGeom>
          <a:ln>
            <a:noFill/>
          </a:ln>
          <a:effectLst>
            <a:softEdge rad="112500"/>
          </a:effectLst>
        </p:spPr>
      </p:pic>
      <p:pic>
        <p:nvPicPr>
          <p:cNvPr id="8" name="Рисунок 7" descr="b670738-zhertvy.jpg"/>
          <p:cNvPicPr>
            <a:picLocks noChangeAspect="1"/>
          </p:cNvPicPr>
          <p:nvPr/>
        </p:nvPicPr>
        <p:blipFill>
          <a:blip r:embed="rId4" cstate="print"/>
          <a:stretch>
            <a:fillRect/>
          </a:stretch>
        </p:blipFill>
        <p:spPr>
          <a:xfrm>
            <a:off x="4932040" y="2708920"/>
            <a:ext cx="3889995" cy="342847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836712"/>
            <a:ext cx="4896544" cy="590931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dirty="0" smtClean="0"/>
              <a:t>Застійні явища в економіці, ідеологічний тиск КПЧ і політичні репресії влади стали основою для посилення дисидентського руху. На початку 1977 р. група діячів культури виступила з програмною заявою з гострою критикою соціалістичної системи в Чехословаччині, яка отримала назву "Хартія-77". її підтримала значна частина чехословацької інтелігенції, яка утворила нелегальну організацію під такою самою назвою, котрій поступово вдалося збудити суспільну думку проти наявного ладу. Через 21 рік після "Празької весни" під час так званої "оксамитової революції", тобто ненасильницьким шляхом, комуністичний режим було повалено. Головна причина революції - відсутність демократичних свобод і економічне відставання від Заходу. Чехословаччина, яка у 1948 р. за рівнем економіки була на 7-му місці у світі, за 40 років соціалістичного будівництва опинилася на 40-му.</a:t>
            </a:r>
            <a:endParaRPr lang="uk-UA" dirty="0"/>
          </a:p>
        </p:txBody>
      </p:sp>
      <p:pic>
        <p:nvPicPr>
          <p:cNvPr id="3" name="Рисунок 2" descr="загруженное (2).jpg"/>
          <p:cNvPicPr>
            <a:picLocks noChangeAspect="1"/>
          </p:cNvPicPr>
          <p:nvPr/>
        </p:nvPicPr>
        <p:blipFill>
          <a:blip r:embed="rId3" cstate="print"/>
          <a:stretch>
            <a:fillRect/>
          </a:stretch>
        </p:blipFill>
        <p:spPr>
          <a:xfrm>
            <a:off x="5364088" y="1340768"/>
            <a:ext cx="3347864" cy="50309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Прямоугольник 3"/>
          <p:cNvSpPr/>
          <p:nvPr/>
        </p:nvSpPr>
        <p:spPr>
          <a:xfrm>
            <a:off x="2915816" y="0"/>
            <a:ext cx="3012364" cy="923330"/>
          </a:xfrm>
          <a:prstGeom prst="rect">
            <a:avLst/>
          </a:prstGeom>
          <a:noFill/>
        </p:spPr>
        <p:txBody>
          <a:bodyPr wrap="none" lIns="91440" tIns="45720" rIns="91440" bIns="45720">
            <a:spAutoFit/>
          </a:bodyPr>
          <a:lstStyle/>
          <a:p>
            <a:pPr algn="ctr"/>
            <a:r>
              <a:rPr lang="ru-RU"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Хартія</a:t>
            </a: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77</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197</TotalTime>
  <Words>835</Words>
  <Application>Microsoft Office PowerPoint</Application>
  <PresentationFormat>Экран (4:3)</PresentationFormat>
  <Paragraphs>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COMP</cp:lastModifiedBy>
  <cp:revision>23</cp:revision>
  <dcterms:created xsi:type="dcterms:W3CDTF">2014-02-10T17:16:09Z</dcterms:created>
  <dcterms:modified xsi:type="dcterms:W3CDTF">2014-02-12T15:38:39Z</dcterms:modified>
</cp:coreProperties>
</file>