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360A03-54B2-47C6-BBE8-2043C5D2B1F3}" type="datetimeFigureOut">
              <a:rPr lang="ru-RU" smtClean="0"/>
              <a:t>21.09.2013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224062-22A1-4E5F-BEDB-82D70D8490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небезпека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забрудненнях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96536" y="1340768"/>
            <a:ext cx="7175351" cy="1793167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Sasha\Desktop\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148872" cy="23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sha\Desktop\88622_html_750b3f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25" y="3645025"/>
            <a:ext cx="3215026" cy="23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573016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Міри </a:t>
            </a:r>
            <a:r>
              <a:rPr lang="uk-UA" b="1" i="1" u="sng" dirty="0">
                <a:latin typeface="Times New Roman" pitchFamily="18" charset="0"/>
                <a:cs typeface="Times New Roman" pitchFamily="18" charset="0"/>
              </a:rPr>
              <a:t>першої допомоги :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Долікарська :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винести на свіже повітря.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Забеспечити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тепло та спокій. Дати зволожений кисень. Шкіру, слизові та очі промити водою або 2 %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-им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розчином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борной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кислоти не менш ніж 15 хвилин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Лікарська :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Госпіталізація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 descr="C:\Users\Sasha\Desktop\radia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sha\Desktop\20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48869"/>
            <a:ext cx="1600200" cy="27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asha\Desktop\hospitaliz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74" y="2401141"/>
            <a:ext cx="37719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306896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Безпека 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функціонування хімічно небезпечних об'єктів (ХНО) залежить від багатьох чинників : фізико-хімічних властивостей сировини, </a:t>
            </a:r>
            <a:r>
              <a:rPr lang="uk-UA" sz="2100" b="1" dirty="0" err="1">
                <a:latin typeface="Times New Roman" pitchFamily="18" charset="0"/>
                <a:cs typeface="Times New Roman" pitchFamily="18" charset="0"/>
              </a:rPr>
              <a:t>полупродуктів</a:t>
            </a:r>
            <a:r>
              <a:rPr lang="uk-UA" sz="2100" b="1" dirty="0">
                <a:latin typeface="Times New Roman" pitchFamily="18" charset="0"/>
                <a:cs typeface="Times New Roman" pitchFamily="18" charset="0"/>
              </a:rPr>
              <a:t> та продуктів, від характеру технологічного процесу, від конструкції і надійності обладнання, умов зберігання і транспортування хімічних речовин, стану контрольно-вимірювальних приладів і засобів автоматизації, ефективності засобів протиаварійного захисту і т.д.</a:t>
            </a:r>
            <a:endParaRPr lang="uk-UA" sz="21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Sasha\Desktop\v-zone-vozmozhnogo-khimicheskogo-zarazh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356992"/>
            <a:ext cx="3810000" cy="29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sha\Desktop\16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433564" cy="29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924944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b="1" i="1" dirty="0" smtClean="0">
                <a:latin typeface="Courier New, monospace"/>
              </a:rPr>
              <a:t>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очагах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підвержена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виникнути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є очагом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зараженній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отруйними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бігти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піднімати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пил. Не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прислонятися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торкатись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навколишніх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(вони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заражені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12290" name="Picture 2" descr="C:\Users\Sasha\Desktop\likvidacii-80-procentov-khimicheskogo-oruzh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" y="3789040"/>
            <a:ext cx="381000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sha\Desktop\9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182847" cy="3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350100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зараженій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знімати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протигази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В тих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невідомо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заражена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місцевість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вона заражена.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обережність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виявлятися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зараженій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через парки, сади, городи і поля.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гілках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осівші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дотику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заразити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пораження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3314" name="Picture 2" descr="C:\Users\Sasha\Desktop\chemi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666633" cy="25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sha\Desktop\protivogaz pdf-2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83" y="2996952"/>
            <a:ext cx="2706474" cy="33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3356992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5)По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байраками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лощинами, через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болота,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тривале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застоювання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застоюваться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замкнених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кварталах, парках, 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під'їздах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на чердаках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Заражена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хмара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розповсюджується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вулицям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тоннелям, трубопроводам.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 очага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умога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санітарна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проводиться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часткові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дегазація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санітарна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4338" name="Picture 2" descr="C:\Users\Sasha\Desktop\2012052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330996" cy="350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asha\Desktop\13575406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3210218"/>
            <a:ext cx="52387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350100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Надзвичайні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як правило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торкаються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великих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 велика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імовірність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великого числа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поражених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екстреної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відвертанню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медичному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лікувально-эвакуаційні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протиепідемічні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заходи.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Sasha\Desktop\Album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sha\Desktop\image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33" y="2691508"/>
            <a:ext cx="3595067" cy="33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50100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виконуватися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максимально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стислі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терміни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професійно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підготованими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формуваннями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є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оборони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постраждалим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поражених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(само -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взаємодопомога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тому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правилам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Sasha\Desktop\Фірмовий_блок_МНС_Україн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339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sha\Desktop\201810_html_m1c2dc2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77" y="2842839"/>
            <a:ext cx="22669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342900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хімічними речовинами, які використовуються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зберігаються є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хлор та аміак. В чималих обсягах вони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зберіються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тому завжди є реальна загроза викиду (виливу) цих речовин і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пораження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загострилась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крупномасштабних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Sasha\Desktop\f4e36b2d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98326"/>
            <a:ext cx="3041154" cy="31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sha\Desktop\Chlo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70798"/>
            <a:ext cx="4835352" cy="36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2780928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i="1" dirty="0" smtClean="0">
                <a:latin typeface="Century Gothic, sans-serif"/>
              </a:rPr>
              <a:t>Хлор </a:t>
            </a:r>
            <a:r>
              <a:rPr lang="ru-RU" b="1" i="1" dirty="0">
                <a:latin typeface="Century Gothic, sans-serif"/>
              </a:rPr>
              <a:t>:</a:t>
            </a:r>
            <a:endParaRPr lang="ru-RU" b="1" i="1" dirty="0"/>
          </a:p>
          <a:p>
            <a:pPr marL="45720" indent="0">
              <a:buNone/>
            </a:pP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токсичності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45720" indent="0">
              <a:buNone/>
            </a:pP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зеленувато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газ з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характерним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запахом,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важче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мало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розчиняється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виході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атмосферу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димить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низьких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ділянках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підвалах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тонелях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т.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u="sng" dirty="0" err="1" smtClean="0">
                <a:latin typeface="Times New Roman" pitchFamily="18" charset="0"/>
                <a:cs typeface="Times New Roman" pitchFamily="18" charset="0"/>
              </a:rPr>
              <a:t>Вибухо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– і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пожежонебезпечність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негорюч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Ємкості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вибухати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нагріванні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Небезпечність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u="sng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можливий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летальний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вдиханні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Пари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слизову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викликаючи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опіки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слизової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та очей.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Users\Sasha\Desktop\chlor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2540001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sha\Desktop\Chlorine-monofluoride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39852"/>
            <a:ext cx="5056647" cy="39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8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3212976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враженні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різкий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загрудний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кашель,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віддишка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різь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в очах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i="1" u="sng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9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u="sng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900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ізолюючий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протигаз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фільтруючий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протигаз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марки В,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захистний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i="1" u="sng" dirty="0" err="1">
                <a:latin typeface="Times New Roman" pitchFamily="18" charset="0"/>
                <a:cs typeface="Times New Roman" pitchFamily="18" charset="0"/>
              </a:rPr>
              <a:t>Дегазація</a:t>
            </a:r>
            <a:r>
              <a:rPr lang="ru-RU" sz="1900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розливу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залити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водою,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вапняковим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молоком,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каустіка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постановку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водяних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завіс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пожежних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машин, мотопомп і т. п.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Sasha\Desktop\22-12-1b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508657" cy="23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sha\Desktop\cddccb2d9375512a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178829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34888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Міри </a:t>
            </a:r>
            <a:r>
              <a:rPr lang="uk-UA" b="1" i="1" u="sng" dirty="0">
                <a:latin typeface="Times New Roman" pitchFamily="18" charset="0"/>
                <a:cs typeface="Times New Roman" pitchFamily="18" charset="0"/>
              </a:rPr>
              <a:t>першої допомоги :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Долікарська :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винести на свіже повітря, дати кисень зволожений. При відсутності дихання зробити штучне дихання за методом “рот в рот”. Слизову та шкіру промити 2 % розчином соди не менш ніж 15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хвилин.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Лікарська: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Госпіталізація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C:\Users\Sasha\Desktop\gospitalizac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392488" cy="32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sha\Desktop\pervaja-pomoshh-pri-obmorozhenii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5139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348880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85800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ru-RU" sz="2000" b="1" i="1" dirty="0" smtClean="0">
              <a:latin typeface="Century Gothic, sans-serif"/>
            </a:endParaRPr>
          </a:p>
          <a:p>
            <a:pPr marL="45720" indent="0">
              <a:buNone/>
            </a:pPr>
            <a:endParaRPr lang="ru-RU" sz="2000" b="1" i="1" dirty="0">
              <a:latin typeface="Century Gothic, sans-serif"/>
            </a:endParaRPr>
          </a:p>
          <a:p>
            <a:pPr marL="45720" indent="0">
              <a:buNone/>
            </a:pPr>
            <a:endParaRPr lang="ru-RU" sz="2000" b="1" i="1" dirty="0" smtClean="0">
              <a:latin typeface="Century Gothic, sans-serif"/>
            </a:endParaRPr>
          </a:p>
          <a:p>
            <a:pPr marL="45720" indent="0">
              <a:buNone/>
            </a:pPr>
            <a:endParaRPr lang="ru-RU" sz="2000" b="1" i="1" dirty="0">
              <a:latin typeface="Century Gothic, sans-serif"/>
            </a:endParaRPr>
          </a:p>
          <a:p>
            <a:pPr marL="45720" indent="0">
              <a:buNone/>
            </a:pPr>
            <a:r>
              <a:rPr lang="ru-RU" sz="2000" b="1" dirty="0" smtClean="0">
                <a:latin typeface="Century Gothic, sans-serif"/>
              </a:rPr>
              <a:t>                                                         </a:t>
            </a:r>
            <a:r>
              <a:rPr lang="ru-RU" b="1" dirty="0" err="1" smtClean="0">
                <a:latin typeface="Century Gothic, sans-serif"/>
              </a:rPr>
              <a:t>Аміак</a:t>
            </a:r>
            <a:r>
              <a:rPr lang="uk-UA" b="1" dirty="0">
                <a:latin typeface="Century Gothic, sans-serif"/>
              </a:rPr>
              <a:t>:</a:t>
            </a:r>
            <a:endParaRPr lang="ru-RU" b="1" dirty="0"/>
          </a:p>
          <a:p>
            <a:pPr marL="45720" indent="0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токсичності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4.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безцвітний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газ з різким запахом. Легше повітря, розчинний у воді. При виході у атмосферу димить.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Вибухо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u="sng" dirty="0">
                <a:latin typeface="Times New Roman" pitchFamily="18" charset="0"/>
                <a:cs typeface="Times New Roman" pitchFamily="18" charset="0"/>
              </a:rPr>
              <a:t>– і </a:t>
            </a:r>
            <a:r>
              <a:rPr lang="uk-UA" b="1" i="1" u="sng" dirty="0" err="1">
                <a:latin typeface="Times New Roman" pitchFamily="18" charset="0"/>
                <a:cs typeface="Times New Roman" pitchFamily="18" charset="0"/>
              </a:rPr>
              <a:t>пожежонебезпечність</a:t>
            </a:r>
            <a:r>
              <a:rPr lang="uk-UA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Горючий газ. Горить при існуванні відкритого джерела вогню.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Ємкості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вибухати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нагріванні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Пари утворюють з повітрям вибухонебезпечні суміші.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Небезпечність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i="1" u="sng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Небезпечний при вдиханні, при високих концентраціях можливий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летальний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Викликає сильний кашель та задуха. Пари діють дуже подразливо на слизові оболонки та шкіряний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покрів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, дотик викликає обмороження шкіри.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 descr="C:\Users\Sasha\Desktop\14037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39" y="237339"/>
            <a:ext cx="4011463" cy="28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sha\Desktop\Ammonia-3D-vd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586"/>
            <a:ext cx="3432302" cy="28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276872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sz="2000" b="1" dirty="0" smtClean="0">
              <a:latin typeface="Century Gothic, sans-serif"/>
            </a:endParaRPr>
          </a:p>
          <a:p>
            <a:pPr marL="45720" indent="0">
              <a:buNone/>
            </a:pPr>
            <a:endParaRPr lang="uk-UA" sz="2000" b="1" dirty="0">
              <a:latin typeface="Century Gothic, sans-serif"/>
            </a:endParaRPr>
          </a:p>
          <a:p>
            <a:pPr marL="45720" indent="0">
              <a:buNone/>
            </a:pPr>
            <a:endParaRPr lang="uk-UA" sz="2000" b="1" dirty="0" smtClean="0">
              <a:latin typeface="Century Gothic, sans-serif"/>
            </a:endParaRPr>
          </a:p>
          <a:p>
            <a:pPr marL="45720" indent="0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враженні проявляються серцебиття, порушення частоти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пульса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“приливи”,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насморк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кашель,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затруднення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дихання, почервоніння та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зуд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шкіри, різь в очах.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Засоби захисту :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ізолюючий протигаз, фільтруючий протигаз марки КД, респіратор РПГ – 67 – КД,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захистний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одяг(гумові чоботи,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перчатки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Дегазація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Знешкодити джерело відкритого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вогня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глибини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повсюдження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постановку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водяних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завіс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пожежних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машин, мотопомп і т. п.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Пошкоджені балони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опрокинути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в ємність з водою.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 descr="C:\Users\Sasha\Desktop\logot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91101" cy="30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sha\Desktop\photo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26642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892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Sasha</cp:lastModifiedBy>
  <cp:revision>26</cp:revision>
  <dcterms:created xsi:type="dcterms:W3CDTF">2013-09-21T12:17:52Z</dcterms:created>
  <dcterms:modified xsi:type="dcterms:W3CDTF">2013-09-21T13:34:50Z</dcterms:modified>
</cp:coreProperties>
</file>