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6" r:id="rId7"/>
    <p:sldId id="261" r:id="rId8"/>
    <p:sldId id="262" r:id="rId9"/>
    <p:sldId id="263" r:id="rId10"/>
    <p:sldId id="264" r:id="rId11"/>
    <p:sldId id="265" r:id="rId12"/>
    <p:sldId id="268" r:id="rId13"/>
    <p:sldId id="269" r:id="rId14"/>
    <p:sldId id="271" r:id="rId15"/>
    <p:sldId id="270" r:id="rId16"/>
    <p:sldId id="272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7" autoAdjust="0"/>
    <p:restoredTop sz="94660"/>
  </p:normalViewPr>
  <p:slideViewPr>
    <p:cSldViewPr snapToGrid="0">
      <p:cViewPr varScale="1">
        <p:scale>
          <a:sx n="84" d="100"/>
          <a:sy n="84" d="100"/>
        </p:scale>
        <p:origin x="120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1/30/2014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1/30/2014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1/30/2014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1/30/2014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1/30/2014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1/30/2014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1/30/2014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1/30/2014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1/30/2014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1/30/2014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773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26945" y="3711361"/>
            <a:ext cx="7738110" cy="1515533"/>
          </a:xfrm>
        </p:spPr>
        <p:txBody>
          <a:bodyPr/>
          <a:lstStyle/>
          <a:p>
            <a:r>
              <a:rPr lang="uk-UA" sz="8000" dirty="0" smtClean="0">
                <a:solidFill>
                  <a:schemeClr val="tx2"/>
                </a:solidFill>
              </a:rPr>
              <a:t>Французька кухня</a:t>
            </a:r>
            <a:endParaRPr lang="ru-RU" sz="8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26834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Виробництво вина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5401" y="2556932"/>
            <a:ext cx="9601196" cy="3923878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Франція </a:t>
            </a:r>
            <a:r>
              <a:rPr lang="ru-RU" b="1" dirty="0" err="1">
                <a:solidFill>
                  <a:schemeClr val="bg1"/>
                </a:solidFill>
              </a:rPr>
              <a:t>виробляє</a:t>
            </a:r>
            <a:r>
              <a:rPr lang="ru-RU" b="1" dirty="0">
                <a:solidFill>
                  <a:schemeClr val="bg1"/>
                </a:solidFill>
              </a:rPr>
              <a:t> 20% вина у </a:t>
            </a:r>
            <a:r>
              <a:rPr lang="ru-RU" b="1" dirty="0" err="1" smtClean="0">
                <a:solidFill>
                  <a:schemeClr val="bg1"/>
                </a:solidFill>
              </a:rPr>
              <a:t>світі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>
                <a:solidFill>
                  <a:schemeClr val="bg1"/>
                </a:solidFill>
              </a:rPr>
              <a:t>і </a:t>
            </a:r>
            <a:r>
              <a:rPr lang="ru-RU" b="1" dirty="0" err="1">
                <a:solidFill>
                  <a:schemeClr val="bg1"/>
                </a:solidFill>
              </a:rPr>
              <a:t>залишається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найбільшим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виробником</a:t>
            </a:r>
            <a:r>
              <a:rPr lang="ru-RU" b="1" dirty="0">
                <a:solidFill>
                  <a:schemeClr val="bg1"/>
                </a:solidFill>
              </a:rPr>
              <a:t> в 2010 </a:t>
            </a:r>
            <a:r>
              <a:rPr lang="ru-RU" b="1" dirty="0" err="1">
                <a:solidFill>
                  <a:schemeClr val="bg1"/>
                </a:solidFill>
              </a:rPr>
              <a:t>році</a:t>
            </a:r>
            <a:r>
              <a:rPr lang="ru-RU" b="1" dirty="0">
                <a:solidFill>
                  <a:schemeClr val="bg1"/>
                </a:solidFill>
              </a:rPr>
              <a:t> з 44 750 000 </a:t>
            </a:r>
            <a:r>
              <a:rPr lang="ru-RU" b="1" dirty="0" err="1" smtClean="0">
                <a:solidFill>
                  <a:schemeClr val="bg1"/>
                </a:solidFill>
              </a:rPr>
              <a:t>гектолітрів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,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проте</a:t>
            </a:r>
            <a:r>
              <a:rPr lang="ru-RU" b="1" dirty="0">
                <a:solidFill>
                  <a:schemeClr val="bg1"/>
                </a:solidFill>
              </a:rPr>
              <a:t> з </a:t>
            </a:r>
            <a:r>
              <a:rPr lang="ru-RU" b="1" dirty="0" err="1">
                <a:solidFill>
                  <a:schemeClr val="bg1"/>
                </a:solidFill>
              </a:rPr>
              <a:t>кожним</a:t>
            </a:r>
            <a:r>
              <a:rPr lang="ru-RU" b="1" dirty="0">
                <a:solidFill>
                  <a:schemeClr val="bg1"/>
                </a:solidFill>
              </a:rPr>
              <a:t> роком </a:t>
            </a:r>
            <a:r>
              <a:rPr lang="ru-RU" b="1" dirty="0" err="1">
                <a:solidFill>
                  <a:schemeClr val="bg1"/>
                </a:solidFill>
              </a:rPr>
              <a:t>спостерігається</a:t>
            </a:r>
            <a:r>
              <a:rPr lang="ru-RU" b="1" dirty="0">
                <a:solidFill>
                  <a:schemeClr val="bg1"/>
                </a:solidFill>
              </a:rPr>
              <a:t> спад </a:t>
            </a:r>
            <a:r>
              <a:rPr lang="ru-RU" b="1" dirty="0" err="1">
                <a:solidFill>
                  <a:schemeClr val="bg1"/>
                </a:solidFill>
              </a:rPr>
              <a:t>виробництва</a:t>
            </a:r>
            <a:r>
              <a:rPr lang="ru-RU" b="1" dirty="0">
                <a:solidFill>
                  <a:schemeClr val="bg1"/>
                </a:solidFill>
              </a:rPr>
              <a:t> на </a:t>
            </a:r>
            <a:r>
              <a:rPr lang="ru-RU" b="1" dirty="0" err="1">
                <a:solidFill>
                  <a:schemeClr val="bg1"/>
                </a:solidFill>
              </a:rPr>
              <a:t>рівні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від</a:t>
            </a:r>
            <a:r>
              <a:rPr lang="ru-RU" b="1" dirty="0">
                <a:solidFill>
                  <a:schemeClr val="bg1"/>
                </a:solidFill>
              </a:rPr>
              <a:t> 2 до 5</a:t>
            </a:r>
            <a:r>
              <a:rPr lang="ru-RU" b="1" dirty="0" smtClean="0">
                <a:solidFill>
                  <a:schemeClr val="bg1"/>
                </a:solidFill>
              </a:rPr>
              <a:t>%.</a:t>
            </a:r>
            <a:endParaRPr lang="ru-RU" b="1" dirty="0">
              <a:solidFill>
                <a:schemeClr val="bg1"/>
              </a:solidFill>
            </a:endParaRPr>
          </a:p>
          <a:p>
            <a:r>
              <a:rPr lang="ru-RU" b="1" dirty="0" err="1">
                <a:solidFill>
                  <a:schemeClr val="bg1"/>
                </a:solidFill>
              </a:rPr>
              <a:t>Французький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експорт</a:t>
            </a:r>
            <a:r>
              <a:rPr lang="ru-RU" b="1" dirty="0">
                <a:solidFill>
                  <a:schemeClr val="bg1"/>
                </a:solidFill>
              </a:rPr>
              <a:t> вина становив 15,2 </a:t>
            </a:r>
            <a:r>
              <a:rPr lang="ru-RU" b="1" dirty="0" err="1">
                <a:solidFill>
                  <a:schemeClr val="bg1"/>
                </a:solidFill>
              </a:rPr>
              <a:t>мільйони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гектолітрів</a:t>
            </a:r>
            <a:r>
              <a:rPr lang="ru-RU" b="1" dirty="0">
                <a:solidFill>
                  <a:schemeClr val="bg1"/>
                </a:solidFill>
              </a:rPr>
              <a:t> в 2006—2007 роках </a:t>
            </a:r>
            <a:r>
              <a:rPr lang="ru-RU" b="1" dirty="0" err="1">
                <a:solidFill>
                  <a:schemeClr val="bg1"/>
                </a:solidFill>
              </a:rPr>
              <a:t>сумарною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вартістю</a:t>
            </a:r>
            <a:r>
              <a:rPr lang="ru-RU" b="1" dirty="0">
                <a:solidFill>
                  <a:schemeClr val="bg1"/>
                </a:solidFill>
              </a:rPr>
              <a:t> 6,7 млрд </a:t>
            </a:r>
            <a:r>
              <a:rPr lang="ru-RU" b="1" dirty="0" err="1">
                <a:solidFill>
                  <a:schemeClr val="bg1"/>
                </a:solidFill>
              </a:rPr>
              <a:t>євро</a:t>
            </a:r>
            <a:r>
              <a:rPr lang="ru-RU" b="1" dirty="0">
                <a:solidFill>
                  <a:schemeClr val="bg1"/>
                </a:solidFill>
              </a:rPr>
              <a:t>. </a:t>
            </a:r>
            <a:r>
              <a:rPr lang="ru-RU" b="1" dirty="0" err="1">
                <a:solidFill>
                  <a:schemeClr val="bg1"/>
                </a:solidFill>
              </a:rPr>
              <a:t>Основні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країни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куди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експортується</a:t>
            </a:r>
            <a:r>
              <a:rPr lang="ru-RU" b="1" dirty="0">
                <a:solidFill>
                  <a:schemeClr val="bg1"/>
                </a:solidFill>
              </a:rPr>
              <a:t> вино: </a:t>
            </a:r>
            <a:r>
              <a:rPr lang="ru-RU" b="1" dirty="0" err="1">
                <a:solidFill>
                  <a:schemeClr val="bg1"/>
                </a:solidFill>
              </a:rPr>
              <a:t>Великобританія</a:t>
            </a:r>
            <a:r>
              <a:rPr lang="ru-RU" b="1" dirty="0">
                <a:solidFill>
                  <a:schemeClr val="bg1"/>
                </a:solidFill>
              </a:rPr>
              <a:t>, </a:t>
            </a:r>
            <a:r>
              <a:rPr lang="ru-RU" b="1" dirty="0" err="1">
                <a:solidFill>
                  <a:schemeClr val="bg1"/>
                </a:solidFill>
              </a:rPr>
              <a:t>Німеччина</a:t>
            </a:r>
            <a:r>
              <a:rPr lang="ru-RU" b="1" dirty="0">
                <a:solidFill>
                  <a:schemeClr val="bg1"/>
                </a:solidFill>
              </a:rPr>
              <a:t> та </a:t>
            </a:r>
            <a:r>
              <a:rPr lang="ru-RU" b="1" dirty="0" err="1">
                <a:solidFill>
                  <a:schemeClr val="bg1"/>
                </a:solidFill>
              </a:rPr>
              <a:t>Бельгія</a:t>
            </a:r>
            <a:r>
              <a:rPr lang="ru-RU" b="1" dirty="0">
                <a:solidFill>
                  <a:schemeClr val="bg1"/>
                </a:solidFill>
              </a:rPr>
              <a:t>. У </a:t>
            </a:r>
            <a:r>
              <a:rPr lang="ru-RU" b="1" dirty="0" err="1">
                <a:solidFill>
                  <a:schemeClr val="bg1"/>
                </a:solidFill>
              </a:rPr>
              <a:t>вартісному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вираженні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найбільше</a:t>
            </a:r>
            <a:r>
              <a:rPr lang="ru-RU" b="1" dirty="0">
                <a:solidFill>
                  <a:schemeClr val="bg1"/>
                </a:solidFill>
              </a:rPr>
              <a:t> вина </a:t>
            </a:r>
            <a:r>
              <a:rPr lang="ru-RU" b="1" dirty="0" err="1">
                <a:solidFill>
                  <a:schemeClr val="bg1"/>
                </a:solidFill>
              </a:rPr>
              <a:t>експортується</a:t>
            </a:r>
            <a:r>
              <a:rPr lang="ru-RU" b="1" dirty="0">
                <a:solidFill>
                  <a:schemeClr val="bg1"/>
                </a:solidFill>
              </a:rPr>
              <a:t> у США (1,08 млрд </a:t>
            </a:r>
            <a:r>
              <a:rPr lang="ru-RU" b="1" dirty="0" err="1">
                <a:solidFill>
                  <a:schemeClr val="bg1"/>
                </a:solidFill>
              </a:rPr>
              <a:t>євро</a:t>
            </a:r>
            <a:r>
              <a:rPr lang="ru-RU" b="1" dirty="0">
                <a:solidFill>
                  <a:schemeClr val="bg1"/>
                </a:solidFill>
              </a:rPr>
              <a:t>) та </a:t>
            </a:r>
            <a:r>
              <a:rPr lang="ru-RU" b="1" dirty="0" err="1">
                <a:solidFill>
                  <a:schemeClr val="bg1"/>
                </a:solidFill>
              </a:rPr>
              <a:t>Великобританію</a:t>
            </a:r>
            <a:r>
              <a:rPr lang="ru-RU" b="1" dirty="0">
                <a:solidFill>
                  <a:schemeClr val="bg1"/>
                </a:solidFill>
              </a:rPr>
              <a:t> (1,43 млрд </a:t>
            </a:r>
            <a:r>
              <a:rPr lang="ru-RU" b="1" dirty="0" err="1">
                <a:solidFill>
                  <a:schemeClr val="bg1"/>
                </a:solidFill>
              </a:rPr>
              <a:t>євро</a:t>
            </a:r>
            <a:r>
              <a:rPr lang="ru-RU" b="1" dirty="0" smtClean="0">
                <a:solidFill>
                  <a:schemeClr val="bg1"/>
                </a:solidFill>
              </a:rPr>
              <a:t>). </a:t>
            </a:r>
            <a:r>
              <a:rPr lang="ru-RU" b="1" dirty="0">
                <a:solidFill>
                  <a:schemeClr val="bg1"/>
                </a:solidFill>
              </a:rPr>
              <a:t>У 2008 і 2009 роках </a:t>
            </a:r>
            <a:r>
              <a:rPr lang="ru-RU" b="1" dirty="0" err="1">
                <a:solidFill>
                  <a:schemeClr val="bg1"/>
                </a:solidFill>
              </a:rPr>
              <a:t>експорт</a:t>
            </a:r>
            <a:r>
              <a:rPr lang="ru-RU" b="1" dirty="0">
                <a:solidFill>
                  <a:schemeClr val="bg1"/>
                </a:solidFill>
              </a:rPr>
              <a:t> почав </a:t>
            </a:r>
            <a:r>
              <a:rPr lang="ru-RU" b="1" dirty="0" err="1">
                <a:solidFill>
                  <a:schemeClr val="bg1"/>
                </a:solidFill>
              </a:rPr>
              <a:t>значно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скорочуватися</a:t>
            </a:r>
            <a:r>
              <a:rPr lang="ru-RU" b="1" dirty="0">
                <a:solidFill>
                  <a:schemeClr val="bg1"/>
                </a:solidFill>
              </a:rPr>
              <a:t> (-16% у </a:t>
            </a:r>
            <a:r>
              <a:rPr lang="ru-RU" b="1" dirty="0" err="1">
                <a:solidFill>
                  <a:schemeClr val="bg1"/>
                </a:solidFill>
              </a:rPr>
              <a:t>першому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кварталі</a:t>
            </a:r>
            <a:r>
              <a:rPr lang="ru-RU" b="1" dirty="0">
                <a:solidFill>
                  <a:schemeClr val="bg1"/>
                </a:solidFill>
              </a:rPr>
              <a:t> 2009 року</a:t>
            </a:r>
            <a:r>
              <a:rPr lang="ru-RU" b="1" dirty="0" smtClean="0">
                <a:solidFill>
                  <a:schemeClr val="bg1"/>
                </a:solidFill>
              </a:rPr>
              <a:t>). </a:t>
            </a:r>
            <a:r>
              <a:rPr lang="ru-RU" b="1" dirty="0">
                <a:solidFill>
                  <a:schemeClr val="bg1"/>
                </a:solidFill>
              </a:rPr>
              <a:t>В </a:t>
            </a:r>
            <a:r>
              <a:rPr lang="ru-RU" b="1" dirty="0" err="1">
                <a:solidFill>
                  <a:schemeClr val="bg1"/>
                </a:solidFill>
              </a:rPr>
              <a:t>результаті</a:t>
            </a:r>
            <a:r>
              <a:rPr lang="ru-RU" b="1" dirty="0">
                <a:solidFill>
                  <a:schemeClr val="bg1"/>
                </a:solidFill>
              </a:rPr>
              <a:t> у 2010 </a:t>
            </a:r>
            <a:r>
              <a:rPr lang="ru-RU" b="1" dirty="0" err="1">
                <a:solidFill>
                  <a:schemeClr val="bg1"/>
                </a:solidFill>
              </a:rPr>
              <a:t>році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обсяг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експорту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склав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лише</a:t>
            </a:r>
            <a:r>
              <a:rPr lang="ru-RU" b="1" dirty="0">
                <a:solidFill>
                  <a:schemeClr val="bg1"/>
                </a:solidFill>
              </a:rPr>
              <a:t> 6,2 млрд </a:t>
            </a:r>
            <a:r>
              <a:rPr lang="ru-RU" b="1" dirty="0" err="1" smtClean="0">
                <a:solidFill>
                  <a:schemeClr val="bg1"/>
                </a:solidFill>
              </a:rPr>
              <a:t>євро</a:t>
            </a:r>
            <a:r>
              <a:rPr lang="ru-RU" b="1" dirty="0" smtClean="0">
                <a:solidFill>
                  <a:schemeClr val="bg1"/>
                </a:solidFill>
              </a:rPr>
              <a:t>. </a:t>
            </a:r>
            <a:r>
              <a:rPr lang="ru-RU" b="1" dirty="0">
                <a:solidFill>
                  <a:schemeClr val="bg1"/>
                </a:solidFill>
              </a:rPr>
              <a:t>Попри </a:t>
            </a:r>
            <a:r>
              <a:rPr lang="ru-RU" b="1" dirty="0" err="1">
                <a:solidFill>
                  <a:schemeClr val="bg1"/>
                </a:solidFill>
              </a:rPr>
              <a:t>це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винна</a:t>
            </a:r>
            <a:r>
              <a:rPr lang="ru-RU" b="1" dirty="0">
                <a:solidFill>
                  <a:schemeClr val="bg1"/>
                </a:solidFill>
              </a:rPr>
              <a:t> та </a:t>
            </a:r>
            <a:r>
              <a:rPr lang="ru-RU" b="1" dirty="0" err="1">
                <a:solidFill>
                  <a:schemeClr val="bg1"/>
                </a:solidFill>
              </a:rPr>
              <a:t>алкогольна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промисловості</a:t>
            </a:r>
            <a:r>
              <a:rPr lang="ru-RU" b="1" dirty="0">
                <a:solidFill>
                  <a:schemeClr val="bg1"/>
                </a:solidFill>
              </a:rPr>
              <a:t>, як і </a:t>
            </a:r>
            <a:r>
              <a:rPr lang="ru-RU" b="1" dirty="0" err="1">
                <a:solidFill>
                  <a:schemeClr val="bg1"/>
                </a:solidFill>
              </a:rPr>
              <a:t>раніше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займають</a:t>
            </a:r>
            <a:r>
              <a:rPr lang="ru-RU" b="1" dirty="0">
                <a:solidFill>
                  <a:schemeClr val="bg1"/>
                </a:solidFill>
              </a:rPr>
              <a:t> друге </a:t>
            </a:r>
            <a:r>
              <a:rPr lang="ru-RU" b="1" dirty="0" err="1">
                <a:solidFill>
                  <a:schemeClr val="bg1"/>
                </a:solidFill>
              </a:rPr>
              <a:t>місце</a:t>
            </a:r>
            <a:r>
              <a:rPr lang="ru-RU" b="1" dirty="0">
                <a:solidFill>
                  <a:schemeClr val="bg1"/>
                </a:solidFill>
              </a:rPr>
              <a:t> у </a:t>
            </a:r>
            <a:r>
              <a:rPr lang="ru-RU" b="1" dirty="0" err="1">
                <a:solidFill>
                  <a:schemeClr val="bg1"/>
                </a:solidFill>
              </a:rPr>
              <a:t>загальному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експорті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Франції</a:t>
            </a:r>
            <a:r>
              <a:rPr lang="ru-RU" b="1" dirty="0">
                <a:solidFill>
                  <a:schemeClr val="bg1"/>
                </a:solidFill>
              </a:rPr>
              <a:t> за </a:t>
            </a:r>
            <a:r>
              <a:rPr lang="ru-RU" b="1" dirty="0" err="1">
                <a:solidFill>
                  <a:schemeClr val="bg1"/>
                </a:solidFill>
              </a:rPr>
              <a:t>рівнем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прибутків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поступаючись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лише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авіаційній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промисловості</a:t>
            </a:r>
            <a:r>
              <a:rPr lang="ru-RU" b="1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85594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Споживання вина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За величиною </a:t>
            </a:r>
            <a:r>
              <a:rPr lang="ru-RU" b="1" dirty="0" err="1">
                <a:solidFill>
                  <a:schemeClr val="bg1"/>
                </a:solidFill>
              </a:rPr>
              <a:t>споживання</a:t>
            </a:r>
            <a:r>
              <a:rPr lang="ru-RU" b="1" dirty="0">
                <a:solidFill>
                  <a:schemeClr val="bg1"/>
                </a:solidFill>
              </a:rPr>
              <a:t> вина на душу </a:t>
            </a:r>
            <a:r>
              <a:rPr lang="ru-RU" b="1" dirty="0" err="1">
                <a:solidFill>
                  <a:schemeClr val="bg1"/>
                </a:solidFill>
              </a:rPr>
              <a:t>населення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французи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займають</a:t>
            </a:r>
            <a:r>
              <a:rPr lang="ru-RU" b="1" dirty="0">
                <a:solidFill>
                  <a:schemeClr val="bg1"/>
                </a:solidFill>
              </a:rPr>
              <a:t> перше </a:t>
            </a:r>
            <a:r>
              <a:rPr lang="ru-RU" b="1" dirty="0" err="1">
                <a:solidFill>
                  <a:schemeClr val="bg1"/>
                </a:solidFill>
              </a:rPr>
              <a:t>місце</a:t>
            </a:r>
            <a:r>
              <a:rPr lang="ru-RU" b="1" dirty="0">
                <a:solidFill>
                  <a:schemeClr val="bg1"/>
                </a:solidFill>
              </a:rPr>
              <a:t> у </a:t>
            </a:r>
            <a:r>
              <a:rPr lang="ru-RU" b="1" dirty="0" err="1">
                <a:solidFill>
                  <a:schemeClr val="bg1"/>
                </a:solidFill>
              </a:rPr>
              <a:t>світі</a:t>
            </a:r>
            <a:r>
              <a:rPr lang="ru-RU" b="1" dirty="0">
                <a:solidFill>
                  <a:schemeClr val="bg1"/>
                </a:solidFill>
              </a:rPr>
              <a:t>, але у </a:t>
            </a:r>
            <a:r>
              <a:rPr lang="ru-RU" b="1" dirty="0" err="1">
                <a:solidFill>
                  <a:schemeClr val="bg1"/>
                </a:solidFill>
              </a:rPr>
              <a:t>абсолютних</a:t>
            </a:r>
            <a:r>
              <a:rPr lang="ru-RU" b="1" dirty="0">
                <a:solidFill>
                  <a:schemeClr val="bg1"/>
                </a:solidFill>
              </a:rPr>
              <a:t> цифрах </a:t>
            </a:r>
            <a:r>
              <a:rPr lang="ru-RU" b="1" dirty="0" err="1">
                <a:solidFill>
                  <a:schemeClr val="bg1"/>
                </a:solidFill>
              </a:rPr>
              <a:t>споживання</a:t>
            </a:r>
            <a:r>
              <a:rPr lang="ru-RU" b="1" dirty="0">
                <a:solidFill>
                  <a:schemeClr val="bg1"/>
                </a:solidFill>
              </a:rPr>
              <a:t> Франція (321 млн </a:t>
            </a:r>
            <a:r>
              <a:rPr lang="ru-RU" b="1" dirty="0" err="1">
                <a:solidFill>
                  <a:schemeClr val="bg1"/>
                </a:solidFill>
              </a:rPr>
              <a:t>ящиків</a:t>
            </a:r>
            <a:r>
              <a:rPr lang="ru-RU" b="1" dirty="0">
                <a:solidFill>
                  <a:schemeClr val="bg1"/>
                </a:solidFill>
              </a:rPr>
              <a:t> вина) </a:t>
            </a:r>
            <a:r>
              <a:rPr lang="ru-RU" b="1" dirty="0" err="1">
                <a:solidFill>
                  <a:schemeClr val="bg1"/>
                </a:solidFill>
              </a:rPr>
              <a:t>відстає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від</a:t>
            </a:r>
            <a:r>
              <a:rPr lang="ru-RU" b="1" dirty="0">
                <a:solidFill>
                  <a:schemeClr val="bg1"/>
                </a:solidFill>
              </a:rPr>
              <a:t> США (330 млн </a:t>
            </a:r>
            <a:r>
              <a:rPr lang="ru-RU" b="1" dirty="0" err="1">
                <a:solidFill>
                  <a:schemeClr val="bg1"/>
                </a:solidFill>
              </a:rPr>
              <a:t>ящиків</a:t>
            </a:r>
            <a:r>
              <a:rPr lang="ru-RU" b="1" dirty="0">
                <a:solidFill>
                  <a:schemeClr val="bg1"/>
                </a:solidFill>
              </a:rPr>
              <a:t> вина</a:t>
            </a:r>
            <a:r>
              <a:rPr lang="ru-RU" b="1" dirty="0" smtClean="0">
                <a:solidFill>
                  <a:schemeClr val="bg1"/>
                </a:solidFill>
              </a:rPr>
              <a:t>). </a:t>
            </a:r>
            <a:r>
              <a:rPr lang="ru-RU" b="1" dirty="0">
                <a:solidFill>
                  <a:schemeClr val="bg1"/>
                </a:solidFill>
              </a:rPr>
              <a:t>71% </a:t>
            </a:r>
            <a:r>
              <a:rPr lang="ru-RU" b="1" dirty="0" err="1">
                <a:solidFill>
                  <a:schemeClr val="bg1"/>
                </a:solidFill>
              </a:rPr>
              <a:t>населення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віддає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перевагу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червоному</a:t>
            </a:r>
            <a:r>
              <a:rPr lang="ru-RU" b="1" dirty="0">
                <a:solidFill>
                  <a:schemeClr val="bg1"/>
                </a:solidFill>
              </a:rPr>
              <a:t> вину, 25% </a:t>
            </a:r>
            <a:r>
              <a:rPr lang="ru-RU" b="1" dirty="0" err="1">
                <a:solidFill>
                  <a:schemeClr val="bg1"/>
                </a:solidFill>
              </a:rPr>
              <a:t>населення</a:t>
            </a:r>
            <a:r>
              <a:rPr lang="ru-RU" b="1" dirty="0">
                <a:solidFill>
                  <a:schemeClr val="bg1"/>
                </a:solidFill>
              </a:rPr>
              <a:t> — </a:t>
            </a:r>
            <a:r>
              <a:rPr lang="ru-RU" b="1" dirty="0" err="1">
                <a:solidFill>
                  <a:schemeClr val="bg1"/>
                </a:solidFill>
              </a:rPr>
              <a:t>білому</a:t>
            </a:r>
            <a:r>
              <a:rPr lang="ru-RU" b="1" dirty="0">
                <a:solidFill>
                  <a:schemeClr val="bg1"/>
                </a:solidFill>
              </a:rPr>
              <a:t>, а 4% — </a:t>
            </a:r>
            <a:r>
              <a:rPr lang="ru-RU" b="1" dirty="0" err="1">
                <a:solidFill>
                  <a:schemeClr val="bg1"/>
                </a:solidFill>
              </a:rPr>
              <a:t>рожевому</a:t>
            </a:r>
            <a:r>
              <a:rPr lang="ru-RU" b="1" dirty="0">
                <a:solidFill>
                  <a:schemeClr val="bg1"/>
                </a:solidFill>
              </a:rPr>
              <a:t>. </a:t>
            </a:r>
            <a:r>
              <a:rPr lang="ru-RU" b="1" dirty="0" err="1">
                <a:solidFill>
                  <a:schemeClr val="bg1"/>
                </a:solidFill>
              </a:rPr>
              <a:t>Серед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чоловіків</a:t>
            </a:r>
            <a:r>
              <a:rPr lang="ru-RU" b="1" dirty="0">
                <a:solidFill>
                  <a:schemeClr val="bg1"/>
                </a:solidFill>
              </a:rPr>
              <a:t>, </a:t>
            </a:r>
            <a:r>
              <a:rPr lang="ru-RU" b="1" dirty="0" err="1">
                <a:solidFill>
                  <a:schemeClr val="bg1"/>
                </a:solidFill>
              </a:rPr>
              <a:t>любителів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червоного</a:t>
            </a:r>
            <a:r>
              <a:rPr lang="ru-RU" b="1" dirty="0">
                <a:solidFill>
                  <a:schemeClr val="bg1"/>
                </a:solidFill>
              </a:rPr>
              <a:t> вина — 74%, </a:t>
            </a:r>
            <a:r>
              <a:rPr lang="ru-RU" b="1" dirty="0" err="1">
                <a:solidFill>
                  <a:schemeClr val="bg1"/>
                </a:solidFill>
              </a:rPr>
              <a:t>серед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жінок</a:t>
            </a:r>
            <a:r>
              <a:rPr lang="ru-RU" b="1" dirty="0">
                <a:solidFill>
                  <a:schemeClr val="bg1"/>
                </a:solidFill>
              </a:rPr>
              <a:t> — 62%. </a:t>
            </a:r>
            <a:r>
              <a:rPr lang="ru-RU" b="1" dirty="0" err="1">
                <a:solidFill>
                  <a:schemeClr val="bg1"/>
                </a:solidFill>
              </a:rPr>
              <a:t>Улюбленим</a:t>
            </a:r>
            <a:r>
              <a:rPr lang="ru-RU" b="1" dirty="0">
                <a:solidFill>
                  <a:schemeClr val="bg1"/>
                </a:solidFill>
              </a:rPr>
              <a:t> приводом для </a:t>
            </a:r>
            <a:r>
              <a:rPr lang="ru-RU" b="1" dirty="0" err="1">
                <a:solidFill>
                  <a:schemeClr val="bg1"/>
                </a:solidFill>
              </a:rPr>
              <a:t>розпивання</a:t>
            </a:r>
            <a:r>
              <a:rPr lang="ru-RU" b="1" dirty="0">
                <a:solidFill>
                  <a:schemeClr val="bg1"/>
                </a:solidFill>
              </a:rPr>
              <a:t> вина є </a:t>
            </a:r>
            <a:r>
              <a:rPr lang="ru-RU" b="1" dirty="0" err="1">
                <a:solidFill>
                  <a:schemeClr val="bg1"/>
                </a:solidFill>
              </a:rPr>
              <a:t>вечір</a:t>
            </a:r>
            <a:r>
              <a:rPr lang="ru-RU" b="1" dirty="0">
                <a:solidFill>
                  <a:schemeClr val="bg1"/>
                </a:solidFill>
              </a:rPr>
              <a:t> з </a:t>
            </a:r>
            <a:r>
              <a:rPr lang="ru-RU" b="1" dirty="0" err="1">
                <a:solidFill>
                  <a:schemeClr val="bg1"/>
                </a:solidFill>
              </a:rPr>
              <a:t>друзями</a:t>
            </a:r>
            <a:r>
              <a:rPr lang="ru-RU" b="1" dirty="0">
                <a:solidFill>
                  <a:schemeClr val="bg1"/>
                </a:solidFill>
              </a:rPr>
              <a:t>, в </a:t>
            </a:r>
            <a:r>
              <a:rPr lang="ru-RU" b="1" dirty="0" err="1">
                <a:solidFill>
                  <a:schemeClr val="bg1"/>
                </a:solidFill>
              </a:rPr>
              <a:t>ресторані</a:t>
            </a:r>
            <a:r>
              <a:rPr lang="ru-RU" b="1" dirty="0">
                <a:solidFill>
                  <a:schemeClr val="bg1"/>
                </a:solidFill>
              </a:rPr>
              <a:t>, </a:t>
            </a:r>
            <a:r>
              <a:rPr lang="ru-RU" b="1" dirty="0" err="1">
                <a:solidFill>
                  <a:schemeClr val="bg1"/>
                </a:solidFill>
              </a:rPr>
              <a:t>весілля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тощо</a:t>
            </a:r>
            <a:r>
              <a:rPr lang="ru-RU" b="1" dirty="0">
                <a:solidFill>
                  <a:schemeClr val="bg1"/>
                </a:solidFill>
              </a:rPr>
              <a:t>. </a:t>
            </a:r>
            <a:r>
              <a:rPr lang="ru-RU" b="1" dirty="0" err="1">
                <a:solidFill>
                  <a:schemeClr val="bg1"/>
                </a:solidFill>
              </a:rPr>
              <a:t>Критерієм</a:t>
            </a:r>
            <a:r>
              <a:rPr lang="ru-RU" b="1" dirty="0">
                <a:solidFill>
                  <a:schemeClr val="bg1"/>
                </a:solidFill>
              </a:rPr>
              <a:t> для покупки того </a:t>
            </a:r>
            <a:r>
              <a:rPr lang="ru-RU" b="1" dirty="0" err="1">
                <a:solidFill>
                  <a:schemeClr val="bg1"/>
                </a:solidFill>
              </a:rPr>
              <a:t>чи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іншого</a:t>
            </a:r>
            <a:r>
              <a:rPr lang="ru-RU" b="1" dirty="0">
                <a:solidFill>
                  <a:schemeClr val="bg1"/>
                </a:solidFill>
              </a:rPr>
              <a:t> сорту вина є </a:t>
            </a:r>
            <a:r>
              <a:rPr lang="ru-RU" b="1" dirty="0" err="1">
                <a:solidFill>
                  <a:schemeClr val="bg1"/>
                </a:solidFill>
              </a:rPr>
              <a:t>найчастіше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популярність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апелласьйону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чи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господарства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або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рекомендації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знайомих</a:t>
            </a:r>
            <a:r>
              <a:rPr lang="ru-RU" b="1" dirty="0">
                <a:solidFill>
                  <a:schemeClr val="bg1"/>
                </a:solidFill>
              </a:rPr>
              <a:t>. У 58% </a:t>
            </a:r>
            <a:r>
              <a:rPr lang="ru-RU" b="1" dirty="0" err="1">
                <a:solidFill>
                  <a:schemeClr val="bg1"/>
                </a:solidFill>
              </a:rPr>
              <a:t>випадків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алкогольний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напій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купується</a:t>
            </a:r>
            <a:r>
              <a:rPr lang="ru-RU" b="1" dirty="0">
                <a:solidFill>
                  <a:schemeClr val="bg1"/>
                </a:solidFill>
              </a:rPr>
              <a:t> для </a:t>
            </a:r>
            <a:r>
              <a:rPr lang="ru-RU" b="1" dirty="0" err="1">
                <a:solidFill>
                  <a:schemeClr val="bg1"/>
                </a:solidFill>
              </a:rPr>
              <a:t>негайного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споживання</a:t>
            </a:r>
            <a:r>
              <a:rPr lang="ru-RU" b="1" dirty="0">
                <a:solidFill>
                  <a:schemeClr val="bg1"/>
                </a:solidFill>
              </a:rPr>
              <a:t>, в 41% </a:t>
            </a:r>
            <a:r>
              <a:rPr lang="ru-RU" b="1" dirty="0" err="1">
                <a:solidFill>
                  <a:schemeClr val="bg1"/>
                </a:solidFill>
              </a:rPr>
              <a:t>випадків</a:t>
            </a:r>
            <a:r>
              <a:rPr lang="ru-RU" b="1" dirty="0">
                <a:solidFill>
                  <a:schemeClr val="bg1"/>
                </a:solidFill>
              </a:rPr>
              <a:t> — для </a:t>
            </a:r>
            <a:r>
              <a:rPr lang="ru-RU" b="1" dirty="0" err="1">
                <a:solidFill>
                  <a:schemeClr val="bg1"/>
                </a:solidFill>
              </a:rPr>
              <a:t>зберігання</a:t>
            </a:r>
            <a:r>
              <a:rPr lang="ru-RU" b="1" dirty="0">
                <a:solidFill>
                  <a:schemeClr val="bg1"/>
                </a:solidFill>
              </a:rPr>
              <a:t> та </a:t>
            </a:r>
            <a:r>
              <a:rPr lang="ru-RU" b="1" dirty="0" err="1">
                <a:solidFill>
                  <a:schemeClr val="bg1"/>
                </a:solidFill>
              </a:rPr>
              <a:t>витримки</a:t>
            </a:r>
            <a:r>
              <a:rPr lang="ru-RU" b="1" dirty="0" smtClean="0">
                <a:solidFill>
                  <a:schemeClr val="bg1"/>
                </a:solidFill>
              </a:rPr>
              <a:t>. </a:t>
            </a:r>
            <a:r>
              <a:rPr lang="ru-RU" b="1" dirty="0" err="1">
                <a:solidFill>
                  <a:schemeClr val="bg1"/>
                </a:solidFill>
              </a:rPr>
              <a:t>Із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споживанням</a:t>
            </a:r>
            <a:r>
              <a:rPr lang="ru-RU" b="1" dirty="0">
                <a:solidFill>
                  <a:schemeClr val="bg1"/>
                </a:solidFill>
              </a:rPr>
              <a:t> вина французами, у </a:t>
            </a:r>
            <a:r>
              <a:rPr lang="ru-RU" b="1" dirty="0" err="1">
                <a:solidFill>
                  <a:schemeClr val="bg1"/>
                </a:solidFill>
              </a:rPr>
              <a:t>світі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відомий</a:t>
            </a:r>
            <a:r>
              <a:rPr lang="ru-RU" b="1" dirty="0">
                <a:solidFill>
                  <a:schemeClr val="bg1"/>
                </a:solidFill>
              </a:rPr>
              <a:t> так званий «</a:t>
            </a:r>
            <a:r>
              <a:rPr lang="ru-RU" b="1" dirty="0" err="1">
                <a:solidFill>
                  <a:schemeClr val="bg1"/>
                </a:solidFill>
              </a:rPr>
              <a:t>французький</a:t>
            </a:r>
            <a:r>
              <a:rPr lang="ru-RU" b="1" dirty="0">
                <a:solidFill>
                  <a:schemeClr val="bg1"/>
                </a:solidFill>
              </a:rPr>
              <a:t> парадокс», </a:t>
            </a:r>
            <a:r>
              <a:rPr lang="ru-RU" b="1" dirty="0" err="1">
                <a:solidFill>
                  <a:schemeClr val="bg1"/>
                </a:solidFill>
              </a:rPr>
              <a:t>який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полягає</a:t>
            </a:r>
            <a:r>
              <a:rPr lang="ru-RU" b="1" dirty="0">
                <a:solidFill>
                  <a:schemeClr val="bg1"/>
                </a:solidFill>
              </a:rPr>
              <a:t> в тому, </a:t>
            </a:r>
            <a:r>
              <a:rPr lang="ru-RU" b="1" dirty="0" err="1">
                <a:solidFill>
                  <a:schemeClr val="bg1"/>
                </a:solidFill>
              </a:rPr>
              <a:t>що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незважаючи</a:t>
            </a:r>
            <a:r>
              <a:rPr lang="ru-RU" b="1" dirty="0">
                <a:solidFill>
                  <a:schemeClr val="bg1"/>
                </a:solidFill>
              </a:rPr>
              <a:t> на </a:t>
            </a:r>
            <a:r>
              <a:rPr lang="ru-RU" b="1" dirty="0" err="1">
                <a:solidFill>
                  <a:schemeClr val="bg1"/>
                </a:solidFill>
              </a:rPr>
              <a:t>вживання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великої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кількості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жирної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їжі</a:t>
            </a:r>
            <a:r>
              <a:rPr lang="ru-RU" b="1" dirty="0">
                <a:solidFill>
                  <a:schemeClr val="bg1"/>
                </a:solidFill>
              </a:rPr>
              <a:t> і вина </a:t>
            </a:r>
            <a:r>
              <a:rPr lang="ru-RU" b="1" dirty="0" err="1">
                <a:solidFill>
                  <a:schemeClr val="bg1"/>
                </a:solidFill>
              </a:rPr>
              <a:t>французи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рідше</a:t>
            </a:r>
            <a:r>
              <a:rPr lang="ru-RU" b="1" dirty="0">
                <a:solidFill>
                  <a:schemeClr val="bg1"/>
                </a:solidFill>
              </a:rPr>
              <a:t> за </a:t>
            </a:r>
            <a:r>
              <a:rPr lang="ru-RU" b="1" dirty="0" err="1">
                <a:solidFill>
                  <a:schemeClr val="bg1"/>
                </a:solidFill>
              </a:rPr>
              <a:t>громадян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інших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країн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страждають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від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серцево-судинних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захворювань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504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753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6842" y="0"/>
            <a:ext cx="9601196" cy="1303867"/>
          </a:xfrm>
        </p:spPr>
        <p:txBody>
          <a:bodyPr/>
          <a:lstStyle/>
          <a:p>
            <a:r>
              <a:rPr lang="ru-RU" dirty="0"/>
              <a:t>Жаб'ячі лапки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35431" y="3433769"/>
            <a:ext cx="9601196" cy="3318936"/>
          </a:xfrm>
        </p:spPr>
        <p:txBody>
          <a:bodyPr>
            <a:normAutofit fontScale="92500"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Жа́б'ячі </a:t>
            </a:r>
            <a:r>
              <a:rPr lang="ru-RU" b="1" dirty="0" err="1" smtClean="0">
                <a:solidFill>
                  <a:schemeClr val="tx1"/>
                </a:solidFill>
              </a:rPr>
              <a:t>ла́пки</a:t>
            </a:r>
            <a:r>
              <a:rPr lang="ru-RU" b="1" dirty="0" smtClean="0">
                <a:solidFill>
                  <a:schemeClr val="tx1"/>
                </a:solidFill>
              </a:rPr>
              <a:t> – </a:t>
            </a:r>
            <a:r>
              <a:rPr lang="ru-RU" b="1" dirty="0" err="1">
                <a:solidFill>
                  <a:schemeClr val="tx1"/>
                </a:solidFill>
              </a:rPr>
              <a:t>вишуканий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делікатес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err="1">
                <a:solidFill>
                  <a:schemeClr val="tx1"/>
                </a:solidFill>
              </a:rPr>
              <a:t>популярний</a:t>
            </a:r>
            <a:r>
              <a:rPr lang="ru-RU" b="1" dirty="0">
                <a:solidFill>
                  <a:schemeClr val="tx1"/>
                </a:solidFill>
              </a:rPr>
              <a:t> у </a:t>
            </a:r>
            <a:r>
              <a:rPr lang="ru-RU" b="1" dirty="0" err="1">
                <a:solidFill>
                  <a:schemeClr val="tx1"/>
                </a:solidFill>
              </a:rPr>
              <a:t>французькій</a:t>
            </a:r>
            <a:r>
              <a:rPr lang="ru-RU" b="1" dirty="0">
                <a:solidFill>
                  <a:schemeClr val="tx1"/>
                </a:solidFill>
              </a:rPr>
              <a:t> та </a:t>
            </a:r>
            <a:r>
              <a:rPr lang="ru-RU" b="1" dirty="0" err="1">
                <a:solidFill>
                  <a:schemeClr val="tx1"/>
                </a:solidFill>
              </a:rPr>
              <a:t>кантонській</a:t>
            </a:r>
            <a:r>
              <a:rPr lang="ru-RU" b="1" dirty="0">
                <a:solidFill>
                  <a:schemeClr val="tx1"/>
                </a:solidFill>
              </a:rPr>
              <a:t> кухнях</a:t>
            </a:r>
            <a:r>
              <a:rPr lang="ru-RU" b="1" dirty="0" smtClean="0">
                <a:solidFill>
                  <a:schemeClr val="tx1"/>
                </a:solidFill>
              </a:rPr>
              <a:t>.</a:t>
            </a:r>
          </a:p>
          <a:p>
            <a:r>
              <a:rPr lang="ru-RU" b="1" dirty="0" err="1">
                <a:solidFill>
                  <a:schemeClr val="tx1"/>
                </a:solidFill>
              </a:rPr>
              <a:t>Жаб'яче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м'ясо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зараховується</a:t>
            </a:r>
            <a:r>
              <a:rPr lang="ru-RU" b="1" dirty="0">
                <a:solidFill>
                  <a:schemeClr val="tx1"/>
                </a:solidFill>
              </a:rPr>
              <a:t> до </a:t>
            </a:r>
            <a:r>
              <a:rPr lang="ru-RU" b="1" dirty="0" err="1">
                <a:solidFill>
                  <a:schemeClr val="tx1"/>
                </a:solidFill>
              </a:rPr>
              <a:t>дієтичних</a:t>
            </a:r>
            <a:r>
              <a:rPr lang="ru-RU" b="1" dirty="0">
                <a:solidFill>
                  <a:schemeClr val="tx1"/>
                </a:solidFill>
              </a:rPr>
              <a:t>. </a:t>
            </a:r>
            <a:r>
              <a:rPr lang="ru-RU" b="1" dirty="0" err="1">
                <a:solidFill>
                  <a:schemeClr val="tx1"/>
                </a:solidFill>
              </a:rPr>
              <a:t>Воно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майже</a:t>
            </a:r>
            <a:r>
              <a:rPr lang="ru-RU" b="1" dirty="0">
                <a:solidFill>
                  <a:schemeClr val="tx1"/>
                </a:solidFill>
              </a:rPr>
              <a:t> не </a:t>
            </a:r>
            <a:r>
              <a:rPr lang="ru-RU" b="1" dirty="0" err="1">
                <a:solidFill>
                  <a:schemeClr val="tx1"/>
                </a:solidFill>
              </a:rPr>
              <a:t>містить</a:t>
            </a:r>
            <a:r>
              <a:rPr lang="ru-RU" b="1" dirty="0">
                <a:solidFill>
                  <a:schemeClr val="tx1"/>
                </a:solidFill>
              </a:rPr>
              <a:t> жиру, </a:t>
            </a:r>
            <a:r>
              <a:rPr lang="ru-RU" b="1" dirty="0" err="1">
                <a:solidFill>
                  <a:schemeClr val="tx1"/>
                </a:solidFill>
              </a:rPr>
              <a:t>проте</a:t>
            </a:r>
            <a:r>
              <a:rPr lang="ru-RU" b="1" dirty="0">
                <a:solidFill>
                  <a:schemeClr val="tx1"/>
                </a:solidFill>
              </a:rPr>
              <a:t> є </a:t>
            </a:r>
            <a:r>
              <a:rPr lang="ru-RU" b="1" dirty="0" err="1">
                <a:solidFill>
                  <a:schemeClr val="tx1"/>
                </a:solidFill>
              </a:rPr>
              <a:t>досить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поживним</a:t>
            </a:r>
            <a:r>
              <a:rPr lang="ru-RU" b="1" dirty="0">
                <a:solidFill>
                  <a:schemeClr val="tx1"/>
                </a:solidFill>
              </a:rPr>
              <a:t> (</a:t>
            </a:r>
            <a:r>
              <a:rPr lang="ru-RU" b="1" dirty="0" err="1">
                <a:solidFill>
                  <a:schemeClr val="tx1"/>
                </a:solidFill>
              </a:rPr>
              <a:t>містить</a:t>
            </a:r>
            <a:r>
              <a:rPr lang="ru-RU" b="1" dirty="0">
                <a:solidFill>
                  <a:schemeClr val="tx1"/>
                </a:solidFill>
              </a:rPr>
              <a:t> 16,4 </a:t>
            </a:r>
            <a:r>
              <a:rPr lang="ru-RU" b="1" dirty="0" err="1">
                <a:solidFill>
                  <a:schemeClr val="tx1"/>
                </a:solidFill>
              </a:rPr>
              <a:t>відсотка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білка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err="1">
                <a:solidFill>
                  <a:schemeClr val="tx1"/>
                </a:solidFill>
              </a:rPr>
              <a:t>кальцій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err="1">
                <a:solidFill>
                  <a:schemeClr val="tx1"/>
                </a:solidFill>
              </a:rPr>
              <a:t>залізо</a:t>
            </a:r>
            <a:r>
              <a:rPr lang="ru-RU" b="1" dirty="0">
                <a:solidFill>
                  <a:schemeClr val="tx1"/>
                </a:solidFill>
              </a:rPr>
              <a:t>, фосфор, </a:t>
            </a:r>
            <a:r>
              <a:rPr lang="ru-RU" b="1" dirty="0" err="1">
                <a:solidFill>
                  <a:schemeClr val="tx1"/>
                </a:solidFill>
              </a:rPr>
              <a:t>магній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err="1">
                <a:solidFill>
                  <a:schemeClr val="tx1"/>
                </a:solidFill>
              </a:rPr>
              <a:t>фолієву</a:t>
            </a:r>
            <a:r>
              <a:rPr lang="ru-RU" b="1" dirty="0">
                <a:solidFill>
                  <a:schemeClr val="tx1"/>
                </a:solidFill>
              </a:rPr>
              <a:t> кислоту, </a:t>
            </a:r>
            <a:r>
              <a:rPr lang="ru-RU" b="1" dirty="0" err="1">
                <a:solidFill>
                  <a:schemeClr val="tx1"/>
                </a:solidFill>
              </a:rPr>
              <a:t>вітаміни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групи</a:t>
            </a:r>
            <a:r>
              <a:rPr lang="ru-RU" b="1" dirty="0">
                <a:solidFill>
                  <a:schemeClr val="tx1"/>
                </a:solidFill>
              </a:rPr>
              <a:t> В </a:t>
            </a:r>
            <a:r>
              <a:rPr lang="ru-RU" b="1" dirty="0" err="1">
                <a:solidFill>
                  <a:schemeClr val="tx1"/>
                </a:solidFill>
              </a:rPr>
              <a:t>тощо</a:t>
            </a:r>
            <a:r>
              <a:rPr lang="ru-RU" b="1" dirty="0">
                <a:solidFill>
                  <a:schemeClr val="tx1"/>
                </a:solidFill>
              </a:rPr>
              <a:t>). У </a:t>
            </a:r>
            <a:r>
              <a:rPr lang="ru-RU" b="1" dirty="0" err="1">
                <a:solidFill>
                  <a:schemeClr val="tx1"/>
                </a:solidFill>
              </a:rPr>
              <a:t>східній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медицині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жаб'яче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м'ясо</a:t>
            </a:r>
            <a:r>
              <a:rPr lang="ru-RU" b="1" dirty="0">
                <a:solidFill>
                  <a:schemeClr val="tx1"/>
                </a:solidFill>
              </a:rPr>
              <a:t> «</a:t>
            </a:r>
            <a:r>
              <a:rPr lang="ru-RU" b="1" dirty="0" err="1">
                <a:solidFill>
                  <a:schemeClr val="tx1"/>
                </a:solidFill>
              </a:rPr>
              <a:t>призначали</a:t>
            </a:r>
            <a:r>
              <a:rPr lang="ru-RU" b="1" dirty="0">
                <a:solidFill>
                  <a:schemeClr val="tx1"/>
                </a:solidFill>
              </a:rPr>
              <a:t>» і як </a:t>
            </a:r>
            <a:r>
              <a:rPr lang="ru-RU" b="1" dirty="0" err="1">
                <a:solidFill>
                  <a:schemeClr val="tx1"/>
                </a:solidFill>
              </a:rPr>
              <a:t>ліки</a:t>
            </a:r>
            <a:r>
              <a:rPr lang="ru-RU" b="1" dirty="0">
                <a:solidFill>
                  <a:schemeClr val="tx1"/>
                </a:solidFill>
              </a:rPr>
              <a:t>: при </a:t>
            </a:r>
            <a:r>
              <a:rPr lang="ru-RU" b="1" dirty="0" err="1">
                <a:solidFill>
                  <a:schemeClr val="tx1"/>
                </a:solidFill>
              </a:rPr>
              <a:t>дистрофії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err="1">
                <a:solidFill>
                  <a:schemeClr val="tx1"/>
                </a:solidFill>
              </a:rPr>
              <a:t>бронхіальній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астмі</a:t>
            </a:r>
            <a:r>
              <a:rPr lang="ru-RU" b="1" dirty="0">
                <a:solidFill>
                  <a:schemeClr val="tx1"/>
                </a:solidFill>
              </a:rPr>
              <a:t>, як </a:t>
            </a:r>
            <a:r>
              <a:rPr lang="ru-RU" b="1" dirty="0" err="1">
                <a:solidFill>
                  <a:schemeClr val="tx1"/>
                </a:solidFill>
              </a:rPr>
              <a:t>тонізуючий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засіб</a:t>
            </a:r>
            <a:r>
              <a:rPr lang="ru-RU" b="1" dirty="0">
                <a:solidFill>
                  <a:schemeClr val="tx1"/>
                </a:solidFill>
              </a:rPr>
              <a:t> і </a:t>
            </a:r>
            <a:r>
              <a:rPr lang="ru-RU" b="1" dirty="0" err="1">
                <a:solidFill>
                  <a:schemeClr val="tx1"/>
                </a:solidFill>
              </a:rPr>
              <a:t>навіть</a:t>
            </a:r>
            <a:r>
              <a:rPr lang="ru-RU" b="1" dirty="0">
                <a:solidFill>
                  <a:schemeClr val="tx1"/>
                </a:solidFill>
              </a:rPr>
              <a:t> для </a:t>
            </a:r>
            <a:r>
              <a:rPr lang="ru-RU" b="1" dirty="0" err="1">
                <a:solidFill>
                  <a:schemeClr val="tx1"/>
                </a:solidFill>
              </a:rPr>
              <a:t>лікування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новоутворів</a:t>
            </a:r>
            <a:r>
              <a:rPr lang="ru-RU" b="1" dirty="0">
                <a:solidFill>
                  <a:schemeClr val="tx1"/>
                </a:solidFill>
              </a:rPr>
              <a:t>. </a:t>
            </a:r>
            <a:r>
              <a:rPr lang="ru-RU" b="1" dirty="0" err="1">
                <a:solidFill>
                  <a:schemeClr val="tx1"/>
                </a:solidFill>
              </a:rPr>
              <a:t>Щоправда</a:t>
            </a:r>
            <a:r>
              <a:rPr lang="ru-RU" b="1" dirty="0">
                <a:solidFill>
                  <a:schemeClr val="tx1"/>
                </a:solidFill>
              </a:rPr>
              <a:t>, з </a:t>
            </a:r>
            <a:r>
              <a:rPr lang="ru-RU" b="1" dirty="0" err="1">
                <a:solidFill>
                  <a:schemeClr val="tx1"/>
                </a:solidFill>
              </a:rPr>
              <a:t>медичною</a:t>
            </a:r>
            <a:r>
              <a:rPr lang="ru-RU" b="1" dirty="0">
                <a:solidFill>
                  <a:schemeClr val="tx1"/>
                </a:solidFill>
              </a:rPr>
              <a:t> метою </a:t>
            </a:r>
            <a:r>
              <a:rPr lang="ru-RU" b="1" dirty="0" err="1">
                <a:solidFill>
                  <a:schemeClr val="tx1"/>
                </a:solidFill>
              </a:rPr>
              <a:t>частіше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використовували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жаб'ячу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шкіру</a:t>
            </a:r>
            <a:r>
              <a:rPr lang="ru-RU" b="1" dirty="0">
                <a:solidFill>
                  <a:schemeClr val="tx1"/>
                </a:solidFill>
              </a:rPr>
              <a:t>, яка </a:t>
            </a:r>
            <a:r>
              <a:rPr lang="ru-RU" b="1" dirty="0" err="1">
                <a:solidFill>
                  <a:schemeClr val="tx1"/>
                </a:solidFill>
              </a:rPr>
              <a:t>містить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багато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біологічно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активних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речовин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smtClean="0">
                <a:solidFill>
                  <a:schemeClr val="tx1"/>
                </a:solidFill>
              </a:rPr>
              <a:t>.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65611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657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1151" y="-145841"/>
            <a:ext cx="9601196" cy="949538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Шоколадні </a:t>
            </a:r>
            <a:r>
              <a:rPr lang="ru-RU" dirty="0" err="1">
                <a:solidFill>
                  <a:schemeClr val="bg1"/>
                </a:solidFill>
              </a:rPr>
              <a:t>трюфелі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84021" y="1943100"/>
            <a:ext cx="9601196" cy="4435688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Згідно з легендою, </a:t>
            </a:r>
            <a:r>
              <a:rPr lang="ru-RU" dirty="0" err="1">
                <a:solidFill>
                  <a:schemeClr val="bg1"/>
                </a:solidFill>
              </a:rPr>
              <a:t>вперше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шоколадні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трюфелі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були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приготовані</a:t>
            </a:r>
            <a:r>
              <a:rPr lang="ru-RU" dirty="0">
                <a:solidFill>
                  <a:schemeClr val="bg1"/>
                </a:solidFill>
              </a:rPr>
              <a:t> в </a:t>
            </a:r>
            <a:r>
              <a:rPr lang="ru-RU" dirty="0" err="1">
                <a:solidFill>
                  <a:schemeClr val="bg1"/>
                </a:solidFill>
              </a:rPr>
              <a:t>кінці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XIX </a:t>
            </a:r>
            <a:r>
              <a:rPr lang="ru-RU" dirty="0" err="1">
                <a:solidFill>
                  <a:schemeClr val="bg1"/>
                </a:solidFill>
              </a:rPr>
              <a:t>століття</a:t>
            </a:r>
            <a:r>
              <a:rPr lang="ru-RU" dirty="0">
                <a:solidFill>
                  <a:schemeClr val="bg1"/>
                </a:solidFill>
              </a:rPr>
              <a:t> у </a:t>
            </a:r>
            <a:r>
              <a:rPr lang="ru-RU" dirty="0" err="1">
                <a:solidFill>
                  <a:schemeClr val="bg1"/>
                </a:solidFill>
              </a:rPr>
              <a:t>французькому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містечку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Шамбері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розташованому</a:t>
            </a:r>
            <a:r>
              <a:rPr lang="ru-RU" dirty="0">
                <a:solidFill>
                  <a:schemeClr val="bg1"/>
                </a:solidFill>
              </a:rPr>
              <a:t> в </a:t>
            </a:r>
            <a:r>
              <a:rPr lang="ru-RU" dirty="0" err="1">
                <a:solidFill>
                  <a:schemeClr val="bg1"/>
                </a:solidFill>
              </a:rPr>
              <a:t>південних</a:t>
            </a:r>
            <a:r>
              <a:rPr lang="ru-RU" dirty="0">
                <a:solidFill>
                  <a:schemeClr val="bg1"/>
                </a:solidFill>
              </a:rPr>
              <a:t> Альпах. </a:t>
            </a:r>
            <a:r>
              <a:rPr lang="ru-RU" dirty="0" err="1">
                <a:solidFill>
                  <a:schemeClr val="bg1"/>
                </a:solidFill>
              </a:rPr>
              <a:t>Напередодні</a:t>
            </a:r>
            <a:r>
              <a:rPr lang="ru-RU" dirty="0">
                <a:solidFill>
                  <a:schemeClr val="bg1"/>
                </a:solidFill>
              </a:rPr>
              <a:t> Нового року кондитер на </a:t>
            </a:r>
            <a:r>
              <a:rPr lang="ru-RU" dirty="0" err="1">
                <a:solidFill>
                  <a:schemeClr val="bg1"/>
                </a:solidFill>
              </a:rPr>
              <a:t>ім'я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Луї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Дюфур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виявив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катастрофічний</a:t>
            </a:r>
            <a:r>
              <a:rPr lang="ru-RU" dirty="0">
                <a:solidFill>
                  <a:schemeClr val="bg1"/>
                </a:solidFill>
              </a:rPr>
              <a:t> брак какао і </a:t>
            </a:r>
            <a:r>
              <a:rPr lang="ru-RU" dirty="0" err="1">
                <a:solidFill>
                  <a:schemeClr val="bg1"/>
                </a:solidFill>
              </a:rPr>
              <a:t>вирішив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компенсувати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його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тим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що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було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під</a:t>
            </a:r>
            <a:r>
              <a:rPr lang="ru-RU" dirty="0">
                <a:solidFill>
                  <a:schemeClr val="bg1"/>
                </a:solidFill>
              </a:rPr>
              <a:t> рукою, – вершками і ароматною </a:t>
            </a:r>
            <a:r>
              <a:rPr lang="ru-RU" dirty="0" err="1">
                <a:solidFill>
                  <a:schemeClr val="bg1"/>
                </a:solidFill>
              </a:rPr>
              <a:t>ваніллю</a:t>
            </a:r>
            <a:r>
              <a:rPr lang="ru-RU" dirty="0">
                <a:solidFill>
                  <a:schemeClr val="bg1"/>
                </a:solidFill>
              </a:rPr>
              <a:t>. Так </a:t>
            </a:r>
            <a:r>
              <a:rPr lang="ru-RU" dirty="0" err="1">
                <a:solidFill>
                  <a:schemeClr val="bg1"/>
                </a:solidFill>
              </a:rPr>
              <a:t>вийшов</a:t>
            </a:r>
            <a:r>
              <a:rPr lang="ru-RU" dirty="0">
                <a:solidFill>
                  <a:schemeClr val="bg1"/>
                </a:solidFill>
              </a:rPr>
              <a:t> ганаш – основа </a:t>
            </a:r>
            <a:r>
              <a:rPr lang="ru-RU" dirty="0" err="1">
                <a:solidFill>
                  <a:schemeClr val="bg1"/>
                </a:solidFill>
              </a:rPr>
              <a:t>шоколадних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трюфелів</a:t>
            </a:r>
            <a:r>
              <a:rPr lang="ru-RU" dirty="0">
                <a:solidFill>
                  <a:schemeClr val="bg1"/>
                </a:solidFill>
              </a:rPr>
              <a:t>. </a:t>
            </a:r>
            <a:r>
              <a:rPr lang="ru-RU" dirty="0" err="1">
                <a:solidFill>
                  <a:schemeClr val="bg1"/>
                </a:solidFill>
              </a:rPr>
              <a:t>Така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історія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може</a:t>
            </a:r>
            <a:r>
              <a:rPr lang="ru-RU" dirty="0">
                <a:solidFill>
                  <a:schemeClr val="bg1"/>
                </a:solidFill>
              </a:rPr>
              <a:t> не </a:t>
            </a:r>
            <a:r>
              <a:rPr lang="ru-RU" dirty="0" err="1">
                <a:solidFill>
                  <a:schemeClr val="bg1"/>
                </a:solidFill>
              </a:rPr>
              <a:t>тільки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збудити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живий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інтерес</a:t>
            </a:r>
            <a:r>
              <a:rPr lang="ru-RU" dirty="0">
                <a:solidFill>
                  <a:schemeClr val="bg1"/>
                </a:solidFill>
              </a:rPr>
              <a:t> до, </a:t>
            </a:r>
            <a:r>
              <a:rPr lang="ru-RU" dirty="0" err="1">
                <a:solidFill>
                  <a:schemeClr val="bg1"/>
                </a:solidFill>
              </a:rPr>
              <a:t>здавалося</a:t>
            </a:r>
            <a:r>
              <a:rPr lang="ru-RU" dirty="0">
                <a:solidFill>
                  <a:schemeClr val="bg1"/>
                </a:solidFill>
              </a:rPr>
              <a:t> б, </a:t>
            </a:r>
            <a:r>
              <a:rPr lang="ru-RU" dirty="0" err="1">
                <a:solidFill>
                  <a:schemeClr val="bg1"/>
                </a:solidFill>
              </a:rPr>
              <a:t>звичайної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цукерки</a:t>
            </a:r>
            <a:r>
              <a:rPr lang="ru-RU" dirty="0">
                <a:solidFill>
                  <a:schemeClr val="bg1"/>
                </a:solidFill>
              </a:rPr>
              <a:t>, але і </a:t>
            </a:r>
            <a:r>
              <a:rPr lang="ru-RU" dirty="0" err="1">
                <a:solidFill>
                  <a:schemeClr val="bg1"/>
                </a:solidFill>
              </a:rPr>
              <a:t>спонукати</a:t>
            </a:r>
            <a:r>
              <a:rPr lang="ru-RU" dirty="0">
                <a:solidFill>
                  <a:schemeClr val="bg1"/>
                </a:solidFill>
              </a:rPr>
              <a:t> вас </a:t>
            </a:r>
            <a:r>
              <a:rPr lang="ru-RU" dirty="0" err="1">
                <a:solidFill>
                  <a:schemeClr val="bg1"/>
                </a:solidFill>
              </a:rPr>
              <a:t>відправитися</a:t>
            </a:r>
            <a:r>
              <a:rPr lang="ru-RU" dirty="0">
                <a:solidFill>
                  <a:schemeClr val="bg1"/>
                </a:solidFill>
              </a:rPr>
              <a:t> в </a:t>
            </a:r>
            <a:r>
              <a:rPr lang="ru-RU" dirty="0" err="1">
                <a:solidFill>
                  <a:schemeClr val="bg1"/>
                </a:solidFill>
              </a:rPr>
              <a:t>романтичну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подорож</a:t>
            </a:r>
            <a:r>
              <a:rPr lang="ru-RU" dirty="0">
                <a:solidFill>
                  <a:schemeClr val="bg1"/>
                </a:solidFill>
              </a:rPr>
              <a:t> по </a:t>
            </a:r>
            <a:r>
              <a:rPr lang="ru-RU" dirty="0" err="1">
                <a:solidFill>
                  <a:schemeClr val="bg1"/>
                </a:solidFill>
              </a:rPr>
              <a:t>місцях</a:t>
            </a:r>
            <a:r>
              <a:rPr lang="ru-RU" dirty="0">
                <a:solidFill>
                  <a:schemeClr val="bg1"/>
                </a:solidFill>
              </a:rPr>
              <a:t>, «</a:t>
            </a:r>
            <a:r>
              <a:rPr lang="ru-RU" dirty="0" err="1">
                <a:solidFill>
                  <a:schemeClr val="bg1"/>
                </a:solidFill>
              </a:rPr>
              <a:t>трюфелів</a:t>
            </a:r>
            <a:r>
              <a:rPr lang="ru-RU" dirty="0">
                <a:solidFill>
                  <a:schemeClr val="bg1"/>
                </a:solidFill>
              </a:rPr>
              <a:t>» </a:t>
            </a:r>
            <a:r>
              <a:rPr lang="ru-RU" dirty="0" err="1">
                <a:solidFill>
                  <a:schemeClr val="bg1"/>
                </a:solidFill>
              </a:rPr>
              <a:t>Франції</a:t>
            </a:r>
            <a:r>
              <a:rPr lang="ru-RU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0396743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6103621" cy="32806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8" y="0"/>
            <a:ext cx="6103621" cy="32806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" y="3268130"/>
            <a:ext cx="6095999" cy="35898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3619" y="3280695"/>
            <a:ext cx="6096000" cy="357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87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15000" cy="35933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1"/>
            <a:ext cx="6477000" cy="35918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" y="3593308"/>
            <a:ext cx="5715002" cy="32646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0" y="3591882"/>
            <a:ext cx="6476998" cy="331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488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95751" y="2259752"/>
            <a:ext cx="9601196" cy="3318936"/>
          </a:xfrm>
        </p:spPr>
        <p:txBody>
          <a:bodyPr/>
          <a:lstStyle/>
          <a:p>
            <a:r>
              <a:rPr lang="uk-UA" dirty="0" smtClean="0"/>
              <a:t>Підготували</a:t>
            </a:r>
          </a:p>
          <a:p>
            <a:r>
              <a:rPr lang="uk-UA" dirty="0" smtClean="0"/>
              <a:t>учениці 10 класу</a:t>
            </a:r>
          </a:p>
          <a:p>
            <a:r>
              <a:rPr lang="uk-UA" dirty="0" smtClean="0"/>
              <a:t>Карпів Ірина і Висоцька Оля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3838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284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2562" y="0"/>
            <a:ext cx="9601196" cy="1303867"/>
          </a:xfrm>
        </p:spPr>
        <p:txBody>
          <a:bodyPr/>
          <a:lstStyle/>
          <a:p>
            <a:r>
              <a:rPr lang="ru-RU" dirty="0" err="1"/>
              <a:t>Розпорядок</a:t>
            </a:r>
            <a:r>
              <a:rPr lang="ru-RU" dirty="0"/>
              <a:t> дня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56209" y="2388870"/>
            <a:ext cx="6282689" cy="4463978"/>
          </a:xfrm>
        </p:spPr>
        <p:txBody>
          <a:bodyPr>
            <a:normAutofit lnSpcReduction="10000"/>
          </a:bodyPr>
          <a:lstStyle/>
          <a:p>
            <a:r>
              <a:rPr lang="ru-RU" b="1" dirty="0" err="1">
                <a:solidFill>
                  <a:schemeClr val="tx1"/>
                </a:solidFill>
              </a:rPr>
              <a:t>Французи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дуже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уважно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вибирають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продукти</a:t>
            </a:r>
            <a:r>
              <a:rPr lang="ru-RU" b="1" dirty="0">
                <a:solidFill>
                  <a:schemeClr val="tx1"/>
                </a:solidFill>
              </a:rPr>
              <a:t> для кожного </a:t>
            </a:r>
            <a:r>
              <a:rPr lang="ru-RU" b="1" dirty="0" err="1">
                <a:solidFill>
                  <a:schemeClr val="tx1"/>
                </a:solidFill>
              </a:rPr>
              <a:t>прийому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їжі</a:t>
            </a:r>
            <a:r>
              <a:rPr lang="ru-RU" b="1" dirty="0">
                <a:solidFill>
                  <a:schemeClr val="tx1"/>
                </a:solidFill>
              </a:rPr>
              <a:t>, меню </a:t>
            </a:r>
            <a:r>
              <a:rPr lang="ru-RU" b="1" dirty="0" err="1">
                <a:solidFill>
                  <a:schemeClr val="tx1"/>
                </a:solidFill>
              </a:rPr>
              <a:t>залежить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від</a:t>
            </a:r>
            <a:r>
              <a:rPr lang="ru-RU" b="1" dirty="0">
                <a:solidFill>
                  <a:schemeClr val="tx1"/>
                </a:solidFill>
              </a:rPr>
              <a:t> свята у </a:t>
            </a:r>
            <a:r>
              <a:rPr lang="ru-RU" b="1" dirty="0" err="1">
                <a:solidFill>
                  <a:schemeClr val="tx1"/>
                </a:solidFill>
              </a:rPr>
              <a:t>календарі</a:t>
            </a:r>
            <a:r>
              <a:rPr lang="ru-RU" b="1" dirty="0">
                <a:solidFill>
                  <a:schemeClr val="tx1"/>
                </a:solidFill>
              </a:rPr>
              <a:t>, пори дня </a:t>
            </a:r>
            <a:r>
              <a:rPr lang="ru-RU" b="1" dirty="0" err="1">
                <a:solidFill>
                  <a:schemeClr val="tx1"/>
                </a:solidFill>
              </a:rPr>
              <a:t>чи</a:t>
            </a:r>
            <a:r>
              <a:rPr lang="ru-RU" b="1" dirty="0">
                <a:solidFill>
                  <a:schemeClr val="tx1"/>
                </a:solidFill>
              </a:rPr>
              <a:t> просто </a:t>
            </a:r>
            <a:r>
              <a:rPr lang="ru-RU" b="1" dirty="0" err="1">
                <a:solidFill>
                  <a:schemeClr val="tx1"/>
                </a:solidFill>
              </a:rPr>
              <a:t>фантазії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кухара</a:t>
            </a:r>
            <a:r>
              <a:rPr lang="ru-RU" b="1" dirty="0">
                <a:solidFill>
                  <a:schemeClr val="tx1"/>
                </a:solidFill>
              </a:rPr>
              <a:t>. Час </a:t>
            </a:r>
            <a:r>
              <a:rPr lang="ru-RU" b="1" dirty="0" err="1">
                <a:solidFill>
                  <a:schemeClr val="tx1"/>
                </a:solidFill>
              </a:rPr>
              <a:t>прийому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їжі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змінюється</a:t>
            </a:r>
            <a:r>
              <a:rPr lang="ru-RU" b="1" dirty="0">
                <a:solidFill>
                  <a:schemeClr val="tx1"/>
                </a:solidFill>
              </a:rPr>
              <a:t> в </a:t>
            </a:r>
            <a:r>
              <a:rPr lang="ru-RU" b="1" dirty="0" err="1">
                <a:solidFill>
                  <a:schemeClr val="tx1"/>
                </a:solidFill>
              </a:rPr>
              <a:t>залежності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від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регіонів</a:t>
            </a:r>
            <a:r>
              <a:rPr lang="ru-RU" b="1" dirty="0">
                <a:solidFill>
                  <a:schemeClr val="tx1"/>
                </a:solidFill>
              </a:rPr>
              <a:t>, але </a:t>
            </a:r>
            <a:r>
              <a:rPr lang="ru-RU" b="1" dirty="0" err="1">
                <a:solidFill>
                  <a:schemeClr val="tx1"/>
                </a:solidFill>
              </a:rPr>
              <a:t>можна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вважати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err="1">
                <a:solidFill>
                  <a:schemeClr val="tx1"/>
                </a:solidFill>
              </a:rPr>
              <a:t>що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сніданок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err="1">
                <a:solidFill>
                  <a:schemeClr val="tx1"/>
                </a:solidFill>
              </a:rPr>
              <a:t>який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складається</a:t>
            </a:r>
            <a:r>
              <a:rPr lang="ru-RU" b="1" dirty="0">
                <a:solidFill>
                  <a:schemeClr val="tx1"/>
                </a:solidFill>
              </a:rPr>
              <a:t> з </a:t>
            </a:r>
            <a:r>
              <a:rPr lang="ru-RU" b="1" dirty="0" err="1">
                <a:solidFill>
                  <a:schemeClr val="tx1"/>
                </a:solidFill>
              </a:rPr>
              <a:t>кави</a:t>
            </a:r>
            <a:r>
              <a:rPr lang="ru-RU" b="1" dirty="0">
                <a:solidFill>
                  <a:schemeClr val="tx1"/>
                </a:solidFill>
              </a:rPr>
              <a:t>, чаю </a:t>
            </a:r>
            <a:r>
              <a:rPr lang="ru-RU" b="1" dirty="0" err="1">
                <a:solidFill>
                  <a:schemeClr val="tx1"/>
                </a:solidFill>
              </a:rPr>
              <a:t>або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гарячого</a:t>
            </a:r>
            <a:r>
              <a:rPr lang="ru-RU" b="1" dirty="0">
                <a:solidFill>
                  <a:schemeClr val="tx1"/>
                </a:solidFill>
              </a:rPr>
              <a:t> шоколаду, </a:t>
            </a:r>
            <a:r>
              <a:rPr lang="ru-RU" b="1" dirty="0" err="1">
                <a:solidFill>
                  <a:schemeClr val="tx1"/>
                </a:solidFill>
              </a:rPr>
              <a:t>прийнято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споживати</a:t>
            </a:r>
            <a:r>
              <a:rPr lang="ru-RU" b="1" dirty="0">
                <a:solidFill>
                  <a:schemeClr val="tx1"/>
                </a:solidFill>
              </a:rPr>
              <a:t> разом з рогаликом </a:t>
            </a:r>
            <a:r>
              <a:rPr lang="ru-RU" b="1" dirty="0" err="1">
                <a:solidFill>
                  <a:schemeClr val="tx1"/>
                </a:solidFill>
              </a:rPr>
              <a:t>із</a:t>
            </a:r>
            <a:r>
              <a:rPr lang="ru-RU" b="1" dirty="0">
                <a:solidFill>
                  <a:schemeClr val="tx1"/>
                </a:solidFill>
              </a:rPr>
              <a:t> джемом </a:t>
            </a:r>
            <a:r>
              <a:rPr lang="ru-RU" b="1" dirty="0" err="1">
                <a:solidFill>
                  <a:schemeClr val="tx1"/>
                </a:solidFill>
              </a:rPr>
              <a:t>від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сьомої</a:t>
            </a:r>
            <a:r>
              <a:rPr lang="ru-RU" b="1" dirty="0">
                <a:solidFill>
                  <a:schemeClr val="tx1"/>
                </a:solidFill>
              </a:rPr>
              <a:t> до </a:t>
            </a:r>
            <a:r>
              <a:rPr lang="ru-RU" b="1" dirty="0" err="1">
                <a:solidFill>
                  <a:schemeClr val="tx1"/>
                </a:solidFill>
              </a:rPr>
              <a:t>восьмої</a:t>
            </a:r>
            <a:r>
              <a:rPr lang="ru-RU" b="1" dirty="0">
                <a:solidFill>
                  <a:schemeClr val="tx1"/>
                </a:solidFill>
              </a:rPr>
              <a:t> ранку. </a:t>
            </a:r>
            <a:r>
              <a:rPr lang="ru-RU" b="1" dirty="0" err="1">
                <a:solidFill>
                  <a:schemeClr val="tx1"/>
                </a:solidFill>
              </a:rPr>
              <a:t>Обід</a:t>
            </a:r>
            <a:r>
              <a:rPr lang="ru-RU" b="1" dirty="0">
                <a:solidFill>
                  <a:schemeClr val="tx1"/>
                </a:solidFill>
              </a:rPr>
              <a:t> - </a:t>
            </a:r>
            <a:r>
              <a:rPr lang="ru-RU" b="1" dirty="0" err="1">
                <a:solidFill>
                  <a:schemeClr val="tx1"/>
                </a:solidFill>
              </a:rPr>
              <a:t>опівдні</a:t>
            </a:r>
            <a:r>
              <a:rPr lang="ru-RU" b="1" dirty="0">
                <a:solidFill>
                  <a:schemeClr val="tx1"/>
                </a:solidFill>
              </a:rPr>
              <a:t>, а вечеря, </a:t>
            </a:r>
            <a:r>
              <a:rPr lang="ru-RU" b="1" dirty="0" err="1">
                <a:solidFill>
                  <a:schemeClr val="tx1"/>
                </a:solidFill>
              </a:rPr>
              <a:t>що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починається</a:t>
            </a:r>
            <a:r>
              <a:rPr lang="ru-RU" b="1" dirty="0">
                <a:solidFill>
                  <a:schemeClr val="tx1"/>
                </a:solidFill>
              </a:rPr>
              <a:t> з супу - </a:t>
            </a:r>
            <a:r>
              <a:rPr lang="ru-RU" b="1" dirty="0" err="1">
                <a:solidFill>
                  <a:schemeClr val="tx1"/>
                </a:solidFill>
              </a:rPr>
              <a:t>близько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восьмої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вечора</a:t>
            </a:r>
            <a:r>
              <a:rPr lang="ru-RU" b="1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9881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327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Перші</a:t>
            </a:r>
            <a:r>
              <a:rPr lang="ru-RU" dirty="0"/>
              <a:t> страви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179742"/>
            <a:ext cx="5703570" cy="3318936"/>
          </a:xfrm>
        </p:spPr>
        <p:txBody>
          <a:bodyPr/>
          <a:lstStyle/>
          <a:p>
            <a:r>
              <a:rPr lang="ru-RU" b="1" dirty="0"/>
              <a:t>З перших </a:t>
            </a:r>
            <a:r>
              <a:rPr lang="ru-RU" b="1" dirty="0" err="1"/>
              <a:t>страв</a:t>
            </a:r>
            <a:r>
              <a:rPr lang="ru-RU" b="1" dirty="0"/>
              <a:t> для </a:t>
            </a:r>
            <a:r>
              <a:rPr lang="ru-RU" b="1" dirty="0" err="1"/>
              <a:t>французької</a:t>
            </a:r>
            <a:r>
              <a:rPr lang="ru-RU" b="1" dirty="0"/>
              <a:t> </a:t>
            </a:r>
            <a:r>
              <a:rPr lang="ru-RU" b="1" dirty="0" err="1"/>
              <a:t>кухні</a:t>
            </a:r>
            <a:r>
              <a:rPr lang="ru-RU" b="1" dirty="0"/>
              <a:t> </a:t>
            </a:r>
            <a:r>
              <a:rPr lang="ru-RU" b="1" dirty="0" err="1"/>
              <a:t>характерні</a:t>
            </a:r>
            <a:r>
              <a:rPr lang="ru-RU" b="1" dirty="0"/>
              <a:t> суп-пюре з </a:t>
            </a:r>
            <a:r>
              <a:rPr lang="ru-RU" b="1" dirty="0" err="1"/>
              <a:t>цибулі</a:t>
            </a:r>
            <a:r>
              <a:rPr lang="ru-RU" b="1" dirty="0"/>
              <a:t>-порею </a:t>
            </a:r>
            <a:r>
              <a:rPr lang="ru-RU" b="1" dirty="0" err="1"/>
              <a:t>чи</a:t>
            </a:r>
            <a:r>
              <a:rPr lang="ru-RU" b="1" dirty="0"/>
              <a:t> з </a:t>
            </a:r>
            <a:r>
              <a:rPr lang="ru-RU" b="1" dirty="0" err="1"/>
              <a:t>картоплею</a:t>
            </a:r>
            <a:r>
              <a:rPr lang="ru-RU" b="1" dirty="0"/>
              <a:t>, </a:t>
            </a:r>
            <a:r>
              <a:rPr lang="ru-RU" b="1" dirty="0" err="1"/>
              <a:t>цибульний</a:t>
            </a:r>
            <a:r>
              <a:rPr lang="ru-RU" b="1" dirty="0"/>
              <a:t> суп </a:t>
            </a:r>
            <a:r>
              <a:rPr lang="ru-RU" b="1" dirty="0" err="1"/>
              <a:t>заправлений</a:t>
            </a:r>
            <a:r>
              <a:rPr lang="ru-RU" b="1" dirty="0"/>
              <a:t> сиром. </a:t>
            </a:r>
            <a:r>
              <a:rPr lang="ru-RU" b="1" dirty="0" err="1"/>
              <a:t>Відомий</a:t>
            </a:r>
            <a:r>
              <a:rPr lang="ru-RU" b="1" dirty="0"/>
              <a:t> </a:t>
            </a:r>
            <a:r>
              <a:rPr lang="ru-RU" b="1" dirty="0" err="1"/>
              <a:t>також</a:t>
            </a:r>
            <a:r>
              <a:rPr lang="ru-RU" b="1" dirty="0"/>
              <a:t> </a:t>
            </a:r>
            <a:r>
              <a:rPr lang="ru-RU" b="1" dirty="0" err="1"/>
              <a:t>провансальський</a:t>
            </a:r>
            <a:r>
              <a:rPr lang="ru-RU" b="1" dirty="0"/>
              <a:t> </a:t>
            </a:r>
            <a:r>
              <a:rPr lang="ru-RU" b="1" dirty="0" err="1"/>
              <a:t>густий</a:t>
            </a:r>
            <a:r>
              <a:rPr lang="ru-RU" b="1" dirty="0"/>
              <a:t> </a:t>
            </a:r>
            <a:r>
              <a:rPr lang="ru-RU" b="1" dirty="0" err="1"/>
              <a:t>рибний</a:t>
            </a:r>
            <a:r>
              <a:rPr lang="ru-RU" b="1" dirty="0"/>
              <a:t> суп-</a:t>
            </a:r>
            <a:r>
              <a:rPr lang="ru-RU" b="1" dirty="0" err="1"/>
              <a:t>буйабез</a:t>
            </a:r>
            <a:r>
              <a:rPr lang="ru-RU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26063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456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5412" y="513502"/>
            <a:ext cx="9601196" cy="1303867"/>
          </a:xfrm>
        </p:spPr>
        <p:txBody>
          <a:bodyPr/>
          <a:lstStyle/>
          <a:p>
            <a:r>
              <a:rPr lang="ru-RU" dirty="0" err="1"/>
              <a:t>М'ясо</a:t>
            </a:r>
            <a:r>
              <a:rPr lang="ru-RU" dirty="0"/>
              <a:t> і </a:t>
            </a:r>
            <a:r>
              <a:rPr lang="ru-RU" dirty="0" err="1"/>
              <a:t>риба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5401" y="1657350"/>
            <a:ext cx="9601196" cy="4709160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err="1"/>
              <a:t>Французькі</a:t>
            </a:r>
            <a:r>
              <a:rPr lang="ru-RU" b="1" dirty="0"/>
              <a:t> </a:t>
            </a:r>
            <a:r>
              <a:rPr lang="ru-RU" b="1" dirty="0" err="1"/>
              <a:t>кулінари</a:t>
            </a:r>
            <a:r>
              <a:rPr lang="ru-RU" b="1" dirty="0"/>
              <a:t> </a:t>
            </a:r>
            <a:r>
              <a:rPr lang="ru-RU" b="1" dirty="0" err="1"/>
              <a:t>використовують</a:t>
            </a:r>
            <a:r>
              <a:rPr lang="ru-RU" b="1" dirty="0"/>
              <a:t> </a:t>
            </a:r>
            <a:r>
              <a:rPr lang="ru-RU" b="1" dirty="0" err="1"/>
              <a:t>усі</a:t>
            </a:r>
            <a:r>
              <a:rPr lang="ru-RU" b="1" dirty="0"/>
              <a:t> </a:t>
            </a:r>
            <a:r>
              <a:rPr lang="ru-RU" b="1" dirty="0" err="1"/>
              <a:t>види</a:t>
            </a:r>
            <a:r>
              <a:rPr lang="ru-RU" b="1" dirty="0"/>
              <a:t> </a:t>
            </a:r>
            <a:r>
              <a:rPr lang="ru-RU" b="1" dirty="0" err="1"/>
              <a:t>м’ясних</a:t>
            </a:r>
            <a:r>
              <a:rPr lang="ru-RU" b="1" dirty="0"/>
              <a:t> </a:t>
            </a:r>
            <a:r>
              <a:rPr lang="ru-RU" b="1" dirty="0" err="1"/>
              <a:t>продуктів</a:t>
            </a:r>
            <a:r>
              <a:rPr lang="ru-RU" b="1" dirty="0"/>
              <a:t>: телятину, </a:t>
            </a:r>
            <a:r>
              <a:rPr lang="ru-RU" b="1" dirty="0" err="1"/>
              <a:t>яловичину</a:t>
            </a:r>
            <a:r>
              <a:rPr lang="ru-RU" b="1" dirty="0"/>
              <a:t>, баранину, птаха, дичину. </a:t>
            </a:r>
            <a:r>
              <a:rPr lang="ru-RU" b="1" dirty="0" err="1"/>
              <a:t>Дуже</a:t>
            </a:r>
            <a:r>
              <a:rPr lang="ru-RU" b="1" dirty="0"/>
              <a:t> </a:t>
            </a:r>
            <a:r>
              <a:rPr lang="ru-RU" b="1" dirty="0" err="1"/>
              <a:t>популярні</a:t>
            </a:r>
            <a:r>
              <a:rPr lang="ru-RU" b="1" dirty="0"/>
              <a:t> страви з </a:t>
            </a:r>
            <a:r>
              <a:rPr lang="ru-RU" b="1" dirty="0" err="1"/>
              <a:t>морської</a:t>
            </a:r>
            <a:r>
              <a:rPr lang="ru-RU" b="1" dirty="0"/>
              <a:t> і </a:t>
            </a:r>
            <a:r>
              <a:rPr lang="ru-RU" b="1" dirty="0" err="1"/>
              <a:t>прісноводної</a:t>
            </a:r>
            <a:r>
              <a:rPr lang="ru-RU" b="1" dirty="0"/>
              <a:t> </a:t>
            </a:r>
            <a:r>
              <a:rPr lang="ru-RU" b="1" dirty="0" err="1"/>
              <a:t>риби</a:t>
            </a:r>
            <a:r>
              <a:rPr lang="ru-RU" b="1" dirty="0"/>
              <a:t>: </a:t>
            </a:r>
            <a:r>
              <a:rPr lang="ru-RU" b="1" dirty="0" err="1"/>
              <a:t>тріски</a:t>
            </a:r>
            <a:r>
              <a:rPr lang="ru-RU" b="1" dirty="0"/>
              <a:t>, палтуса, щуки, </a:t>
            </a:r>
            <a:r>
              <a:rPr lang="ru-RU" b="1" dirty="0" err="1"/>
              <a:t>коропа</a:t>
            </a:r>
            <a:r>
              <a:rPr lang="ru-RU" b="1" dirty="0"/>
              <a:t>, а </a:t>
            </a:r>
            <a:r>
              <a:rPr lang="ru-RU" b="1" dirty="0" err="1"/>
              <a:t>також</a:t>
            </a:r>
            <a:r>
              <a:rPr lang="ru-RU" b="1" dirty="0"/>
              <a:t> таких </a:t>
            </a:r>
            <a:r>
              <a:rPr lang="ru-RU" b="1" dirty="0" err="1"/>
              <a:t>морепродуктів</a:t>
            </a:r>
            <a:r>
              <a:rPr lang="ru-RU" b="1" dirty="0"/>
              <a:t>, як </a:t>
            </a:r>
            <a:r>
              <a:rPr lang="ru-RU" b="1" dirty="0" err="1"/>
              <a:t>устриці</a:t>
            </a:r>
            <a:r>
              <a:rPr lang="ru-RU" b="1" dirty="0"/>
              <a:t>, креветки, </a:t>
            </a:r>
            <a:r>
              <a:rPr lang="ru-RU" b="1" dirty="0" err="1"/>
              <a:t>лангусти</a:t>
            </a:r>
            <a:r>
              <a:rPr lang="ru-RU" b="1" dirty="0"/>
              <a:t> і </a:t>
            </a:r>
            <a:r>
              <a:rPr lang="ru-RU" b="1" dirty="0" err="1"/>
              <a:t>морські</a:t>
            </a:r>
            <a:r>
              <a:rPr lang="ru-RU" b="1" dirty="0"/>
              <a:t> </a:t>
            </a:r>
            <a:r>
              <a:rPr lang="ru-RU" b="1" dirty="0" err="1"/>
              <a:t>гребінці</a:t>
            </a:r>
            <a:r>
              <a:rPr lang="ru-RU" b="1" dirty="0"/>
              <a:t>. </a:t>
            </a:r>
            <a:r>
              <a:rPr lang="ru-RU" b="1" dirty="0" err="1"/>
              <a:t>Характерні</a:t>
            </a:r>
            <a:r>
              <a:rPr lang="ru-RU" b="1" dirty="0"/>
              <a:t> для </a:t>
            </a:r>
            <a:r>
              <a:rPr lang="ru-RU" b="1" dirty="0" err="1"/>
              <a:t>французького</a:t>
            </a:r>
            <a:r>
              <a:rPr lang="ru-RU" b="1" dirty="0"/>
              <a:t> столу </a:t>
            </a:r>
            <a:r>
              <a:rPr lang="ru-RU" b="1" dirty="0" err="1"/>
              <a:t>омлети</a:t>
            </a:r>
            <a:r>
              <a:rPr lang="ru-RU" b="1" dirty="0"/>
              <a:t> і </a:t>
            </a:r>
            <a:r>
              <a:rPr lang="ru-RU" b="1" dirty="0" err="1"/>
              <a:t>сирні</a:t>
            </a:r>
            <a:r>
              <a:rPr lang="ru-RU" b="1" dirty="0"/>
              <a:t> суфле, </a:t>
            </a:r>
            <a:r>
              <a:rPr lang="ru-RU" b="1" dirty="0" err="1"/>
              <a:t>що</a:t>
            </a:r>
            <a:r>
              <a:rPr lang="ru-RU" b="1" dirty="0"/>
              <a:t> </a:t>
            </a:r>
            <a:r>
              <a:rPr lang="ru-RU" b="1" dirty="0" err="1"/>
              <a:t>готують</a:t>
            </a:r>
            <a:r>
              <a:rPr lang="ru-RU" b="1" dirty="0"/>
              <a:t> з </a:t>
            </a:r>
            <a:r>
              <a:rPr lang="ru-RU" b="1" dirty="0" err="1"/>
              <a:t>різними</a:t>
            </a:r>
            <a:r>
              <a:rPr lang="ru-RU" b="1" dirty="0"/>
              <a:t> приправами і </a:t>
            </a:r>
            <a:r>
              <a:rPr lang="ru-RU" b="1" dirty="0" err="1"/>
              <a:t>начинкою</a:t>
            </a:r>
            <a:r>
              <a:rPr lang="ru-RU" b="1" dirty="0"/>
              <a:t>: </a:t>
            </a:r>
            <a:r>
              <a:rPr lang="ru-RU" b="1" dirty="0" err="1"/>
              <a:t>шинкою</a:t>
            </a:r>
            <a:r>
              <a:rPr lang="ru-RU" b="1" dirty="0"/>
              <a:t>, грибами, </a:t>
            </a:r>
            <a:r>
              <a:rPr lang="ru-RU" b="1" dirty="0" err="1"/>
              <a:t>зеленню</a:t>
            </a:r>
            <a:r>
              <a:rPr lang="ru-RU" b="1" dirty="0" smtClean="0"/>
              <a:t>.</a:t>
            </a:r>
          </a:p>
          <a:p>
            <a:r>
              <a:rPr lang="ru-RU" b="1" dirty="0"/>
              <a:t>В </a:t>
            </a:r>
            <a:r>
              <a:rPr lang="ru-RU" b="1" dirty="0" err="1"/>
              <a:t>Франції</a:t>
            </a:r>
            <a:r>
              <a:rPr lang="ru-RU" b="1" dirty="0"/>
              <a:t> </a:t>
            </a:r>
            <a:r>
              <a:rPr lang="ru-RU" b="1" dirty="0" err="1"/>
              <a:t>поширеною</a:t>
            </a:r>
            <a:r>
              <a:rPr lang="ru-RU" b="1" dirty="0"/>
              <a:t> </a:t>
            </a:r>
            <a:r>
              <a:rPr lang="ru-RU" b="1" dirty="0" err="1"/>
              <a:t>стравою</a:t>
            </a:r>
            <a:r>
              <a:rPr lang="ru-RU" b="1" dirty="0"/>
              <a:t> є </a:t>
            </a:r>
            <a:r>
              <a:rPr lang="ru-RU" b="1" dirty="0" err="1"/>
              <a:t>устриці</a:t>
            </a:r>
            <a:r>
              <a:rPr lang="ru-RU" b="1" dirty="0"/>
              <a:t>. </a:t>
            </a:r>
            <a:r>
              <a:rPr lang="ru-RU" b="1" dirty="0" err="1"/>
              <a:t>Знавці</a:t>
            </a:r>
            <a:r>
              <a:rPr lang="ru-RU" b="1" dirty="0"/>
              <a:t> </a:t>
            </a:r>
            <a:r>
              <a:rPr lang="ru-RU" b="1" dirty="0" err="1"/>
              <a:t>вважають</a:t>
            </a:r>
            <a:r>
              <a:rPr lang="ru-RU" b="1" dirty="0"/>
              <a:t> </a:t>
            </a:r>
            <a:r>
              <a:rPr lang="ru-RU" b="1" dirty="0" err="1"/>
              <a:t>цих</a:t>
            </a:r>
            <a:r>
              <a:rPr lang="ru-RU" b="1" dirty="0"/>
              <a:t> </a:t>
            </a:r>
            <a:r>
              <a:rPr lang="ru-RU" b="1" dirty="0" err="1"/>
              <a:t>молюсків</a:t>
            </a:r>
            <a:r>
              <a:rPr lang="ru-RU" b="1" dirty="0"/>
              <a:t> </a:t>
            </a:r>
            <a:r>
              <a:rPr lang="ru-RU" b="1" dirty="0" err="1"/>
              <a:t>найвишуканішою</a:t>
            </a:r>
            <a:r>
              <a:rPr lang="ru-RU" b="1" dirty="0"/>
              <a:t> </a:t>
            </a:r>
            <a:r>
              <a:rPr lang="ru-RU" b="1" dirty="0" err="1"/>
              <a:t>стравою</a:t>
            </a:r>
            <a:r>
              <a:rPr lang="ru-RU" b="1" dirty="0"/>
              <a:t>. </a:t>
            </a:r>
            <a:r>
              <a:rPr lang="ru-RU" b="1" dirty="0" err="1"/>
              <a:t>Французькі</a:t>
            </a:r>
            <a:r>
              <a:rPr lang="ru-RU" b="1" dirty="0"/>
              <a:t> </a:t>
            </a:r>
            <a:r>
              <a:rPr lang="ru-RU" b="1" dirty="0" err="1"/>
              <a:t>пласкі</a:t>
            </a:r>
            <a:r>
              <a:rPr lang="ru-RU" b="1" dirty="0"/>
              <a:t> </a:t>
            </a:r>
            <a:r>
              <a:rPr lang="ru-RU" b="1" dirty="0" err="1"/>
              <a:t>види</a:t>
            </a:r>
            <a:r>
              <a:rPr lang="ru-RU" b="1" dirty="0"/>
              <a:t> </a:t>
            </a:r>
            <a:r>
              <a:rPr lang="ru-RU" b="1" dirty="0" err="1"/>
              <a:t>устриць</a:t>
            </a:r>
            <a:r>
              <a:rPr lang="ru-RU" b="1" dirty="0"/>
              <a:t> </a:t>
            </a:r>
            <a:r>
              <a:rPr lang="ru-RU" b="1" dirty="0" err="1"/>
              <a:t>називаються</a:t>
            </a:r>
            <a:r>
              <a:rPr lang="ru-RU" b="1" dirty="0"/>
              <a:t> </a:t>
            </a:r>
            <a:r>
              <a:rPr lang="ru-RU" b="1" dirty="0" err="1"/>
              <a:t>белон</a:t>
            </a:r>
            <a:r>
              <a:rPr lang="ru-RU" b="1" dirty="0"/>
              <a:t>, </a:t>
            </a:r>
            <a:r>
              <a:rPr lang="ru-RU" b="1" dirty="0" err="1"/>
              <a:t>маренн</a:t>
            </a:r>
            <a:r>
              <a:rPr lang="ru-RU" b="1" dirty="0"/>
              <a:t>, </a:t>
            </a:r>
            <a:r>
              <a:rPr lang="ru-RU" b="1" dirty="0" err="1"/>
              <a:t>аркашон</a:t>
            </a:r>
            <a:r>
              <a:rPr lang="ru-RU" b="1" dirty="0"/>
              <a:t>. При </a:t>
            </a:r>
            <a:r>
              <a:rPr lang="ru-RU" b="1" dirty="0" err="1"/>
              <a:t>вживанні</a:t>
            </a:r>
            <a:r>
              <a:rPr lang="ru-RU" b="1" dirty="0"/>
              <a:t> </a:t>
            </a:r>
            <a:r>
              <a:rPr lang="ru-RU" b="1" dirty="0" err="1"/>
              <a:t>устриць</a:t>
            </a:r>
            <a:r>
              <a:rPr lang="ru-RU" b="1" dirty="0"/>
              <a:t> треба </a:t>
            </a:r>
            <a:r>
              <a:rPr lang="ru-RU" b="1" dirty="0" err="1"/>
              <a:t>переконатися</a:t>
            </a:r>
            <a:r>
              <a:rPr lang="ru-RU" b="1" dirty="0"/>
              <a:t>, </a:t>
            </a:r>
            <a:r>
              <a:rPr lang="ru-RU" b="1" dirty="0" err="1"/>
              <a:t>що</a:t>
            </a:r>
            <a:r>
              <a:rPr lang="ru-RU" b="1" dirty="0"/>
              <a:t> </a:t>
            </a:r>
            <a:r>
              <a:rPr lang="ru-RU" b="1" dirty="0" err="1"/>
              <a:t>стулки</a:t>
            </a:r>
            <a:r>
              <a:rPr lang="ru-RU" b="1" dirty="0"/>
              <a:t> </a:t>
            </a:r>
            <a:r>
              <a:rPr lang="ru-RU" b="1" dirty="0" err="1"/>
              <a:t>їхніх</a:t>
            </a:r>
            <a:r>
              <a:rPr lang="ru-RU" b="1" dirty="0"/>
              <a:t> раковин </a:t>
            </a:r>
            <a:r>
              <a:rPr lang="ru-RU" b="1" dirty="0" err="1"/>
              <a:t>щільно</a:t>
            </a:r>
            <a:r>
              <a:rPr lang="ru-RU" b="1" dirty="0"/>
              <a:t> </a:t>
            </a:r>
            <a:r>
              <a:rPr lang="ru-RU" b="1" dirty="0" err="1"/>
              <a:t>закриті</a:t>
            </a:r>
            <a:r>
              <a:rPr lang="ru-RU" b="1" dirty="0"/>
              <a:t>; </a:t>
            </a:r>
            <a:r>
              <a:rPr lang="ru-RU" b="1" dirty="0" err="1"/>
              <a:t>якщо</a:t>
            </a:r>
            <a:r>
              <a:rPr lang="ru-RU" b="1" dirty="0"/>
              <a:t> раковина </a:t>
            </a:r>
            <a:r>
              <a:rPr lang="ru-RU" b="1" dirty="0" err="1"/>
              <a:t>відкрита</a:t>
            </a:r>
            <a:r>
              <a:rPr lang="ru-RU" b="1" dirty="0"/>
              <a:t>, то </a:t>
            </a:r>
            <a:r>
              <a:rPr lang="ru-RU" b="1" dirty="0" err="1"/>
              <a:t>молюск</a:t>
            </a:r>
            <a:r>
              <a:rPr lang="ru-RU" b="1" dirty="0"/>
              <a:t> </a:t>
            </a:r>
            <a:r>
              <a:rPr lang="ru-RU" b="1" dirty="0" err="1"/>
              <a:t>мертвий</a:t>
            </a:r>
            <a:r>
              <a:rPr lang="ru-RU" b="1" dirty="0"/>
              <a:t>. Для </a:t>
            </a:r>
            <a:r>
              <a:rPr lang="ru-RU" b="1" dirty="0" err="1"/>
              <a:t>відкривання</a:t>
            </a:r>
            <a:r>
              <a:rPr lang="ru-RU" b="1" dirty="0"/>
              <a:t> </a:t>
            </a:r>
            <a:r>
              <a:rPr lang="ru-RU" b="1" dirty="0" err="1"/>
              <a:t>устриць</a:t>
            </a:r>
            <a:r>
              <a:rPr lang="ru-RU" b="1" dirty="0"/>
              <a:t> </a:t>
            </a:r>
            <a:r>
              <a:rPr lang="ru-RU" b="1" dirty="0" err="1"/>
              <a:t>існує</a:t>
            </a:r>
            <a:r>
              <a:rPr lang="ru-RU" b="1" dirty="0"/>
              <a:t> </a:t>
            </a:r>
            <a:r>
              <a:rPr lang="ru-RU" b="1" dirty="0" err="1"/>
              <a:t>спеціальний</a:t>
            </a:r>
            <a:r>
              <a:rPr lang="ru-RU" b="1" dirty="0"/>
              <a:t> </a:t>
            </a:r>
            <a:r>
              <a:rPr lang="ru-RU" b="1" dirty="0" err="1"/>
              <a:t>ніж</a:t>
            </a:r>
            <a:r>
              <a:rPr lang="ru-RU" b="1" dirty="0"/>
              <a:t>. </a:t>
            </a:r>
            <a:r>
              <a:rPr lang="ru-RU" b="1" dirty="0" err="1"/>
              <a:t>Після</a:t>
            </a:r>
            <a:r>
              <a:rPr lang="ru-RU" b="1" dirty="0"/>
              <a:t> </a:t>
            </a:r>
            <a:r>
              <a:rPr lang="ru-RU" b="1" dirty="0" err="1"/>
              <a:t>відкриття</a:t>
            </a:r>
            <a:r>
              <a:rPr lang="ru-RU" b="1" dirty="0"/>
              <a:t> </a:t>
            </a:r>
            <a:r>
              <a:rPr lang="ru-RU" b="1" dirty="0" err="1"/>
              <a:t>раковини</a:t>
            </a:r>
            <a:r>
              <a:rPr lang="ru-RU" b="1" dirty="0"/>
              <a:t> на </a:t>
            </a:r>
            <a:r>
              <a:rPr lang="ru-RU" b="1" dirty="0" err="1"/>
              <a:t>устрицю</a:t>
            </a:r>
            <a:r>
              <a:rPr lang="ru-RU" b="1" dirty="0"/>
              <a:t> треба </a:t>
            </a:r>
            <a:r>
              <a:rPr lang="ru-RU" b="1" dirty="0" err="1"/>
              <a:t>видавити</a:t>
            </a:r>
            <a:r>
              <a:rPr lang="ru-RU" b="1" dirty="0"/>
              <a:t> </a:t>
            </a:r>
            <a:r>
              <a:rPr lang="ru-RU" b="1" dirty="0" err="1"/>
              <a:t>трошки</a:t>
            </a:r>
            <a:r>
              <a:rPr lang="ru-RU" b="1" dirty="0"/>
              <a:t> лимонного соку, </a:t>
            </a:r>
            <a:r>
              <a:rPr lang="ru-RU" b="1" dirty="0" err="1"/>
              <a:t>висмоктати</a:t>
            </a:r>
            <a:r>
              <a:rPr lang="ru-RU" b="1" dirty="0"/>
              <a:t> </a:t>
            </a:r>
            <a:r>
              <a:rPr lang="ru-RU" b="1" dirty="0" err="1"/>
              <a:t>її</a:t>
            </a:r>
            <a:r>
              <a:rPr lang="ru-RU" b="1" dirty="0"/>
              <a:t> з </a:t>
            </a:r>
            <a:r>
              <a:rPr lang="ru-RU" b="1" dirty="0" err="1"/>
              <a:t>раковини</a:t>
            </a:r>
            <a:r>
              <a:rPr lang="ru-RU" b="1" dirty="0"/>
              <a:t> разом з </a:t>
            </a:r>
            <a:r>
              <a:rPr lang="ru-RU" b="1" dirty="0" err="1"/>
              <a:t>делікатним</a:t>
            </a:r>
            <a:r>
              <a:rPr lang="ru-RU" b="1" dirty="0"/>
              <a:t> </a:t>
            </a:r>
            <a:r>
              <a:rPr lang="ru-RU" b="1" dirty="0" err="1"/>
              <a:t>устричним</a:t>
            </a:r>
            <a:r>
              <a:rPr lang="ru-RU" b="1" dirty="0"/>
              <a:t> соком.</a:t>
            </a:r>
          </a:p>
        </p:txBody>
      </p:sp>
    </p:spTree>
    <p:extLst>
      <p:ext uri="{BB962C8B-B14F-4D97-AF65-F5344CB8AC3E}">
        <p14:creationId xmlns:p14="http://schemas.microsoft.com/office/powerpoint/2010/main" val="22711352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/>
              <a:t>Молочні</a:t>
            </a:r>
            <a:r>
              <a:rPr lang="ru-RU" b="1" dirty="0"/>
              <a:t> </a:t>
            </a:r>
            <a:r>
              <a:rPr lang="ru-RU" b="1" dirty="0" err="1"/>
              <a:t>продукти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err="1"/>
              <a:t>Французька</a:t>
            </a:r>
            <a:r>
              <a:rPr lang="ru-RU" b="1" dirty="0"/>
              <a:t> </a:t>
            </a:r>
            <a:r>
              <a:rPr lang="ru-RU" b="1" dirty="0" err="1"/>
              <a:t>кулінарія</a:t>
            </a:r>
            <a:r>
              <a:rPr lang="ru-RU" b="1" dirty="0"/>
              <a:t>, у </a:t>
            </a:r>
            <a:r>
              <a:rPr lang="ru-RU" b="1" dirty="0" err="1"/>
              <a:t>порівнянні</a:t>
            </a:r>
            <a:r>
              <a:rPr lang="ru-RU" b="1" dirty="0"/>
              <a:t> з </a:t>
            </a:r>
            <a:r>
              <a:rPr lang="ru-RU" b="1" dirty="0" err="1"/>
              <a:t>іншими</a:t>
            </a:r>
            <a:r>
              <a:rPr lang="ru-RU" b="1" dirty="0"/>
              <a:t> </a:t>
            </a:r>
            <a:r>
              <a:rPr lang="ru-RU" b="1" dirty="0" err="1"/>
              <a:t>країнами</a:t>
            </a:r>
            <a:r>
              <a:rPr lang="ru-RU" b="1" dirty="0"/>
              <a:t> </a:t>
            </a:r>
            <a:r>
              <a:rPr lang="ru-RU" b="1" dirty="0" err="1"/>
              <a:t>Західної</a:t>
            </a:r>
            <a:r>
              <a:rPr lang="ru-RU" b="1" dirty="0"/>
              <a:t> </a:t>
            </a:r>
            <a:r>
              <a:rPr lang="ru-RU" b="1" dirty="0" err="1"/>
              <a:t>Європи</a:t>
            </a:r>
            <a:r>
              <a:rPr lang="ru-RU" b="1" dirty="0"/>
              <a:t>, </a:t>
            </a:r>
            <a:r>
              <a:rPr lang="ru-RU" b="1" dirty="0" err="1"/>
              <a:t>молочних</a:t>
            </a:r>
            <a:r>
              <a:rPr lang="ru-RU" b="1" dirty="0"/>
              <a:t> </a:t>
            </a:r>
            <a:r>
              <a:rPr lang="ru-RU" b="1" dirty="0" err="1"/>
              <a:t>продуктів</a:t>
            </a:r>
            <a:r>
              <a:rPr lang="ru-RU" b="1" dirty="0"/>
              <a:t> </a:t>
            </a:r>
            <a:r>
              <a:rPr lang="ru-RU" b="1" dirty="0" err="1"/>
              <a:t>використовує</a:t>
            </a:r>
            <a:r>
              <a:rPr lang="ru-RU" b="1" dirty="0"/>
              <a:t> не </a:t>
            </a:r>
            <a:r>
              <a:rPr lang="ru-RU" b="1" dirty="0" err="1"/>
              <a:t>багато</a:t>
            </a:r>
            <a:r>
              <a:rPr lang="ru-RU" b="1" dirty="0"/>
              <a:t>, </a:t>
            </a:r>
            <a:r>
              <a:rPr lang="ru-RU" b="1" dirty="0" err="1"/>
              <a:t>виняток</a:t>
            </a:r>
            <a:r>
              <a:rPr lang="ru-RU" b="1" dirty="0"/>
              <a:t> </a:t>
            </a:r>
            <a:r>
              <a:rPr lang="ru-RU" b="1" dirty="0" err="1"/>
              <a:t>складають</a:t>
            </a:r>
            <a:r>
              <a:rPr lang="ru-RU" b="1" dirty="0"/>
              <a:t> </a:t>
            </a:r>
            <a:r>
              <a:rPr lang="ru-RU" b="1" dirty="0" err="1"/>
              <a:t>сири</a:t>
            </a:r>
            <a:r>
              <a:rPr lang="ru-RU" b="1" dirty="0"/>
              <a:t>, </a:t>
            </a:r>
            <a:r>
              <a:rPr lang="ru-RU" b="1" dirty="0" err="1"/>
              <a:t>що</a:t>
            </a:r>
            <a:r>
              <a:rPr lang="ru-RU" b="1" dirty="0"/>
              <a:t> </a:t>
            </a:r>
            <a:r>
              <a:rPr lang="ru-RU" b="1" dirty="0" err="1"/>
              <a:t>прославилися</a:t>
            </a:r>
            <a:r>
              <a:rPr lang="ru-RU" b="1" dirty="0"/>
              <a:t> на увесь </a:t>
            </a:r>
            <a:r>
              <a:rPr lang="ru-RU" b="1" dirty="0" err="1"/>
              <a:t>світ</a:t>
            </a:r>
            <a:r>
              <a:rPr lang="ru-RU" b="1" dirty="0"/>
              <a:t>. Страви з </a:t>
            </a:r>
            <a:r>
              <a:rPr lang="ru-RU" b="1" dirty="0" err="1"/>
              <a:t>сирами</a:t>
            </a:r>
            <a:r>
              <a:rPr lang="ru-RU" b="1" dirty="0"/>
              <a:t> і зеленим салатом </a:t>
            </a:r>
            <a:r>
              <a:rPr lang="ru-RU" b="1" dirty="0" err="1"/>
              <a:t>обов’язково</a:t>
            </a:r>
            <a:r>
              <a:rPr lang="ru-RU" b="1" dirty="0"/>
              <a:t> </a:t>
            </a:r>
            <a:r>
              <a:rPr lang="ru-RU" b="1" dirty="0" err="1"/>
              <a:t>подають</a:t>
            </a:r>
            <a:r>
              <a:rPr lang="ru-RU" b="1" dirty="0"/>
              <a:t> перед десертом. В </a:t>
            </a:r>
            <a:r>
              <a:rPr lang="ru-RU" b="1" dirty="0" err="1"/>
              <a:t>Франції</a:t>
            </a:r>
            <a:r>
              <a:rPr lang="ru-RU" b="1" dirty="0"/>
              <a:t> </a:t>
            </a:r>
            <a:r>
              <a:rPr lang="ru-RU" b="1" dirty="0" err="1"/>
              <a:t>роблять</a:t>
            </a:r>
            <a:r>
              <a:rPr lang="ru-RU" b="1" dirty="0"/>
              <a:t> не </a:t>
            </a:r>
            <a:r>
              <a:rPr lang="ru-RU" b="1" dirty="0" err="1"/>
              <a:t>менш</a:t>
            </a:r>
            <a:r>
              <a:rPr lang="ru-RU" b="1" dirty="0"/>
              <a:t> 500 </a:t>
            </a:r>
            <a:r>
              <a:rPr lang="ru-RU" b="1" dirty="0" err="1"/>
              <a:t>сортів</a:t>
            </a:r>
            <a:r>
              <a:rPr lang="ru-RU" b="1" dirty="0"/>
              <a:t> </a:t>
            </a:r>
            <a:r>
              <a:rPr lang="ru-RU" b="1" dirty="0" err="1"/>
              <a:t>сиру</a:t>
            </a:r>
            <a:r>
              <a:rPr lang="ru-RU" b="1" dirty="0"/>
              <a:t>, </a:t>
            </a:r>
            <a:r>
              <a:rPr lang="ru-RU" b="1" dirty="0" err="1"/>
              <a:t>серед</a:t>
            </a:r>
            <a:r>
              <a:rPr lang="ru-RU" b="1" dirty="0"/>
              <a:t> </a:t>
            </a:r>
            <a:r>
              <a:rPr lang="ru-RU" b="1" dirty="0" err="1"/>
              <a:t>яких</a:t>
            </a:r>
            <a:r>
              <a:rPr lang="ru-RU" b="1" dirty="0"/>
              <a:t> </a:t>
            </a:r>
            <a:r>
              <a:rPr lang="ru-RU" b="1" dirty="0" err="1"/>
              <a:t>такі</a:t>
            </a:r>
            <a:r>
              <a:rPr lang="ru-RU" b="1" dirty="0"/>
              <a:t> широко </a:t>
            </a:r>
            <a:r>
              <a:rPr lang="ru-RU" b="1" dirty="0" err="1"/>
              <a:t>відомі</a:t>
            </a:r>
            <a:r>
              <a:rPr lang="ru-RU" b="1" dirty="0"/>
              <a:t>, як рокфор, </a:t>
            </a:r>
            <a:r>
              <a:rPr lang="ru-RU" b="1" dirty="0" err="1"/>
              <a:t>грюер</a:t>
            </a:r>
            <a:r>
              <a:rPr lang="ru-RU" b="1" dirty="0"/>
              <a:t>, </a:t>
            </a:r>
            <a:r>
              <a:rPr lang="ru-RU" b="1" dirty="0" err="1"/>
              <a:t>камамбер</a:t>
            </a:r>
            <a:r>
              <a:rPr lang="ru-RU" b="1" dirty="0"/>
              <a:t> і </a:t>
            </a:r>
            <a:r>
              <a:rPr lang="ru-RU" b="1" dirty="0" err="1"/>
              <a:t>ін</a:t>
            </a:r>
            <a:r>
              <a:rPr lang="ru-RU" b="1" dirty="0"/>
              <a:t>. </a:t>
            </a:r>
            <a:r>
              <a:rPr lang="ru-RU" b="1" dirty="0" err="1"/>
              <a:t>Сири</a:t>
            </a:r>
            <a:r>
              <a:rPr lang="ru-RU" b="1" dirty="0"/>
              <a:t> є </a:t>
            </a:r>
            <a:r>
              <a:rPr lang="ru-RU" b="1" dirty="0" err="1"/>
              <a:t>невід’ємним</a:t>
            </a:r>
            <a:r>
              <a:rPr lang="ru-RU" b="1" dirty="0"/>
              <a:t> </a:t>
            </a:r>
            <a:r>
              <a:rPr lang="ru-RU" b="1" dirty="0" err="1"/>
              <a:t>елементом</a:t>
            </a:r>
            <a:r>
              <a:rPr lang="ru-RU" b="1" dirty="0"/>
              <a:t> </a:t>
            </a:r>
            <a:r>
              <a:rPr lang="ru-RU" b="1" dirty="0" err="1"/>
              <a:t>французької</a:t>
            </a:r>
            <a:r>
              <a:rPr lang="ru-RU" b="1" dirty="0"/>
              <a:t> </a:t>
            </a:r>
            <a:r>
              <a:rPr lang="ru-RU" b="1" dirty="0" err="1"/>
              <a:t>кухні</a:t>
            </a:r>
            <a:r>
              <a:rPr lang="ru-RU" b="1" dirty="0"/>
              <a:t>, </a:t>
            </a:r>
            <a:r>
              <a:rPr lang="ru-RU" b="1" dirty="0" err="1"/>
              <a:t>їх</a:t>
            </a:r>
            <a:r>
              <a:rPr lang="ru-RU" b="1" dirty="0"/>
              <a:t> </a:t>
            </a:r>
            <a:r>
              <a:rPr lang="ru-RU" b="1" dirty="0" err="1"/>
              <a:t>подають</a:t>
            </a:r>
            <a:r>
              <a:rPr lang="ru-RU" b="1" dirty="0"/>
              <a:t> на </a:t>
            </a:r>
            <a:r>
              <a:rPr lang="ru-RU" b="1" dirty="0" err="1"/>
              <a:t>обід</a:t>
            </a:r>
            <a:r>
              <a:rPr lang="ru-RU" b="1" dirty="0"/>
              <a:t> і вечерю на </a:t>
            </a:r>
            <a:r>
              <a:rPr lang="ru-RU" b="1" dirty="0" err="1"/>
              <a:t>дерев'яній</a:t>
            </a:r>
            <a:r>
              <a:rPr lang="ru-RU" b="1" dirty="0"/>
              <a:t> </a:t>
            </a:r>
            <a:r>
              <a:rPr lang="ru-RU" b="1" dirty="0" err="1"/>
              <a:t>дощечці</a:t>
            </a:r>
            <a:r>
              <a:rPr lang="ru-RU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49084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6901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1" y="479212"/>
            <a:ext cx="9601196" cy="1303867"/>
          </a:xfrm>
        </p:spPr>
        <p:txBody>
          <a:bodyPr/>
          <a:lstStyle/>
          <a:p>
            <a:r>
              <a:rPr lang="ru-RU" dirty="0" err="1"/>
              <a:t>Сири</a:t>
            </a:r>
            <a:r>
              <a:rPr lang="ru-RU" dirty="0"/>
              <a:t> </a:t>
            </a:r>
            <a:r>
              <a:rPr lang="ru-RU" dirty="0" err="1"/>
              <a:t>Франції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5401" y="1783080"/>
            <a:ext cx="9601196" cy="4560570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/>
              <a:t>В </a:t>
            </a:r>
            <a:r>
              <a:rPr lang="ru-RU" b="1" dirty="0" err="1"/>
              <a:t>знаменитих</a:t>
            </a:r>
            <a:r>
              <a:rPr lang="ru-RU" b="1" dirty="0"/>
              <a:t> </a:t>
            </a:r>
            <a:r>
              <a:rPr lang="ru-RU" b="1" dirty="0" err="1"/>
              <a:t>французьких</a:t>
            </a:r>
            <a:r>
              <a:rPr lang="ru-RU" b="1" dirty="0"/>
              <a:t> </a:t>
            </a:r>
            <a:r>
              <a:rPr lang="ru-RU" b="1" dirty="0" err="1"/>
              <a:t>провінціях</a:t>
            </a:r>
            <a:r>
              <a:rPr lang="ru-RU" b="1" dirty="0"/>
              <a:t> </a:t>
            </a:r>
            <a:r>
              <a:rPr lang="ru-RU" b="1" dirty="0" err="1"/>
              <a:t>народилися</a:t>
            </a:r>
            <a:r>
              <a:rPr lang="ru-RU" b="1" dirty="0"/>
              <a:t> не </a:t>
            </a:r>
            <a:r>
              <a:rPr lang="ru-RU" b="1" dirty="0" err="1"/>
              <a:t>менш</a:t>
            </a:r>
            <a:r>
              <a:rPr lang="ru-RU" b="1" dirty="0"/>
              <a:t> </a:t>
            </a:r>
            <a:r>
              <a:rPr lang="ru-RU" b="1" dirty="0" err="1"/>
              <a:t>знамениті</a:t>
            </a:r>
            <a:r>
              <a:rPr lang="ru-RU" b="1" dirty="0"/>
              <a:t> </a:t>
            </a:r>
            <a:r>
              <a:rPr lang="ru-RU" b="1" dirty="0" err="1"/>
              <a:t>сорти</a:t>
            </a:r>
            <a:r>
              <a:rPr lang="ru-RU" b="1" dirty="0"/>
              <a:t> </a:t>
            </a:r>
            <a:r>
              <a:rPr lang="ru-RU" b="1" dirty="0" err="1"/>
              <a:t>сирів</a:t>
            </a:r>
            <a:r>
              <a:rPr lang="ru-RU" b="1" dirty="0"/>
              <a:t>: </a:t>
            </a:r>
            <a:r>
              <a:rPr lang="ru-RU" b="1" dirty="0" err="1"/>
              <a:t>камамбер</a:t>
            </a:r>
            <a:r>
              <a:rPr lang="ru-RU" b="1" dirty="0"/>
              <a:t>, </a:t>
            </a:r>
            <a:r>
              <a:rPr lang="ru-RU" b="1" dirty="0" err="1"/>
              <a:t>брі</a:t>
            </a:r>
            <a:r>
              <a:rPr lang="ru-RU" b="1" dirty="0"/>
              <a:t>, рокфор, рокамболь. </a:t>
            </a:r>
            <a:r>
              <a:rPr lang="ru-RU" b="1" dirty="0" err="1"/>
              <a:t>Французи</a:t>
            </a:r>
            <a:r>
              <a:rPr lang="ru-RU" b="1" dirty="0"/>
              <a:t> просто </a:t>
            </a:r>
            <a:r>
              <a:rPr lang="ru-RU" b="1" dirty="0" err="1"/>
              <a:t>помішані</a:t>
            </a:r>
            <a:r>
              <a:rPr lang="ru-RU" b="1" dirty="0"/>
              <a:t> на </a:t>
            </a:r>
            <a:r>
              <a:rPr lang="ru-RU" b="1" dirty="0" err="1"/>
              <a:t>сирах</a:t>
            </a:r>
            <a:r>
              <a:rPr lang="ru-RU" b="1" dirty="0"/>
              <a:t>, і </a:t>
            </a:r>
            <a:r>
              <a:rPr lang="ru-RU" b="1" dirty="0" err="1"/>
              <a:t>ця</a:t>
            </a:r>
            <a:r>
              <a:rPr lang="ru-RU" b="1" dirty="0"/>
              <a:t> </a:t>
            </a:r>
            <a:r>
              <a:rPr lang="ru-RU" b="1" dirty="0" err="1"/>
              <a:t>країна</a:t>
            </a:r>
            <a:r>
              <a:rPr lang="ru-RU" b="1" dirty="0"/>
              <a:t> – </a:t>
            </a:r>
            <a:r>
              <a:rPr lang="ru-RU" b="1" dirty="0" err="1"/>
              <a:t>безперечний</a:t>
            </a:r>
            <a:r>
              <a:rPr lang="ru-RU" b="1" dirty="0"/>
              <a:t> </a:t>
            </a:r>
            <a:r>
              <a:rPr lang="ru-RU" b="1" dirty="0" err="1"/>
              <a:t>лідер</a:t>
            </a:r>
            <a:r>
              <a:rPr lang="ru-RU" b="1" dirty="0"/>
              <a:t> за </a:t>
            </a:r>
            <a:r>
              <a:rPr lang="ru-RU" b="1" dirty="0" err="1"/>
              <a:t>різноманіттям</a:t>
            </a:r>
            <a:r>
              <a:rPr lang="ru-RU" b="1" dirty="0"/>
              <a:t> </a:t>
            </a:r>
            <a:r>
              <a:rPr lang="ru-RU" b="1" dirty="0" err="1"/>
              <a:t>їх</a:t>
            </a:r>
            <a:r>
              <a:rPr lang="ru-RU" b="1" dirty="0"/>
              <a:t> </a:t>
            </a:r>
            <a:r>
              <a:rPr lang="ru-RU" b="1" dirty="0" err="1"/>
              <a:t>сортів</a:t>
            </a:r>
            <a:r>
              <a:rPr lang="ru-RU" b="1" dirty="0"/>
              <a:t>. </a:t>
            </a:r>
            <a:r>
              <a:rPr lang="ru-RU" b="1" dirty="0" err="1"/>
              <a:t>Ще</a:t>
            </a:r>
            <a:r>
              <a:rPr lang="ru-RU" b="1" dirty="0"/>
              <a:t> б пак, </a:t>
            </a:r>
            <a:r>
              <a:rPr lang="ru-RU" b="1" dirty="0" err="1"/>
              <a:t>адже</a:t>
            </a:r>
            <a:r>
              <a:rPr lang="ru-RU" b="1" dirty="0"/>
              <a:t> тут створили </a:t>
            </a:r>
            <a:r>
              <a:rPr lang="ru-RU" b="1" dirty="0" err="1"/>
              <a:t>більше</a:t>
            </a:r>
            <a:r>
              <a:rPr lang="ru-RU" b="1" dirty="0"/>
              <a:t> </a:t>
            </a:r>
            <a:r>
              <a:rPr lang="ru-RU" b="1" dirty="0" err="1"/>
              <a:t>ніж</a:t>
            </a:r>
            <a:r>
              <a:rPr lang="ru-RU" b="1" dirty="0"/>
              <a:t> 400 </a:t>
            </a:r>
            <a:r>
              <a:rPr lang="ru-RU" b="1" dirty="0" err="1"/>
              <a:t>видів</a:t>
            </a:r>
            <a:r>
              <a:rPr lang="ru-RU" b="1" dirty="0"/>
              <a:t>!</a:t>
            </a:r>
          </a:p>
          <a:p>
            <a:r>
              <a:rPr lang="ru-RU" b="1" dirty="0"/>
              <a:t>Особливо </a:t>
            </a:r>
            <a:r>
              <a:rPr lang="ru-RU" b="1" dirty="0" err="1"/>
              <a:t>французи</a:t>
            </a:r>
            <a:r>
              <a:rPr lang="ru-RU" b="1" dirty="0"/>
              <a:t> </a:t>
            </a:r>
            <a:r>
              <a:rPr lang="ru-RU" b="1" dirty="0" err="1"/>
              <a:t>цінують</a:t>
            </a:r>
            <a:r>
              <a:rPr lang="ru-RU" b="1" dirty="0"/>
              <a:t> </a:t>
            </a:r>
            <a:r>
              <a:rPr lang="ru-RU" b="1" dirty="0" err="1"/>
              <a:t>м’які</a:t>
            </a:r>
            <a:r>
              <a:rPr lang="ru-RU" b="1" dirty="0"/>
              <a:t> </a:t>
            </a:r>
            <a:r>
              <a:rPr lang="ru-RU" b="1" dirty="0" err="1"/>
              <a:t>сири</a:t>
            </a:r>
            <a:r>
              <a:rPr lang="ru-RU" b="1" dirty="0"/>
              <a:t> з </a:t>
            </a:r>
            <a:r>
              <a:rPr lang="ru-RU" b="1" dirty="0" err="1"/>
              <a:t>незвичним</a:t>
            </a:r>
            <a:r>
              <a:rPr lang="ru-RU" b="1" dirty="0"/>
              <a:t> </a:t>
            </a:r>
            <a:r>
              <a:rPr lang="ru-RU" b="1" dirty="0" err="1"/>
              <a:t>різким</a:t>
            </a:r>
            <a:r>
              <a:rPr lang="ru-RU" b="1" dirty="0"/>
              <a:t> запахом (</a:t>
            </a:r>
            <a:r>
              <a:rPr lang="ru-RU" b="1" dirty="0" err="1"/>
              <a:t>грибним</a:t>
            </a:r>
            <a:r>
              <a:rPr lang="ru-RU" b="1" dirty="0"/>
              <a:t> </a:t>
            </a:r>
            <a:r>
              <a:rPr lang="ru-RU" b="1" dirty="0" err="1"/>
              <a:t>або</a:t>
            </a:r>
            <a:r>
              <a:rPr lang="ru-RU" b="1" dirty="0"/>
              <a:t> </a:t>
            </a:r>
            <a:r>
              <a:rPr lang="ru-RU" b="1" dirty="0" err="1"/>
              <a:t>гостро-перцевим</a:t>
            </a:r>
            <a:r>
              <a:rPr lang="ru-RU" b="1" dirty="0"/>
              <a:t>), </a:t>
            </a:r>
            <a:r>
              <a:rPr lang="ru-RU" b="1" dirty="0" err="1"/>
              <a:t>м’якою</a:t>
            </a:r>
            <a:r>
              <a:rPr lang="ru-RU" b="1" dirty="0"/>
              <a:t> маслянистою </a:t>
            </a:r>
            <a:r>
              <a:rPr lang="ru-RU" b="1" dirty="0" err="1"/>
              <a:t>консистенцією</a:t>
            </a:r>
            <a:r>
              <a:rPr lang="ru-RU" b="1" dirty="0"/>
              <a:t> та живою </a:t>
            </a:r>
            <a:r>
              <a:rPr lang="ru-RU" b="1" dirty="0" err="1"/>
              <a:t>пліснявою</a:t>
            </a:r>
            <a:r>
              <a:rPr lang="ru-RU" b="1" dirty="0"/>
              <a:t>: </a:t>
            </a:r>
            <a:r>
              <a:rPr lang="ru-RU" b="1" dirty="0" err="1"/>
              <a:t>білою</a:t>
            </a:r>
            <a:r>
              <a:rPr lang="ru-RU" b="1" dirty="0"/>
              <a:t>, </a:t>
            </a:r>
            <a:r>
              <a:rPr lang="ru-RU" b="1" dirty="0" err="1"/>
              <a:t>блакитною</a:t>
            </a:r>
            <a:r>
              <a:rPr lang="ru-RU" b="1" dirty="0"/>
              <a:t>, </a:t>
            </a:r>
            <a:r>
              <a:rPr lang="ru-RU" b="1" dirty="0" err="1"/>
              <a:t>мармуровою</a:t>
            </a:r>
            <a:r>
              <a:rPr lang="ru-RU" b="1" dirty="0"/>
              <a:t> </a:t>
            </a:r>
            <a:r>
              <a:rPr lang="ru-RU" b="1" dirty="0" err="1"/>
              <a:t>чи</a:t>
            </a:r>
            <a:r>
              <a:rPr lang="ru-RU" b="1" dirty="0"/>
              <a:t> темно-зеленою.</a:t>
            </a:r>
          </a:p>
          <a:p>
            <a:r>
              <a:rPr lang="ru-RU" b="1" dirty="0" smtClean="0"/>
              <a:t>Король </a:t>
            </a:r>
            <a:r>
              <a:rPr lang="ru-RU" b="1" dirty="0" err="1"/>
              <a:t>французьких</a:t>
            </a:r>
            <a:r>
              <a:rPr lang="ru-RU" b="1" dirty="0"/>
              <a:t> </a:t>
            </a:r>
            <a:r>
              <a:rPr lang="ru-RU" b="1" dirty="0" err="1"/>
              <a:t>сирів</a:t>
            </a:r>
            <a:r>
              <a:rPr lang="ru-RU" b="1" dirty="0"/>
              <a:t> – </a:t>
            </a:r>
            <a:r>
              <a:rPr lang="ru-RU" b="1" dirty="0" err="1"/>
              <a:t>брі</a:t>
            </a:r>
            <a:r>
              <a:rPr lang="ru-RU" b="1" dirty="0"/>
              <a:t>. </a:t>
            </a:r>
            <a:r>
              <a:rPr lang="ru-RU" b="1" dirty="0" err="1"/>
              <a:t>Такий</a:t>
            </a:r>
            <a:r>
              <a:rPr lang="ru-RU" b="1" dirty="0"/>
              <a:t> статус </a:t>
            </a:r>
            <a:r>
              <a:rPr lang="ru-RU" b="1" dirty="0" err="1"/>
              <a:t>він</a:t>
            </a:r>
            <a:r>
              <a:rPr lang="ru-RU" b="1" dirty="0"/>
              <a:t> </a:t>
            </a:r>
            <a:r>
              <a:rPr lang="ru-RU" b="1" dirty="0" err="1"/>
              <a:t>здобув</a:t>
            </a:r>
            <a:r>
              <a:rPr lang="ru-RU" b="1" dirty="0"/>
              <a:t> </a:t>
            </a:r>
            <a:r>
              <a:rPr lang="ru-RU" b="1" dirty="0" err="1"/>
              <a:t>ще</a:t>
            </a:r>
            <a:r>
              <a:rPr lang="ru-RU" b="1" dirty="0"/>
              <a:t> на початку </a:t>
            </a:r>
            <a:r>
              <a:rPr lang="en-US" b="1" dirty="0"/>
              <a:t>XIX </a:t>
            </a:r>
            <a:r>
              <a:rPr lang="ru-RU" b="1" dirty="0"/>
              <a:t>ст., коли </a:t>
            </a:r>
            <a:r>
              <a:rPr lang="ru-RU" b="1" dirty="0" err="1"/>
              <a:t>європейські</a:t>
            </a:r>
            <a:r>
              <a:rPr lang="ru-RU" b="1" dirty="0"/>
              <a:t> </a:t>
            </a:r>
            <a:r>
              <a:rPr lang="ru-RU" b="1" dirty="0" err="1"/>
              <a:t>дипломати</a:t>
            </a:r>
            <a:r>
              <a:rPr lang="ru-RU" b="1" dirty="0"/>
              <a:t> </a:t>
            </a:r>
            <a:r>
              <a:rPr lang="ru-RU" b="1" dirty="0" err="1"/>
              <a:t>святкували</a:t>
            </a:r>
            <a:r>
              <a:rPr lang="ru-RU" b="1" dirty="0"/>
              <a:t> перемогу над Наполеоном, і </a:t>
            </a:r>
            <a:r>
              <a:rPr lang="ru-RU" b="1" dirty="0" err="1"/>
              <a:t>їх</a:t>
            </a:r>
            <a:r>
              <a:rPr lang="ru-RU" b="1" dirty="0"/>
              <a:t> </a:t>
            </a:r>
            <a:r>
              <a:rPr lang="ru-RU" b="1" dirty="0" err="1"/>
              <a:t>пригощали</a:t>
            </a:r>
            <a:r>
              <a:rPr lang="ru-RU" b="1" dirty="0"/>
              <a:t> </a:t>
            </a:r>
            <a:r>
              <a:rPr lang="ru-RU" b="1" dirty="0" err="1"/>
              <a:t>знаменитими</a:t>
            </a:r>
            <a:r>
              <a:rPr lang="ru-RU" b="1" dirty="0"/>
              <a:t> </a:t>
            </a:r>
            <a:r>
              <a:rPr lang="ru-RU" b="1" dirty="0" err="1"/>
              <a:t>сирами</a:t>
            </a:r>
            <a:r>
              <a:rPr lang="ru-RU" b="1" dirty="0"/>
              <a:t>, </a:t>
            </a:r>
            <a:r>
              <a:rPr lang="ru-RU" b="1" dirty="0" err="1"/>
              <a:t>щоб</a:t>
            </a:r>
            <a:r>
              <a:rPr lang="ru-RU" b="1" dirty="0"/>
              <a:t> вони </a:t>
            </a:r>
            <a:r>
              <a:rPr lang="ru-RU" b="1" dirty="0" err="1"/>
              <a:t>змогли</a:t>
            </a:r>
            <a:r>
              <a:rPr lang="ru-RU" b="1" dirty="0"/>
              <a:t> обрати </a:t>
            </a:r>
            <a:r>
              <a:rPr lang="ru-RU" b="1" dirty="0" err="1"/>
              <a:t>кращий</a:t>
            </a:r>
            <a:r>
              <a:rPr lang="ru-RU" b="1" dirty="0"/>
              <a:t>. За словами самих </a:t>
            </a:r>
            <a:r>
              <a:rPr lang="ru-RU" b="1" dirty="0" err="1"/>
              <a:t>французів</a:t>
            </a:r>
            <a:r>
              <a:rPr lang="ru-RU" b="1" dirty="0"/>
              <a:t>, </a:t>
            </a:r>
            <a:r>
              <a:rPr lang="ru-RU" b="1" dirty="0" err="1"/>
              <a:t>брі</a:t>
            </a:r>
            <a:r>
              <a:rPr lang="ru-RU" b="1" dirty="0"/>
              <a:t> </a:t>
            </a:r>
            <a:r>
              <a:rPr lang="ru-RU" b="1" dirty="0" err="1"/>
              <a:t>має</a:t>
            </a:r>
            <a:r>
              <a:rPr lang="ru-RU" b="1" dirty="0"/>
              <a:t> смак </a:t>
            </a:r>
            <a:r>
              <a:rPr lang="ru-RU" b="1" dirty="0" err="1"/>
              <a:t>лісових</a:t>
            </a:r>
            <a:r>
              <a:rPr lang="ru-RU" b="1" dirty="0"/>
              <a:t> </a:t>
            </a:r>
            <a:r>
              <a:rPr lang="ru-RU" b="1" dirty="0" err="1"/>
              <a:t>горіхів</a:t>
            </a:r>
            <a:r>
              <a:rPr lang="ru-RU" b="1" dirty="0"/>
              <a:t> і </a:t>
            </a:r>
            <a:r>
              <a:rPr lang="ru-RU" b="1" dirty="0" err="1"/>
              <a:t>королівську</a:t>
            </a:r>
            <a:r>
              <a:rPr lang="ru-RU" b="1" dirty="0"/>
              <a:t> </a:t>
            </a:r>
            <a:r>
              <a:rPr lang="ru-RU" b="1" dirty="0" err="1"/>
              <a:t>мантію</a:t>
            </a:r>
            <a:r>
              <a:rPr lang="ru-RU" b="1" dirty="0"/>
              <a:t> з </a:t>
            </a:r>
            <a:r>
              <a:rPr lang="ru-RU" b="1" dirty="0" err="1"/>
              <a:t>білої</a:t>
            </a:r>
            <a:r>
              <a:rPr lang="ru-RU" b="1" dirty="0"/>
              <a:t> </a:t>
            </a:r>
            <a:r>
              <a:rPr lang="ru-RU" b="1" dirty="0" err="1"/>
              <a:t>плісняви</a:t>
            </a:r>
            <a:r>
              <a:rPr lang="ru-RU" b="1" dirty="0"/>
              <a:t>. Сир </a:t>
            </a:r>
            <a:r>
              <a:rPr lang="ru-RU" b="1" dirty="0" err="1"/>
              <a:t>роблять</a:t>
            </a:r>
            <a:r>
              <a:rPr lang="ru-RU" b="1" dirty="0"/>
              <a:t> </a:t>
            </a:r>
            <a:r>
              <a:rPr lang="ru-RU" b="1" dirty="0" err="1"/>
              <a:t>вручну</a:t>
            </a:r>
            <a:r>
              <a:rPr lang="ru-RU" b="1" dirty="0"/>
              <a:t>: </a:t>
            </a:r>
            <a:r>
              <a:rPr lang="ru-RU" b="1" dirty="0" err="1"/>
              <a:t>виготовити</a:t>
            </a:r>
            <a:r>
              <a:rPr lang="ru-RU" b="1" dirty="0"/>
              <a:t> </a:t>
            </a:r>
            <a:r>
              <a:rPr lang="ru-RU" b="1" dirty="0" err="1"/>
              <a:t>його</a:t>
            </a:r>
            <a:r>
              <a:rPr lang="ru-RU" b="1" dirty="0"/>
              <a:t> </a:t>
            </a:r>
            <a:r>
              <a:rPr lang="ru-RU" b="1" dirty="0" err="1"/>
              <a:t>промисловим</a:t>
            </a:r>
            <a:r>
              <a:rPr lang="ru-RU" b="1" dirty="0"/>
              <a:t> способом практично </a:t>
            </a:r>
            <a:r>
              <a:rPr lang="ru-RU" b="1" dirty="0" err="1"/>
              <a:t>неможливо</a:t>
            </a:r>
            <a:r>
              <a:rPr lang="ru-RU" b="1" dirty="0" smtClean="0"/>
              <a:t>.</a:t>
            </a:r>
          </a:p>
          <a:p>
            <a:endParaRPr lang="uk-UA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84253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657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830578" y="262360"/>
            <a:ext cx="9601196" cy="1303867"/>
          </a:xfrm>
        </p:spPr>
        <p:txBody>
          <a:bodyPr/>
          <a:lstStyle/>
          <a:p>
            <a:r>
              <a:rPr lang="ru-RU" dirty="0" err="1">
                <a:solidFill>
                  <a:schemeClr val="bg1"/>
                </a:solidFill>
              </a:rPr>
              <a:t>Солодощі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err="1">
                <a:solidFill>
                  <a:schemeClr val="bg1"/>
                </a:solidFill>
              </a:rPr>
              <a:t>Найвідомішими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французькими</a:t>
            </a:r>
            <a:r>
              <a:rPr lang="ru-RU" b="1" dirty="0">
                <a:solidFill>
                  <a:schemeClr val="bg1"/>
                </a:solidFill>
              </a:rPr>
              <a:t> десертами є </a:t>
            </a:r>
            <a:r>
              <a:rPr lang="ru-RU" b="1" dirty="0" err="1">
                <a:solidFill>
                  <a:schemeClr val="bg1"/>
                </a:solidFill>
              </a:rPr>
              <a:t>круасан</a:t>
            </a:r>
            <a:r>
              <a:rPr lang="ru-RU" b="1" dirty="0">
                <a:solidFill>
                  <a:schemeClr val="bg1"/>
                </a:solidFill>
              </a:rPr>
              <a:t>, </a:t>
            </a:r>
            <a:r>
              <a:rPr lang="ru-RU" b="1" dirty="0" err="1">
                <a:solidFill>
                  <a:schemeClr val="bg1"/>
                </a:solidFill>
              </a:rPr>
              <a:t>вишневий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пиріг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клафуті</a:t>
            </a:r>
            <a:r>
              <a:rPr lang="ru-RU" b="1" dirty="0">
                <a:solidFill>
                  <a:schemeClr val="bg1"/>
                </a:solidFill>
              </a:rPr>
              <a:t>, шарлотка, </a:t>
            </a:r>
            <a:r>
              <a:rPr lang="ru-RU" b="1" dirty="0" err="1">
                <a:solidFill>
                  <a:schemeClr val="bg1"/>
                </a:solidFill>
              </a:rPr>
              <a:t>Тарт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Татен</a:t>
            </a:r>
            <a:r>
              <a:rPr lang="ru-RU" b="1" dirty="0">
                <a:solidFill>
                  <a:schemeClr val="bg1"/>
                </a:solidFill>
              </a:rPr>
              <a:t>, </a:t>
            </a:r>
            <a:r>
              <a:rPr lang="ru-RU" b="1" dirty="0" err="1">
                <a:solidFill>
                  <a:schemeClr val="bg1"/>
                </a:solidFill>
              </a:rPr>
              <a:t>різдвяне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поліно</a:t>
            </a:r>
            <a:r>
              <a:rPr lang="ru-RU" b="1" dirty="0">
                <a:solidFill>
                  <a:schemeClr val="bg1"/>
                </a:solidFill>
              </a:rPr>
              <a:t>, крем-брюле (вершки </a:t>
            </a:r>
            <a:r>
              <a:rPr lang="ru-RU" b="1" dirty="0" err="1">
                <a:solidFill>
                  <a:schemeClr val="bg1"/>
                </a:solidFill>
              </a:rPr>
              <a:t>запечені</a:t>
            </a:r>
            <a:r>
              <a:rPr lang="ru-RU" b="1" dirty="0">
                <a:solidFill>
                  <a:schemeClr val="bg1"/>
                </a:solidFill>
              </a:rPr>
              <a:t> з карамельною </a:t>
            </a:r>
            <a:r>
              <a:rPr lang="ru-RU" b="1" dirty="0" err="1">
                <a:solidFill>
                  <a:schemeClr val="bg1"/>
                </a:solidFill>
              </a:rPr>
              <a:t>скоринкою</a:t>
            </a:r>
            <a:r>
              <a:rPr lang="ru-RU" b="1" dirty="0">
                <a:solidFill>
                  <a:schemeClr val="bg1"/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368583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90943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432" y="970702"/>
            <a:ext cx="9601196" cy="1303867"/>
          </a:xfrm>
        </p:spPr>
        <p:txBody>
          <a:bodyPr/>
          <a:lstStyle/>
          <a:p>
            <a:r>
              <a:rPr lang="ru-RU" b="1" dirty="0" err="1">
                <a:solidFill>
                  <a:schemeClr val="bg1"/>
                </a:solidFill>
              </a:rPr>
              <a:t>Напої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З </a:t>
            </a:r>
            <a:r>
              <a:rPr lang="ru-RU" b="1" dirty="0" err="1">
                <a:solidFill>
                  <a:schemeClr val="bg1"/>
                </a:solidFill>
              </a:rPr>
              <a:t>напоїв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французи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віддають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перевагу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фруктовим</a:t>
            </a:r>
            <a:r>
              <a:rPr lang="ru-RU" b="1" dirty="0">
                <a:solidFill>
                  <a:schemeClr val="bg1"/>
                </a:solidFill>
              </a:rPr>
              <a:t> сокам, </a:t>
            </a:r>
            <a:r>
              <a:rPr lang="ru-RU" b="1" dirty="0" err="1">
                <a:solidFill>
                  <a:schemeClr val="bg1"/>
                </a:solidFill>
              </a:rPr>
              <a:t>мінеральній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воді</a:t>
            </a:r>
            <a:r>
              <a:rPr lang="ru-RU" b="1" dirty="0">
                <a:solidFill>
                  <a:schemeClr val="bg1"/>
                </a:solidFill>
              </a:rPr>
              <a:t>. </a:t>
            </a:r>
            <a:r>
              <a:rPr lang="ru-RU" b="1" dirty="0" err="1">
                <a:solidFill>
                  <a:schemeClr val="bg1"/>
                </a:solidFill>
              </a:rPr>
              <a:t>Надзвичайно</a:t>
            </a:r>
            <a:r>
              <a:rPr lang="ru-RU" b="1" dirty="0">
                <a:solidFill>
                  <a:schemeClr val="bg1"/>
                </a:solidFill>
              </a:rPr>
              <a:t> популярна </a:t>
            </a:r>
            <a:r>
              <a:rPr lang="ru-RU" b="1" dirty="0" err="1">
                <a:solidFill>
                  <a:schemeClr val="bg1"/>
                </a:solidFill>
              </a:rPr>
              <a:t>кава</a:t>
            </a:r>
            <a:r>
              <a:rPr lang="ru-RU" b="1" dirty="0">
                <a:solidFill>
                  <a:schemeClr val="bg1"/>
                </a:solidFill>
              </a:rPr>
              <a:t>. </a:t>
            </a:r>
            <a:r>
              <a:rPr lang="ru-RU" b="1" dirty="0" err="1">
                <a:solidFill>
                  <a:schemeClr val="bg1"/>
                </a:solidFill>
              </a:rPr>
              <a:t>Зі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спиртних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напоїв</a:t>
            </a:r>
            <a:r>
              <a:rPr lang="ru-RU" b="1" dirty="0">
                <a:solidFill>
                  <a:schemeClr val="bg1"/>
                </a:solidFill>
              </a:rPr>
              <a:t> у </a:t>
            </a:r>
            <a:r>
              <a:rPr lang="ru-RU" b="1" dirty="0" err="1">
                <a:solidFill>
                  <a:schemeClr val="bg1"/>
                </a:solidFill>
              </a:rPr>
              <a:t>Франції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поширені</a:t>
            </a:r>
            <a:r>
              <a:rPr lang="ru-RU" b="1" dirty="0">
                <a:solidFill>
                  <a:schemeClr val="bg1"/>
                </a:solidFill>
              </a:rPr>
              <a:t> абсент, кальвадос, коньяк. </a:t>
            </a:r>
            <a:r>
              <a:rPr lang="ru-RU" b="1" dirty="0" err="1">
                <a:solidFill>
                  <a:schemeClr val="bg1"/>
                </a:solidFill>
              </a:rPr>
              <a:t>Усі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вважають</a:t>
            </a:r>
            <a:r>
              <a:rPr lang="ru-RU" b="1" dirty="0">
                <a:solidFill>
                  <a:schemeClr val="bg1"/>
                </a:solidFill>
              </a:rPr>
              <a:t>, </a:t>
            </a:r>
            <a:r>
              <a:rPr lang="ru-RU" b="1" dirty="0" err="1">
                <a:solidFill>
                  <a:schemeClr val="bg1"/>
                </a:solidFill>
              </a:rPr>
              <a:t>що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французи</a:t>
            </a:r>
            <a:r>
              <a:rPr lang="ru-RU" b="1" dirty="0">
                <a:solidFill>
                  <a:schemeClr val="bg1"/>
                </a:solidFill>
              </a:rPr>
              <a:t> дня не </a:t>
            </a:r>
            <a:r>
              <a:rPr lang="ru-RU" b="1" dirty="0" err="1">
                <a:solidFill>
                  <a:schemeClr val="bg1"/>
                </a:solidFill>
              </a:rPr>
              <a:t>можуть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прожити</a:t>
            </a:r>
            <a:r>
              <a:rPr lang="ru-RU" b="1" dirty="0">
                <a:solidFill>
                  <a:schemeClr val="bg1"/>
                </a:solidFill>
              </a:rPr>
              <a:t> без </a:t>
            </a:r>
            <a:r>
              <a:rPr lang="ru-RU" b="1" dirty="0" err="1">
                <a:solidFill>
                  <a:schemeClr val="bg1"/>
                </a:solidFill>
              </a:rPr>
              <a:t>келиха</a:t>
            </a:r>
            <a:r>
              <a:rPr lang="ru-RU" b="1" dirty="0">
                <a:solidFill>
                  <a:schemeClr val="bg1"/>
                </a:solidFill>
              </a:rPr>
              <a:t> вина. </a:t>
            </a:r>
            <a:r>
              <a:rPr lang="ru-RU" b="1" dirty="0" err="1">
                <a:solidFill>
                  <a:schemeClr val="bg1"/>
                </a:solidFill>
              </a:rPr>
              <a:t>Це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дійсно</a:t>
            </a:r>
            <a:r>
              <a:rPr lang="ru-RU" b="1" dirty="0">
                <a:solidFill>
                  <a:schemeClr val="bg1"/>
                </a:solidFill>
              </a:rPr>
              <a:t> так, але </a:t>
            </a:r>
            <a:r>
              <a:rPr lang="ru-RU" b="1" dirty="0" err="1">
                <a:solidFill>
                  <a:schemeClr val="bg1"/>
                </a:solidFill>
              </a:rPr>
              <a:t>скоріше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стосується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південних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провінцій</a:t>
            </a:r>
            <a:r>
              <a:rPr lang="ru-RU" b="1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111579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0"/>
            <a:ext cx="3409950" cy="25622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1" y="536362"/>
            <a:ext cx="9601196" cy="1303867"/>
          </a:xfrm>
        </p:spPr>
        <p:txBody>
          <a:bodyPr/>
          <a:lstStyle/>
          <a:p>
            <a:r>
              <a:rPr lang="ru-RU" dirty="0" err="1"/>
              <a:t>Типові</a:t>
            </a:r>
            <a:r>
              <a:rPr lang="ru-RU" dirty="0"/>
              <a:t> страви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9461" y="1998979"/>
            <a:ext cx="9601196" cy="459486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dirty="0" err="1"/>
              <a:t>Французький</a:t>
            </a:r>
            <a:r>
              <a:rPr lang="ru-RU" dirty="0"/>
              <a:t> багет</a:t>
            </a:r>
          </a:p>
          <a:p>
            <a:pPr algn="ctr"/>
            <a:r>
              <a:rPr lang="ru-RU" dirty="0" err="1"/>
              <a:t>Печінка</a:t>
            </a:r>
            <a:r>
              <a:rPr lang="ru-RU" dirty="0"/>
              <a:t> кролика</a:t>
            </a:r>
          </a:p>
          <a:p>
            <a:pPr algn="ctr"/>
            <a:r>
              <a:rPr lang="ru-RU" dirty="0" err="1"/>
              <a:t>Фуа-гра</a:t>
            </a:r>
            <a:r>
              <a:rPr lang="ru-RU" dirty="0"/>
              <a:t> — паштет з </a:t>
            </a:r>
            <a:r>
              <a:rPr lang="ru-RU" dirty="0" err="1"/>
              <a:t>печінки</a:t>
            </a:r>
            <a:r>
              <a:rPr lang="ru-RU" dirty="0"/>
              <a:t> </a:t>
            </a:r>
            <a:r>
              <a:rPr lang="ru-RU" dirty="0" err="1"/>
              <a:t>гуски</a:t>
            </a:r>
            <a:endParaRPr lang="ru-RU" dirty="0"/>
          </a:p>
          <a:p>
            <a:pPr algn="ctr"/>
            <a:r>
              <a:rPr lang="ru-RU" dirty="0"/>
              <a:t>Креп — </a:t>
            </a:r>
            <a:r>
              <a:rPr lang="ru-RU" dirty="0" err="1"/>
              <a:t>тонкі</a:t>
            </a:r>
            <a:r>
              <a:rPr lang="ru-RU" dirty="0"/>
              <a:t> </a:t>
            </a:r>
            <a:r>
              <a:rPr lang="ru-RU" dirty="0" err="1"/>
              <a:t>млинці</a:t>
            </a:r>
            <a:endParaRPr lang="ru-RU" dirty="0"/>
          </a:p>
          <a:p>
            <a:pPr algn="ctr"/>
            <a:r>
              <a:rPr lang="ru-RU" dirty="0"/>
              <a:t>Бешамель</a:t>
            </a:r>
          </a:p>
          <a:p>
            <a:pPr algn="ctr"/>
            <a:r>
              <a:rPr lang="ru-RU" dirty="0" err="1"/>
              <a:t>Буйабез</a:t>
            </a:r>
            <a:r>
              <a:rPr lang="ru-RU" dirty="0"/>
              <a:t> — </a:t>
            </a:r>
            <a:r>
              <a:rPr lang="ru-RU" dirty="0" err="1"/>
              <a:t>рибний</a:t>
            </a:r>
            <a:r>
              <a:rPr lang="ru-RU" dirty="0"/>
              <a:t> суп</a:t>
            </a:r>
          </a:p>
          <a:p>
            <a:pPr algn="ctr"/>
            <a:r>
              <a:rPr lang="ru-RU" dirty="0"/>
              <a:t>Фрикасе з курки</a:t>
            </a:r>
          </a:p>
          <a:p>
            <a:pPr algn="ctr"/>
            <a:r>
              <a:rPr lang="ru-RU" dirty="0" smtClean="0"/>
              <a:t>Жаб</a:t>
            </a:r>
            <a:r>
              <a:rPr lang="en-US" dirty="0" smtClean="0"/>
              <a:t>`</a:t>
            </a:r>
            <a:r>
              <a:rPr lang="ru-RU" dirty="0" err="1" smtClean="0"/>
              <a:t>ячі</a:t>
            </a:r>
            <a:r>
              <a:rPr lang="ru-RU" dirty="0" smtClean="0"/>
              <a:t> лапки </a:t>
            </a:r>
          </a:p>
          <a:p>
            <a:pPr algn="ctr"/>
            <a:r>
              <a:rPr lang="ru-RU" dirty="0" smtClean="0"/>
              <a:t>Крем-брюле </a:t>
            </a:r>
            <a:r>
              <a:rPr lang="ru-RU" dirty="0"/>
              <a:t>— </a:t>
            </a:r>
            <a:r>
              <a:rPr lang="ru-RU" dirty="0" err="1"/>
              <a:t>запечені</a:t>
            </a:r>
            <a:r>
              <a:rPr lang="ru-RU" dirty="0"/>
              <a:t> вершки</a:t>
            </a:r>
          </a:p>
          <a:p>
            <a:pPr algn="ctr"/>
            <a:r>
              <a:rPr lang="ru-RU" dirty="0"/>
              <a:t>Суфле</a:t>
            </a:r>
          </a:p>
          <a:p>
            <a:pPr algn="ctr"/>
            <a:r>
              <a:rPr lang="ru-RU" dirty="0" err="1"/>
              <a:t>Тарт</a:t>
            </a:r>
            <a:r>
              <a:rPr lang="ru-RU" dirty="0"/>
              <a:t> </a:t>
            </a:r>
            <a:r>
              <a:rPr lang="ru-RU" dirty="0" err="1"/>
              <a:t>Татен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4344" y="0"/>
            <a:ext cx="4097655" cy="27317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62817"/>
            <a:ext cx="3409948" cy="30951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4492" y="4096748"/>
            <a:ext cx="3667508" cy="276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941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96</TotalTime>
  <Words>1103</Words>
  <Application>Microsoft Office PowerPoint</Application>
  <PresentationFormat>Широкоэкранный</PresentationFormat>
  <Paragraphs>43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9" baseType="lpstr">
      <vt:lpstr>Arial</vt:lpstr>
      <vt:lpstr>Garamond</vt:lpstr>
      <vt:lpstr>Натуральные материалы</vt:lpstr>
      <vt:lpstr>Французька кухня</vt:lpstr>
      <vt:lpstr>Розпорядок дня</vt:lpstr>
      <vt:lpstr>Перші страви</vt:lpstr>
      <vt:lpstr>М'ясо і риба</vt:lpstr>
      <vt:lpstr>Молочні продукти</vt:lpstr>
      <vt:lpstr>Сири Франції</vt:lpstr>
      <vt:lpstr>Солодощі</vt:lpstr>
      <vt:lpstr>Напої</vt:lpstr>
      <vt:lpstr>Типові страви</vt:lpstr>
      <vt:lpstr>Виробництво вина</vt:lpstr>
      <vt:lpstr>Споживання вина</vt:lpstr>
      <vt:lpstr>Жаб'ячі лапки</vt:lpstr>
      <vt:lpstr>Шоколадні трюфелі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Французька кухня</dc:title>
  <dc:creator>User</dc:creator>
  <cp:lastModifiedBy>User</cp:lastModifiedBy>
  <cp:revision>10</cp:revision>
  <dcterms:created xsi:type="dcterms:W3CDTF">2014-01-29T14:13:09Z</dcterms:created>
  <dcterms:modified xsi:type="dcterms:W3CDTF">2014-01-30T14:56:04Z</dcterms:modified>
</cp:coreProperties>
</file>