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8" r:id="rId3"/>
    <p:sldId id="259" r:id="rId4"/>
    <p:sldId id="260" r:id="rId5"/>
    <p:sldId id="261"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05.03.2014</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05.03.2014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05.03.2014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05.03.2014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05.03.2014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05.03.2014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05.03.2014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05.03.2014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05.03.2014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05.03.2014</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274623">
            <a:off x="2386201" y="383582"/>
            <a:ext cx="4181360" cy="1180997"/>
          </a:xfrm>
        </p:spPr>
        <p:style>
          <a:lnRef idx="0">
            <a:schemeClr val="accent2"/>
          </a:lnRef>
          <a:fillRef idx="3">
            <a:schemeClr val="accent2"/>
          </a:fillRef>
          <a:effectRef idx="3">
            <a:schemeClr val="accent2"/>
          </a:effectRef>
          <a:fontRef idx="minor">
            <a:schemeClr val="lt1"/>
          </a:fontRef>
        </p:style>
        <p:txBody>
          <a:bodyPr>
            <a:normAutofit/>
          </a:bodyPr>
          <a:lstStyle/>
          <a:p>
            <a:r>
              <a:rPr lang="en-US" sz="54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Skateboarding</a:t>
            </a:r>
            <a:endParaRPr lang="ru-RU" sz="54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31999">
            <a:off x="367230" y="3154335"/>
            <a:ext cx="4551754" cy="3013261"/>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58814">
            <a:off x="4279668" y="1712300"/>
            <a:ext cx="4585471" cy="3406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17095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68000"/>
                    </a14:imgEffect>
                    <a14:imgEffect>
                      <a14:brightnessContrast bright="12000" contras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859216" cy="1010376"/>
          </a:xfr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2700000" scaled="1"/>
            <a:tileRect/>
          </a:gradFill>
        </p:spPr>
        <p:txBody>
          <a:bodyPr>
            <a:normAutofit fontScale="90000"/>
          </a:bodyPr>
          <a:lstStyle/>
          <a:p>
            <a:r>
              <a:rPr lang="en-US" sz="2500" dirty="0" smtClean="0">
                <a:solidFill>
                  <a:schemeClr val="tx1">
                    <a:lumMod val="95000"/>
                    <a:lumOff val="5000"/>
                  </a:schemeClr>
                </a:solidFill>
              </a:rPr>
              <a:t>Skateboarding – is an action sport which involves riding and performing tricks using a skateboard </a:t>
            </a:r>
            <a:br>
              <a:rPr lang="en-US" sz="2500" dirty="0" smtClean="0">
                <a:solidFill>
                  <a:schemeClr val="tx1">
                    <a:lumMod val="95000"/>
                    <a:lumOff val="5000"/>
                  </a:schemeClr>
                </a:solidFill>
              </a:rPr>
            </a:br>
            <a:r>
              <a:rPr lang="en-US" sz="2500" dirty="0" smtClean="0">
                <a:solidFill>
                  <a:schemeClr val="tx1">
                    <a:lumMod val="95000"/>
                    <a:lumOff val="5000"/>
                  </a:schemeClr>
                </a:solidFill>
              </a:rPr>
              <a:t>Skateboarding styles </a:t>
            </a:r>
            <a:r>
              <a:rPr lang="ru-RU" sz="2500" dirty="0" smtClean="0">
                <a:solidFill>
                  <a:schemeClr val="tx1">
                    <a:lumMod val="95000"/>
                    <a:lumOff val="5000"/>
                  </a:schemeClr>
                </a:solidFill>
              </a:rPr>
              <a:t>: </a:t>
            </a:r>
            <a:endParaRPr lang="ru-RU" sz="2500" dirty="0">
              <a:solidFill>
                <a:schemeClr val="tx1">
                  <a:lumMod val="95000"/>
                  <a:lumOff val="5000"/>
                </a:schemeClr>
              </a:solidFill>
            </a:endParaRPr>
          </a:p>
        </p:txBody>
      </p:sp>
      <p:sp>
        <p:nvSpPr>
          <p:cNvPr id="3" name="Объект 2"/>
          <p:cNvSpPr>
            <a:spLocks noGrp="1"/>
          </p:cNvSpPr>
          <p:nvPr>
            <p:ph idx="1"/>
          </p:nvPr>
        </p:nvSpPr>
        <p:spPr>
          <a:xfrm>
            <a:off x="395536" y="1484784"/>
            <a:ext cx="3096344" cy="2736304"/>
          </a:xfr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l="100000" b="100000"/>
            </a:path>
            <a:tileRect t="-100000" r="-100000"/>
          </a:gradFill>
        </p:spPr>
        <p:txBody>
          <a:bodyPr>
            <a:normAutofit/>
          </a:bodyPr>
          <a:lstStyle/>
          <a:p>
            <a:pPr>
              <a:buFont typeface="Wingdings" panose="05000000000000000000" pitchFamily="2" charset="2"/>
              <a:buChar char="Ø"/>
            </a:pPr>
            <a:r>
              <a:rPr lang="en-US" sz="2300" dirty="0" smtClean="0">
                <a:solidFill>
                  <a:schemeClr val="tx1">
                    <a:lumMod val="95000"/>
                    <a:lumOff val="5000"/>
                  </a:schemeClr>
                </a:solidFill>
              </a:rPr>
              <a:t>Transportation</a:t>
            </a:r>
            <a:endParaRPr lang="ru-RU" sz="2300" dirty="0">
              <a:solidFill>
                <a:schemeClr val="tx1">
                  <a:lumMod val="95000"/>
                  <a:lumOff val="5000"/>
                </a:schemeClr>
              </a:solidFill>
            </a:endParaRPr>
          </a:p>
          <a:p>
            <a:pPr>
              <a:buFont typeface="Wingdings" panose="05000000000000000000" pitchFamily="2" charset="2"/>
              <a:buChar char="Ø"/>
            </a:pPr>
            <a:r>
              <a:rPr lang="en-US" sz="2300" dirty="0" smtClean="0">
                <a:solidFill>
                  <a:schemeClr val="tx1">
                    <a:lumMod val="95000"/>
                    <a:lumOff val="5000"/>
                  </a:schemeClr>
                </a:solidFill>
              </a:rPr>
              <a:t>Military</a:t>
            </a:r>
            <a:endParaRPr lang="ru-RU" sz="2300" dirty="0" smtClean="0">
              <a:solidFill>
                <a:schemeClr val="tx1">
                  <a:lumMod val="95000"/>
                  <a:lumOff val="5000"/>
                </a:schemeClr>
              </a:solidFill>
            </a:endParaRPr>
          </a:p>
          <a:p>
            <a:pPr>
              <a:buFont typeface="Wingdings" panose="05000000000000000000" pitchFamily="2" charset="2"/>
              <a:buChar char="Ø"/>
            </a:pPr>
            <a:r>
              <a:rPr lang="en-US" sz="2300" dirty="0" err="1" smtClean="0">
                <a:solidFill>
                  <a:schemeClr val="tx1">
                    <a:lumMod val="95000"/>
                    <a:lumOff val="5000"/>
                  </a:schemeClr>
                </a:solidFill>
              </a:rPr>
              <a:t>Trampboarding</a:t>
            </a:r>
            <a:endParaRPr lang="ru-RU" sz="2300" dirty="0" smtClean="0">
              <a:solidFill>
                <a:schemeClr val="tx1">
                  <a:lumMod val="95000"/>
                  <a:lumOff val="5000"/>
                </a:schemeClr>
              </a:solidFill>
            </a:endParaRPr>
          </a:p>
          <a:p>
            <a:pPr>
              <a:buFont typeface="Wingdings" panose="05000000000000000000" pitchFamily="2" charset="2"/>
              <a:buChar char="Ø"/>
            </a:pPr>
            <a:r>
              <a:rPr lang="en-US" sz="2300" dirty="0">
                <a:solidFill>
                  <a:schemeClr val="tx1">
                    <a:lumMod val="95000"/>
                    <a:lumOff val="5000"/>
                  </a:schemeClr>
                </a:solidFill>
              </a:rPr>
              <a:t>Swing </a:t>
            </a:r>
            <a:r>
              <a:rPr lang="en-US" sz="2300" dirty="0" smtClean="0">
                <a:solidFill>
                  <a:schemeClr val="tx1">
                    <a:lumMod val="95000"/>
                    <a:lumOff val="5000"/>
                  </a:schemeClr>
                </a:solidFill>
              </a:rPr>
              <a:t>boarding</a:t>
            </a:r>
            <a:endParaRPr lang="ru-RU" sz="2300" dirty="0" smtClean="0">
              <a:solidFill>
                <a:schemeClr val="tx1">
                  <a:lumMod val="95000"/>
                  <a:lumOff val="5000"/>
                </a:schemeClr>
              </a:solidFill>
            </a:endParaRPr>
          </a:p>
          <a:p>
            <a:pPr>
              <a:buFont typeface="Wingdings" panose="05000000000000000000" pitchFamily="2" charset="2"/>
              <a:buChar char="Ø"/>
            </a:pPr>
            <a:r>
              <a:rPr lang="en-US" sz="2300" dirty="0" smtClean="0">
                <a:solidFill>
                  <a:schemeClr val="tx1">
                    <a:lumMod val="95000"/>
                    <a:lumOff val="5000"/>
                  </a:schemeClr>
                </a:solidFill>
              </a:rPr>
              <a:t>Controversy</a:t>
            </a:r>
            <a:r>
              <a:rPr lang="ru-RU" sz="2300" dirty="0" smtClean="0">
                <a:solidFill>
                  <a:schemeClr val="tx1">
                    <a:lumMod val="95000"/>
                    <a:lumOff val="5000"/>
                  </a:schemeClr>
                </a:solidFill>
              </a:rPr>
              <a:t>   </a:t>
            </a:r>
            <a:r>
              <a:rPr lang="ru-RU" sz="2000" dirty="0" smtClean="0"/>
              <a:t/>
            </a:r>
            <a:br>
              <a:rPr lang="ru-RU" sz="2000" dirty="0" smtClean="0"/>
            </a:br>
            <a:endParaRPr lang="ru-RU" sz="2000"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2276872"/>
            <a:ext cx="2815583" cy="4220827"/>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234" y="548680"/>
            <a:ext cx="3410875" cy="4464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40686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484784"/>
            <a:ext cx="7488832" cy="5359991"/>
          </a:xfrm>
          <a:noFill/>
        </p:spPr>
        <p:txBody>
          <a:bodyPr>
            <a:noAutofit/>
          </a:bodyPr>
          <a:lstStyle/>
          <a:p>
            <a:pPr marL="342900" indent="-342900">
              <a:buFont typeface="Wingdings" panose="05000000000000000000" pitchFamily="2" charset="2"/>
              <a:buChar char="Ø"/>
            </a:pPr>
            <a:r>
              <a:rPr lang="en-US" sz="2500" dirty="0">
                <a:solidFill>
                  <a:schemeClr val="tx1">
                    <a:lumMod val="95000"/>
                    <a:lumOff val="5000"/>
                  </a:schemeClr>
                </a:solidFill>
              </a:rPr>
              <a:t>Skateboarding has been shaped and influenced by many skateboarders throughout the years. A 2002 report found that there were 18.5 million skateboarders in the world</a:t>
            </a:r>
            <a:r>
              <a:rPr lang="en-US" sz="2500" dirty="0" smtClean="0">
                <a:solidFill>
                  <a:schemeClr val="tx1">
                    <a:lumMod val="95000"/>
                    <a:lumOff val="5000"/>
                  </a:schemeClr>
                </a:solidFill>
              </a:rPr>
              <a:t>.</a:t>
            </a:r>
            <a:r>
              <a:rPr lang="ru-RU" sz="2500" dirty="0" smtClean="0">
                <a:solidFill>
                  <a:schemeClr val="tx1">
                    <a:lumMod val="95000"/>
                    <a:lumOff val="5000"/>
                  </a:schemeClr>
                </a:solidFill>
              </a:rPr>
              <a:t/>
            </a:r>
            <a:br>
              <a:rPr lang="ru-RU" sz="2500" dirty="0" smtClean="0">
                <a:solidFill>
                  <a:schemeClr val="tx1">
                    <a:lumMod val="95000"/>
                    <a:lumOff val="5000"/>
                  </a:schemeClr>
                </a:solidFill>
              </a:rPr>
            </a:br>
            <a:r>
              <a:rPr lang="ru-RU" sz="2500" dirty="0" smtClean="0">
                <a:solidFill>
                  <a:schemeClr val="tx1">
                    <a:lumMod val="95000"/>
                    <a:lumOff val="5000"/>
                  </a:schemeClr>
                </a:solidFill>
              </a:rPr>
              <a:t/>
            </a:r>
            <a:br>
              <a:rPr lang="ru-RU" sz="2500" dirty="0" smtClean="0">
                <a:solidFill>
                  <a:schemeClr val="tx1">
                    <a:lumMod val="95000"/>
                    <a:lumOff val="5000"/>
                  </a:schemeClr>
                </a:solidFill>
              </a:rPr>
            </a:br>
            <a:r>
              <a:rPr lang="en-US" sz="2500" dirty="0" smtClean="0">
                <a:solidFill>
                  <a:schemeClr val="tx1">
                    <a:lumMod val="95000"/>
                    <a:lumOff val="5000"/>
                  </a:schemeClr>
                </a:solidFill>
              </a:rPr>
              <a:t>Since </a:t>
            </a:r>
            <a:r>
              <a:rPr lang="en-US" sz="2500" dirty="0">
                <a:solidFill>
                  <a:schemeClr val="tx1">
                    <a:lumMod val="95000"/>
                    <a:lumOff val="5000"/>
                  </a:schemeClr>
                </a:solidFill>
              </a:rPr>
              <a:t>the 1970s, </a:t>
            </a:r>
            <a:r>
              <a:rPr lang="en-US" sz="2500" dirty="0" err="1">
                <a:solidFill>
                  <a:schemeClr val="tx1">
                    <a:lumMod val="95000"/>
                    <a:lumOff val="5000"/>
                  </a:schemeClr>
                </a:solidFill>
              </a:rPr>
              <a:t>skateparks</a:t>
            </a:r>
            <a:r>
              <a:rPr lang="en-US" sz="2500" dirty="0">
                <a:solidFill>
                  <a:schemeClr val="tx1">
                    <a:lumMod val="95000"/>
                    <a:lumOff val="5000"/>
                  </a:schemeClr>
                </a:solidFill>
              </a:rPr>
              <a:t> have been constructed specifically for use by </a:t>
            </a:r>
            <a:r>
              <a:rPr lang="en-US" sz="2500" dirty="0" smtClean="0">
                <a:solidFill>
                  <a:schemeClr val="tx1">
                    <a:lumMod val="95000"/>
                    <a:lumOff val="5000"/>
                  </a:schemeClr>
                </a:solidFill>
              </a:rPr>
              <a:t>skateboarders</a:t>
            </a:r>
            <a:r>
              <a:rPr lang="ru-RU" sz="2500" dirty="0" smtClean="0">
                <a:solidFill>
                  <a:schemeClr val="tx1">
                    <a:lumMod val="95000"/>
                    <a:lumOff val="5000"/>
                  </a:schemeClr>
                </a:solidFill>
              </a:rPr>
              <a:t>.</a:t>
            </a:r>
            <a:br>
              <a:rPr lang="ru-RU" sz="2500" dirty="0" smtClean="0">
                <a:solidFill>
                  <a:schemeClr val="tx1">
                    <a:lumMod val="95000"/>
                    <a:lumOff val="5000"/>
                  </a:schemeClr>
                </a:solidFill>
              </a:rPr>
            </a:br>
            <a:r>
              <a:rPr lang="ru-RU" sz="2500" dirty="0" smtClean="0">
                <a:solidFill>
                  <a:schemeClr val="tx1">
                    <a:lumMod val="95000"/>
                    <a:lumOff val="5000"/>
                  </a:schemeClr>
                </a:solidFill>
              </a:rPr>
              <a:t/>
            </a:r>
            <a:br>
              <a:rPr lang="ru-RU" sz="2500" dirty="0" smtClean="0">
                <a:solidFill>
                  <a:schemeClr val="tx1">
                    <a:lumMod val="95000"/>
                    <a:lumOff val="5000"/>
                  </a:schemeClr>
                </a:solidFill>
              </a:rPr>
            </a:br>
            <a:r>
              <a:rPr lang="ru-RU" sz="2500" dirty="0" smtClean="0">
                <a:solidFill>
                  <a:schemeClr val="tx1">
                    <a:lumMod val="95000"/>
                    <a:lumOff val="5000"/>
                  </a:schemeClr>
                </a:solidFill>
              </a:rPr>
              <a:t/>
            </a:r>
            <a:br>
              <a:rPr lang="ru-RU" sz="2500" dirty="0" smtClean="0">
                <a:solidFill>
                  <a:schemeClr val="tx1">
                    <a:lumMod val="95000"/>
                    <a:lumOff val="5000"/>
                  </a:schemeClr>
                </a:solidFill>
              </a:rPr>
            </a:br>
            <a:r>
              <a:rPr lang="ru-RU" sz="2500" dirty="0" smtClean="0">
                <a:solidFill>
                  <a:schemeClr val="tx1">
                    <a:lumMod val="95000"/>
                    <a:lumOff val="5000"/>
                  </a:schemeClr>
                </a:solidFill>
              </a:rPr>
              <a:t/>
            </a:r>
            <a:br>
              <a:rPr lang="ru-RU" sz="2500" dirty="0" smtClean="0">
                <a:solidFill>
                  <a:schemeClr val="tx1">
                    <a:lumMod val="95000"/>
                    <a:lumOff val="5000"/>
                  </a:schemeClr>
                </a:solidFill>
              </a:rPr>
            </a:br>
            <a:r>
              <a:rPr lang="ru-RU" sz="2500" dirty="0" smtClean="0">
                <a:solidFill>
                  <a:schemeClr val="tx1">
                    <a:lumMod val="95000"/>
                    <a:lumOff val="5000"/>
                  </a:schemeClr>
                </a:solidFill>
              </a:rPr>
              <a:t/>
            </a:r>
            <a:br>
              <a:rPr lang="ru-RU" sz="2500" dirty="0" smtClean="0">
                <a:solidFill>
                  <a:schemeClr val="tx1">
                    <a:lumMod val="95000"/>
                    <a:lumOff val="5000"/>
                  </a:schemeClr>
                </a:solidFill>
              </a:rPr>
            </a:br>
            <a:r>
              <a:rPr lang="ru-RU" sz="2500" dirty="0" smtClean="0">
                <a:solidFill>
                  <a:schemeClr val="tx1">
                    <a:lumMod val="95000"/>
                    <a:lumOff val="5000"/>
                  </a:schemeClr>
                </a:solidFill>
              </a:rPr>
              <a:t/>
            </a:r>
            <a:br>
              <a:rPr lang="ru-RU" sz="2500" dirty="0" smtClean="0">
                <a:solidFill>
                  <a:schemeClr val="tx1">
                    <a:lumMod val="95000"/>
                    <a:lumOff val="5000"/>
                  </a:schemeClr>
                </a:solidFill>
              </a:rPr>
            </a:br>
            <a:r>
              <a:rPr lang="ru-RU" sz="2500" dirty="0">
                <a:solidFill>
                  <a:schemeClr val="tx1">
                    <a:lumMod val="95000"/>
                    <a:lumOff val="5000"/>
                  </a:schemeClr>
                </a:solidFill>
              </a:rPr>
              <a:t/>
            </a:r>
            <a:br>
              <a:rPr lang="ru-RU" sz="2500" dirty="0">
                <a:solidFill>
                  <a:schemeClr val="tx1">
                    <a:lumMod val="95000"/>
                    <a:lumOff val="5000"/>
                  </a:schemeClr>
                </a:solidFill>
              </a:rPr>
            </a:br>
            <a:r>
              <a:rPr lang="ru-RU" sz="2500" dirty="0" smtClean="0">
                <a:solidFill>
                  <a:schemeClr val="tx1">
                    <a:lumMod val="95000"/>
                    <a:lumOff val="5000"/>
                  </a:schemeClr>
                </a:solidFill>
              </a:rPr>
              <a:t/>
            </a:r>
            <a:br>
              <a:rPr lang="ru-RU" sz="2500" dirty="0" smtClean="0">
                <a:solidFill>
                  <a:schemeClr val="tx1">
                    <a:lumMod val="95000"/>
                    <a:lumOff val="5000"/>
                  </a:schemeClr>
                </a:solidFill>
              </a:rPr>
            </a:br>
            <a:r>
              <a:rPr lang="ru-RU" sz="2500" dirty="0">
                <a:solidFill>
                  <a:schemeClr val="tx1">
                    <a:lumMod val="95000"/>
                    <a:lumOff val="5000"/>
                  </a:schemeClr>
                </a:solidFill>
              </a:rPr>
              <a:t/>
            </a:r>
            <a:br>
              <a:rPr lang="ru-RU" sz="2500" dirty="0">
                <a:solidFill>
                  <a:schemeClr val="tx1">
                    <a:lumMod val="95000"/>
                    <a:lumOff val="5000"/>
                  </a:schemeClr>
                </a:solidFill>
              </a:rPr>
            </a:br>
            <a:r>
              <a:rPr lang="ru-RU" sz="2500" dirty="0" smtClean="0">
                <a:solidFill>
                  <a:schemeClr val="tx1">
                    <a:lumMod val="95000"/>
                    <a:lumOff val="5000"/>
                  </a:schemeClr>
                </a:solidFill>
              </a:rPr>
              <a:t/>
            </a:r>
            <a:br>
              <a:rPr lang="ru-RU" sz="2500" dirty="0" smtClean="0">
                <a:solidFill>
                  <a:schemeClr val="tx1">
                    <a:lumMod val="95000"/>
                    <a:lumOff val="5000"/>
                  </a:schemeClr>
                </a:solidFill>
              </a:rPr>
            </a:br>
            <a:r>
              <a:rPr lang="ru-RU" sz="2500" dirty="0">
                <a:solidFill>
                  <a:schemeClr val="tx1">
                    <a:lumMod val="95000"/>
                    <a:lumOff val="5000"/>
                  </a:schemeClr>
                </a:solidFill>
              </a:rPr>
              <a:t/>
            </a:r>
            <a:br>
              <a:rPr lang="ru-RU" sz="2500" dirty="0">
                <a:solidFill>
                  <a:schemeClr val="tx1">
                    <a:lumMod val="95000"/>
                    <a:lumOff val="5000"/>
                  </a:schemeClr>
                </a:solidFill>
              </a:rPr>
            </a:br>
            <a:endParaRPr lang="ru-RU" sz="2500" dirty="0">
              <a:solidFill>
                <a:schemeClr val="tx1">
                  <a:lumMod val="95000"/>
                  <a:lumOff val="5000"/>
                </a:scheme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740" y="2852936"/>
            <a:ext cx="6534972" cy="3816424"/>
          </a:xfrm>
          <a:prstGeom prst="rect">
            <a:avLst/>
          </a:prstGeom>
        </p:spPr>
      </p:pic>
    </p:spTree>
    <p:extLst>
      <p:ext uri="{BB962C8B-B14F-4D97-AF65-F5344CB8AC3E}">
        <p14:creationId xmlns:p14="http://schemas.microsoft.com/office/powerpoint/2010/main" val="28473924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rot="21063956">
            <a:off x="395536" y="764704"/>
            <a:ext cx="8305800" cy="5472608"/>
          </a:xfrm>
          <a:solidFill>
            <a:schemeClr val="bg2"/>
          </a:solidFill>
        </p:spPr>
        <p:txBody>
          <a:bodyPr>
            <a:normAutofit/>
            <a:scene3d>
              <a:camera prst="orthographicFront"/>
              <a:lightRig rig="freezing" dir="t">
                <a:rot lat="0" lon="0" rev="5640000"/>
              </a:lightRig>
            </a:scene3d>
            <a:sp3d prstMaterial="flat">
              <a:contourClr>
                <a:schemeClr val="tx2"/>
              </a:contourClr>
            </a:sp3d>
          </a:bodyPr>
          <a:lstStyle/>
          <a:p>
            <a:r>
              <a:rPr lang="ru-RU" sz="2500" dirty="0" smtClean="0">
                <a:solidFill>
                  <a:schemeClr val="tx1">
                    <a:lumMod val="95000"/>
                    <a:lumOff val="5000"/>
                  </a:schemeClr>
                </a:solidFill>
              </a:rPr>
              <a:t/>
            </a:r>
            <a:br>
              <a:rPr lang="ru-RU" sz="2500" dirty="0" smtClean="0">
                <a:solidFill>
                  <a:schemeClr val="tx1">
                    <a:lumMod val="95000"/>
                    <a:lumOff val="5000"/>
                  </a:schemeClr>
                </a:solidFill>
              </a:rPr>
            </a:br>
            <a:r>
              <a:rPr lang="en-US" sz="2500" dirty="0" smtClean="0">
                <a:solidFill>
                  <a:schemeClr val="tx1">
                    <a:lumMod val="95000"/>
                    <a:lumOff val="5000"/>
                  </a:schemeClr>
                </a:solidFill>
              </a:rPr>
              <a:t>Skateboarding </a:t>
            </a:r>
            <a:r>
              <a:rPr lang="en-US" sz="2500" dirty="0">
                <a:solidFill>
                  <a:schemeClr val="tx1">
                    <a:lumMod val="95000"/>
                    <a:lumOff val="5000"/>
                  </a:schemeClr>
                </a:solidFill>
              </a:rPr>
              <a:t>was probably born sometime in the late 1940s or early 1950s when surfers in California wanted something to surf when the waves were flat. No one knows who made the first board; it seems that several people came up with similar ideas at around the same time. These first skateboarders started with wooden boxes or boards with roller skate wheels attached to the bottom</a:t>
            </a:r>
            <a:r>
              <a:rPr lang="en-US" sz="2500" dirty="0" smtClean="0">
                <a:solidFill>
                  <a:schemeClr val="tx1">
                    <a:lumMod val="95000"/>
                    <a:lumOff val="5000"/>
                  </a:schemeClr>
                </a:solidFill>
              </a:rPr>
              <a:t>.</a:t>
            </a:r>
            <a:r>
              <a:rPr lang="ru-RU" sz="2500" dirty="0" smtClean="0">
                <a:solidFill>
                  <a:schemeClr val="tx1">
                    <a:lumMod val="95000"/>
                    <a:lumOff val="5000"/>
                  </a:schemeClr>
                </a:solidFill>
              </a:rPr>
              <a:t/>
            </a:r>
            <a:br>
              <a:rPr lang="ru-RU" sz="2500" dirty="0" smtClean="0">
                <a:solidFill>
                  <a:schemeClr val="tx1">
                    <a:lumMod val="95000"/>
                    <a:lumOff val="5000"/>
                  </a:schemeClr>
                </a:solidFill>
              </a:rPr>
            </a:br>
            <a:r>
              <a:rPr lang="en-US" sz="2500" dirty="0">
                <a:solidFill>
                  <a:schemeClr val="tx1">
                    <a:lumMod val="95000"/>
                    <a:lumOff val="5000"/>
                  </a:schemeClr>
                </a:solidFill>
              </a:rPr>
              <a:t>During this time, skateboarding was seen as something to do for fun besides surfing, and was therefore often called </a:t>
            </a:r>
            <a:r>
              <a:rPr lang="ru-RU" sz="2500" dirty="0" smtClean="0">
                <a:solidFill>
                  <a:schemeClr val="tx1">
                    <a:lumMod val="95000"/>
                    <a:lumOff val="5000"/>
                  </a:schemeClr>
                </a:solidFill>
              </a:rPr>
              <a:t>«</a:t>
            </a:r>
            <a:r>
              <a:rPr lang="en-US" sz="2500" dirty="0" smtClean="0">
                <a:solidFill>
                  <a:schemeClr val="tx1">
                    <a:lumMod val="95000"/>
                    <a:lumOff val="5000"/>
                  </a:schemeClr>
                </a:solidFill>
              </a:rPr>
              <a:t>sidewalk surfing</a:t>
            </a:r>
            <a:r>
              <a:rPr lang="ru-RU" sz="2500" dirty="0" smtClean="0">
                <a:solidFill>
                  <a:schemeClr val="tx1">
                    <a:lumMod val="95000"/>
                    <a:lumOff val="5000"/>
                  </a:schemeClr>
                </a:solidFill>
              </a:rPr>
              <a:t>»</a:t>
            </a:r>
            <a:br>
              <a:rPr lang="ru-RU" sz="2500" dirty="0" smtClean="0">
                <a:solidFill>
                  <a:schemeClr val="tx1">
                    <a:lumMod val="95000"/>
                    <a:lumOff val="5000"/>
                  </a:schemeClr>
                </a:solidFill>
              </a:rPr>
            </a:br>
            <a:r>
              <a:rPr lang="en-US" sz="2500" dirty="0">
                <a:solidFill>
                  <a:schemeClr val="tx1">
                    <a:lumMod val="95000"/>
                    <a:lumOff val="5000"/>
                  </a:schemeClr>
                </a:solidFill>
              </a:rPr>
              <a:t>The first manufactured skateboards were ordered by a Los Angeles, California surf </a:t>
            </a:r>
            <a:r>
              <a:rPr lang="en-US" sz="2500" dirty="0" smtClean="0">
                <a:solidFill>
                  <a:schemeClr val="tx1">
                    <a:lumMod val="95000"/>
                    <a:lumOff val="5000"/>
                  </a:schemeClr>
                </a:solidFill>
              </a:rPr>
              <a:t>shop</a:t>
            </a:r>
            <a:r>
              <a:rPr lang="ru-RU" sz="2500" dirty="0" smtClean="0">
                <a:solidFill>
                  <a:schemeClr val="tx1">
                    <a:lumMod val="95000"/>
                    <a:lumOff val="5000"/>
                  </a:schemeClr>
                </a:solidFill>
              </a:rPr>
              <a:t>.</a:t>
            </a:r>
            <a:r>
              <a:rPr lang="ru-RU" sz="3000" dirty="0" smtClean="0">
                <a:solidFill>
                  <a:schemeClr val="tx1">
                    <a:lumMod val="95000"/>
                    <a:lumOff val="5000"/>
                  </a:schemeClr>
                </a:solidFill>
              </a:rPr>
              <a:t/>
            </a:r>
            <a:br>
              <a:rPr lang="ru-RU" sz="3000" dirty="0" smtClean="0">
                <a:solidFill>
                  <a:schemeClr val="tx1">
                    <a:lumMod val="95000"/>
                    <a:lumOff val="5000"/>
                  </a:schemeClr>
                </a:solidFill>
              </a:rPr>
            </a:br>
            <a:endParaRPr lang="ru-RU" sz="3000" dirty="0">
              <a:solidFill>
                <a:schemeClr val="tx1">
                  <a:lumMod val="95000"/>
                  <a:lumOff val="5000"/>
                </a:schemeClr>
              </a:solidFill>
            </a:endParaRPr>
          </a:p>
        </p:txBody>
      </p:sp>
    </p:spTree>
    <p:extLst>
      <p:ext uri="{BB962C8B-B14F-4D97-AF65-F5344CB8AC3E}">
        <p14:creationId xmlns:p14="http://schemas.microsoft.com/office/powerpoint/2010/main" val="7611976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alpha val="69000"/>
          </a:schemeClr>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27" y="281242"/>
            <a:ext cx="3071580" cy="24204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2348880"/>
            <a:ext cx="3138054" cy="2088232"/>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946" y="3501008"/>
            <a:ext cx="4425485" cy="2488428"/>
          </a:xfrm>
          <a:prstGeom prst="rect">
            <a:avLst/>
          </a:prstGeom>
          <a:ln>
            <a:noFill/>
          </a:ln>
          <a:effectLst>
            <a:softEdge rad="112500"/>
          </a:effec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3252" y="4221088"/>
            <a:ext cx="4115629" cy="2021882"/>
          </a:xfrm>
          <a:prstGeom prst="rect">
            <a:avLst/>
          </a:prstGeom>
          <a:ln>
            <a:noFill/>
          </a:ln>
          <a:effectLst>
            <a:softEdge rad="112500"/>
          </a:effectLst>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0999" y="116632"/>
            <a:ext cx="3904856" cy="2585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0940079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93</TotalTime>
  <Words>49</Words>
  <Application>Microsoft Office PowerPoint</Application>
  <PresentationFormat>Экран (4:3)</PresentationFormat>
  <Paragraphs>9</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Поток</vt:lpstr>
      <vt:lpstr>Skateboarding</vt:lpstr>
      <vt:lpstr>Skateboarding – is an action sport which involves riding and performing tricks using a skateboard  Skateboarding styles : </vt:lpstr>
      <vt:lpstr>Skateboarding has been shaped and influenced by many skateboarders throughout the years. A 2002 report found that there were 18.5 million skateboarders in the world.  Since the 1970s, skateparks have been constructed specifically for use by skateboarders.           </vt:lpstr>
      <vt:lpstr> Skateboarding was probably born sometime in the late 1940s or early 1950s when surfers in California wanted something to surf when the waves were flat. No one knows who made the first board; it seems that several people came up with similar ideas at around the same time. These first skateboarders started with wooden boxes or boards with roller skate wheels attached to the bottom. During this time, skateboarding was seen as something to do for fun besides surfing, and was therefore often called «sidewalk surfing» The first manufactured skateboards were ordered by a Los Angeles, California surf shop.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Skateboarding</dc:title>
  <dc:creator>Keln</dc:creator>
  <cp:lastModifiedBy>Люда</cp:lastModifiedBy>
  <cp:revision>9</cp:revision>
  <dcterms:created xsi:type="dcterms:W3CDTF">2014-03-05T16:44:18Z</dcterms:created>
  <dcterms:modified xsi:type="dcterms:W3CDTF">2014-03-05T18:40:37Z</dcterms:modified>
</cp:coreProperties>
</file>