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5" r:id="rId2"/>
  </p:sldMasterIdLst>
  <p:notesMasterIdLst>
    <p:notesMasterId r:id="rId23"/>
  </p:notesMasterIdLst>
  <p:handoutMasterIdLst>
    <p:handoutMasterId r:id="rId24"/>
  </p:handoutMasterIdLst>
  <p:sldIdLst>
    <p:sldId id="258" r:id="rId3"/>
    <p:sldId id="260" r:id="rId4"/>
    <p:sldId id="278" r:id="rId5"/>
    <p:sldId id="263" r:id="rId6"/>
    <p:sldId id="273" r:id="rId7"/>
    <p:sldId id="275" r:id="rId8"/>
    <p:sldId id="280" r:id="rId9"/>
    <p:sldId id="284" r:id="rId10"/>
    <p:sldId id="282" r:id="rId11"/>
    <p:sldId id="283" r:id="rId12"/>
    <p:sldId id="291" r:id="rId13"/>
    <p:sldId id="286" r:id="rId14"/>
    <p:sldId id="287" r:id="rId15"/>
    <p:sldId id="288" r:id="rId16"/>
    <p:sldId id="289" r:id="rId17"/>
    <p:sldId id="292" r:id="rId18"/>
    <p:sldId id="293" r:id="rId19"/>
    <p:sldId id="294" r:id="rId20"/>
    <p:sldId id="296" r:id="rId21"/>
    <p:sldId id="297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6DA"/>
    <a:srgbClr val="495350"/>
    <a:srgbClr val="DDC237"/>
    <a:srgbClr val="D8B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C782F20-972A-4714-A86B-25AA4D282230}" type="datetimeFigureOut">
              <a:rPr lang="ru-RU"/>
              <a:pPr>
                <a:defRPr/>
              </a:pPr>
              <a:t>02.06.2014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BBDDCC-16CA-493C-8E0D-167782A99B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735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9132401-034B-4E23-BD45-64C821A92977}" type="datetimeFigureOut">
              <a:rPr lang="ru-RU"/>
              <a:pPr>
                <a:defRPr/>
              </a:pPr>
              <a:t>02.06.2014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BEF53C4-02AD-4788-BDF5-DCC97AD71F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8459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32100" y="1371600"/>
            <a:ext cx="93599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32100" y="4462463"/>
            <a:ext cx="9359900" cy="1033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49C41-F77A-4EC9-9EC3-7D65F34097E2}" type="datetimeFigureOut">
              <a:rPr lang="ru-RU"/>
              <a:pPr>
                <a:defRPr/>
              </a:pPr>
              <a:t>02.06.2014</a:t>
            </a:fld>
            <a:endParaRPr lang="ru-RU" dirty="0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A150A-55A1-4176-9D3E-822896A551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28021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AEEDA-361F-42B3-A429-32AA40CC7079}" type="datetimeFigureOut">
              <a:rPr lang="ru-RU"/>
              <a:pPr>
                <a:defRPr/>
              </a:pPr>
              <a:t>02.06.2014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3CC56-B285-46A3-9E7A-0EF5BC39D3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129343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0266363" y="0"/>
            <a:ext cx="137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 rot="5400000">
            <a:off x="8267701" y="3370262"/>
            <a:ext cx="6858000" cy="117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377825" y="6356350"/>
            <a:ext cx="19716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60191-FDE8-4DC3-8869-18CF9704C26E}" type="datetimeFigureOut">
              <a:rPr lang="ru-RU"/>
              <a:pPr>
                <a:defRPr/>
              </a:pPr>
              <a:t>02.06.2014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82838" y="6356350"/>
            <a:ext cx="56880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2600" y="6356350"/>
            <a:ext cx="19685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627F0-7226-488D-9CE0-DCB3779C35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49493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02.06.2014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768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02.06.2014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6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02.06.2014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556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02.06.2014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782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02.06.2014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082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02.06.2014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2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02.06.2014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802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02.06.2014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6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E36AF-921E-4D07-AA1F-3C5F9DC16FC6}" type="datetimeFigureOut">
              <a:rPr lang="ru-RU"/>
              <a:pPr>
                <a:defRPr/>
              </a:pPr>
              <a:t>02.06.2014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56C13-32A4-4511-AD97-A4BA5955F5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357857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02.06.2014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66180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02.06.2014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61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02.06.2014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778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2025" y="-20638"/>
            <a:ext cx="7315200" cy="4343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02025" y="4462463"/>
            <a:ext cx="7315200" cy="17192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9E392-7953-4781-8A12-161B40EDBF2E}" type="datetimeFigureOut">
              <a:rPr lang="ru-RU"/>
              <a:pPr>
                <a:defRPr/>
              </a:pPr>
              <a:t>02.06.2014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25BCD-B4CF-4F2D-B11A-7F51A28C9E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93615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5D9A9-D725-4635-964F-0F6597A86B80}" type="datetimeFigureOut">
              <a:rPr lang="ru-RU"/>
              <a:pPr>
                <a:defRPr/>
              </a:pPr>
              <a:t>02.06.2014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65AE9-DCCB-434B-A544-EBFD847E61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04798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11551-F1D8-40A1-83A7-1AF8799C5A8C}" type="datetimeFigureOut">
              <a:rPr lang="ru-RU"/>
              <a:pPr>
                <a:defRPr/>
              </a:pPr>
              <a:t>02.06.2014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8BEEC-505E-4C70-B734-32980B118A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36070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892AF-D0BB-4F7A-A10C-62055663986F}" type="datetimeFigureOut">
              <a:rPr lang="ru-RU"/>
              <a:pPr>
                <a:defRPr/>
              </a:pPr>
              <a:t>02.06.2014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84874-072A-45FB-A50D-6C3342DE4C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89845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9BAC7-62FC-46BE-9E42-B718A5E54AD1}" type="datetimeFigureOut">
              <a:rPr lang="ru-RU"/>
              <a:pPr>
                <a:defRPr/>
              </a:pPr>
              <a:t>02.06.2014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52525-DAC4-4B9F-9F27-AF52F26660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02452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/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E9ACE-5BA4-4226-A868-45ED4168BE0C}" type="datetimeFigureOut">
              <a:rPr lang="ru-RU"/>
              <a:pPr>
                <a:defRPr/>
              </a:pPr>
              <a:t>02.06.2014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34CC3-A342-4007-BB66-44809FA029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26255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DEC8F-515A-4ECC-B925-1C01919283C4}" type="datetimeFigureOut">
              <a:rPr lang="ru-RU"/>
              <a:pPr>
                <a:defRPr/>
              </a:pPr>
              <a:t>02.06.2014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A2728-4D5E-43A0-967D-E9722237F5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294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47663"/>
            <a:ext cx="12188825" cy="1190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7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457200"/>
            <a:ext cx="121888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 bwMode="black">
          <a:xfrm>
            <a:off x="1279525" y="466725"/>
            <a:ext cx="9629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79525" y="2190750"/>
            <a:ext cx="9629775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</a:t>
            </a:r>
            <a:r>
              <a:rPr lang="ru-RU" noProof="0" dirty="0" smtClean="0"/>
              <a:t>уровень</a:t>
            </a:r>
          </a:p>
          <a:p>
            <a:pPr lvl="5"/>
            <a:r>
              <a:rPr lang="ru-RU" dirty="0" smtClean="0"/>
              <a:t>Шестая</a:t>
            </a:r>
          </a:p>
          <a:p>
            <a:pPr lvl="6"/>
            <a:r>
              <a:rPr lang="ru-RU" dirty="0" smtClean="0"/>
              <a:t>Седьмая</a:t>
            </a:r>
          </a:p>
          <a:p>
            <a:pPr lvl="7"/>
            <a:r>
              <a:rPr lang="ru-RU" dirty="0" smtClean="0"/>
              <a:t>Восьмая</a:t>
            </a:r>
          </a:p>
          <a:p>
            <a:pPr lvl="8"/>
            <a:r>
              <a:rPr lang="ru-RU" dirty="0" smtClean="0"/>
              <a:t>Девятая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9525" y="6356350"/>
            <a:ext cx="1973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73B036-CEE8-41AF-A7A4-419BDD19F4E6}" type="datetimeFigureOut">
              <a:rPr lang="ru-RU"/>
              <a:pPr>
                <a:defRPr/>
              </a:pPr>
              <a:t>02.06.2014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2788" y="6356350"/>
            <a:ext cx="5686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939213" y="6356350"/>
            <a:ext cx="1970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4C2530-D218-4EFF-ACC0-43E0B60680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4" r:id="rId2"/>
    <p:sldLayoutId id="2147483672" r:id="rId3"/>
    <p:sldLayoutId id="2147483665" r:id="rId4"/>
    <p:sldLayoutId id="2147483666" r:id="rId5"/>
    <p:sldLayoutId id="2147483667" r:id="rId6"/>
    <p:sldLayoutId id="2147483673" r:id="rId7"/>
    <p:sldLayoutId id="2147483668" r:id="rId8"/>
    <p:sldLayoutId id="2147483669" r:id="rId9"/>
    <p:sldLayoutId id="2147483670" r:id="rId10"/>
    <p:sldLayoutId id="2147483674" r:id="rId11"/>
  </p:sldLayoutIdLst>
  <p:transition spd="med">
    <p:fade/>
  </p:transition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anose="020F0502020204030204" pitchFamily="34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anose="020F0502020204030204" pitchFamily="34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anose="020F0502020204030204" pitchFamily="34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anose="020F0502020204030204" pitchFamily="34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anose="020F0502020204030204" pitchFamily="34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anose="020F0502020204030204" pitchFamily="34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anose="020F0502020204030204" pitchFamily="34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anose="020F0502020204030204" pitchFamily="34" charset="0"/>
        </a:defRPr>
      </a:lvl9pPr>
    </p:titleStyle>
    <p:bodyStyle>
      <a:lvl1pPr marL="228600" indent="-228600" algn="l" rtl="0" eaLnBrk="1" fontAlgn="base" hangingPunct="1">
        <a:spcBef>
          <a:spcPts val="1500"/>
        </a:spcBef>
        <a:spcAft>
          <a:spcPct val="0"/>
        </a:spcAft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ts val="3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ts val="3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02.06.2014</a:t>
            </a:fld>
            <a:endParaRPr lang="ru-RU">
              <a:solidFill>
                <a:srgbClr val="E3DED1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E3DED1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6380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2838450" y="1565275"/>
            <a:ext cx="9353550" cy="2301875"/>
          </a:xfrm>
        </p:spPr>
        <p:txBody>
          <a:bodyPr/>
          <a:lstStyle/>
          <a:p>
            <a:pPr algn="ctr"/>
            <a:r>
              <a:rPr lang="ru-RU" sz="15000" dirty="0" smtClean="0">
                <a:solidFill>
                  <a:srgbClr val="3C4743"/>
                </a:solidFill>
              </a:rPr>
              <a:t>Волокна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 smtClean="0"/>
              <a:t>Свойства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600" dirty="0" smtClean="0"/>
              <a:t>Достаточная прочность.</a:t>
            </a:r>
          </a:p>
          <a:p>
            <a:r>
              <a:rPr lang="ru-RU" sz="3600" dirty="0" smtClean="0"/>
              <a:t> Высокая теплостойкость: выдерживает нагревание до 150°C в сухой атмосфере. </a:t>
            </a:r>
          </a:p>
          <a:p>
            <a:r>
              <a:rPr lang="ru-RU" sz="3600" dirty="0" smtClean="0"/>
              <a:t>При 245°C волокно буреет и загорается.</a:t>
            </a:r>
            <a:br>
              <a:rPr lang="ru-RU" sz="3600" dirty="0" smtClean="0"/>
            </a:br>
            <a:endParaRPr lang="ru-RU" sz="3600" dirty="0" smtClean="0"/>
          </a:p>
          <a:p>
            <a:r>
              <a:rPr lang="ru-RU" sz="3600" dirty="0" smtClean="0"/>
              <a:t>Горит очень легко, сгорает полностью, пламя желтое, пепел серый, запах жженой бумаги.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479303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otolia_10283572_L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1" y="1347787"/>
            <a:ext cx="9144000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45804" y="-122238"/>
            <a:ext cx="3643313" cy="1470025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Шерсть</a:t>
            </a:r>
            <a:endParaRPr lang="ru-RU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82811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66913"/>
            <a:ext cx="12192000" cy="5745163"/>
          </a:xfrm>
        </p:spPr>
        <p:txBody>
          <a:bodyPr/>
          <a:lstStyle/>
          <a:p>
            <a:r>
              <a:rPr lang="ru-RU" sz="3200" dirty="0"/>
              <a:t>Шерсть — это собранный для переработки волосяной покров животных (овец, коз, верблюдов и др.)</a:t>
            </a:r>
          </a:p>
          <a:p>
            <a:r>
              <a:rPr lang="ru-RU" sz="3200" dirty="0"/>
              <a:t>Способы получения: Шерсть от животных получают при помощи стрижки, реже — вычёсыванием.</a:t>
            </a:r>
          </a:p>
          <a:p>
            <a:r>
              <a:rPr lang="ru-RU" sz="3200" dirty="0"/>
              <a:t>Применение: Из шерсти вырабатывают пряжу, ткани, трикотаж, валяльно-войлочные изделия и др.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26114" y="275224"/>
            <a:ext cx="42867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solidFill>
                  <a:schemeClr val="bg2"/>
                </a:solidFill>
              </a:rPr>
              <a:t>Шерсть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132399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75"/>
            <a:ext cx="12192000" cy="1914525"/>
          </a:xfrm>
          <a:prstGeom prst="rect">
            <a:avLst/>
          </a:prstGeom>
          <a:solidFill>
            <a:srgbClr val="E5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6" y="461964"/>
            <a:ext cx="11149012" cy="5821363"/>
          </a:xfrm>
        </p:spPr>
        <p:txBody>
          <a:bodyPr/>
          <a:lstStyle/>
          <a:p>
            <a:r>
              <a:rPr lang="ru-RU" sz="2800" dirty="0"/>
              <a:t>Физические свойства и внешний вид: Шероховатая, волокна упругие. </a:t>
            </a:r>
          </a:p>
          <a:p>
            <a:endParaRPr lang="ru-RU" sz="2800" dirty="0"/>
          </a:p>
          <a:p>
            <a:r>
              <a:rPr lang="ru-RU" sz="2800" dirty="0"/>
              <a:t>Действия реагентов: Растворяется в щелочах. </a:t>
            </a:r>
          </a:p>
          <a:p>
            <a:endParaRPr lang="ru-RU" sz="2800" dirty="0"/>
          </a:p>
          <a:p>
            <a:r>
              <a:rPr lang="ru-RU" sz="2800" dirty="0"/>
              <a:t>Характер горения, плавления: Плохо горит, образуя плотный спекшийся шарик.</a:t>
            </a:r>
          </a:p>
          <a:p>
            <a:endParaRPr lang="ru-RU" sz="2800" dirty="0"/>
          </a:p>
          <a:p>
            <a:r>
              <a:rPr lang="ru-RU" sz="2800" dirty="0"/>
              <a:t>Запах при горении, плавлении: Жженого пера.</a:t>
            </a:r>
          </a:p>
        </p:txBody>
      </p:sp>
    </p:spTree>
    <p:extLst>
      <p:ext uri="{BB962C8B-B14F-4D97-AF65-F5344CB8AC3E}">
        <p14:creationId xmlns:p14="http://schemas.microsoft.com/office/powerpoint/2010/main" val="2697593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14363"/>
            <a:ext cx="12192000" cy="1385887"/>
          </a:xfrm>
          <a:prstGeom prst="rect">
            <a:avLst/>
          </a:prstGeom>
          <a:solidFill>
            <a:srgbClr val="E5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28675"/>
            <a:ext cx="9918551" cy="558288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dirty="0"/>
              <a:t>Термостойкость шерсти невысокая: предельная температура сушки 60—70° С; при температуре 100—105° С шерсть теряет влагу, волокно становится жестким и ломким, а при 120° С шерсть желтеет и начинает разлагаться. Шерсть обладает низкой теплопроводностью, поэтому шерстяные ткани отличаются высокими теплозащитными свойствами</a:t>
            </a:r>
            <a:r>
              <a:rPr lang="ru-RU" sz="32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ru-RU" sz="3200" dirty="0" smtClean="0"/>
              <a:t>Щёлочь, особенно едкий натр, разрушает волокно шерсти, и изделие становится рыхлым (расползается), поэтому изделия из шерсти рекомендуется стирать нейтральным мылом или специальными синтетическими моющими средствами.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404960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 descr="fc04786138-materialy-dlya-tvorchestva-ovechya-sherst-ruchnogo-n02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183" y="3490689"/>
            <a:ext cx="6671942" cy="3124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985838"/>
            <a:ext cx="12192000" cy="985837"/>
          </a:xfrm>
          <a:prstGeom prst="rect">
            <a:avLst/>
          </a:prstGeom>
          <a:solidFill>
            <a:srgbClr val="E5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0185"/>
            <a:ext cx="11951746" cy="368298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dirty="0"/>
              <a:t>Шерсть упруга, эластична, прочна, обладает извитостью волокна (чем тоньше шерсть, тем она более извита). Благодаря хорошей упругости шерстяные изделия не сминаются и долго сохраняют хороший внешний вид.</a:t>
            </a:r>
          </a:p>
          <a:p>
            <a:pPr>
              <a:lnSpc>
                <a:spcPct val="80000"/>
              </a:lnSpc>
            </a:pPr>
            <a:endParaRPr lang="ru-RU" sz="2400" dirty="0"/>
          </a:p>
          <a:p>
            <a:pPr>
              <a:lnSpc>
                <a:spcPct val="80000"/>
              </a:lnSpc>
            </a:pPr>
            <a:r>
              <a:rPr lang="ru-RU" sz="2400" dirty="0"/>
              <a:t>Коэффициент теплопроводности у шерсти ниже, чем у многих текстильных волокон. Именно поэтому шерстяная постель является наиболее теплой.</a:t>
            </a:r>
          </a:p>
          <a:p>
            <a:pPr>
              <a:lnSpc>
                <a:spcPct val="80000"/>
              </a:lnSpc>
            </a:pPr>
            <a:endParaRPr lang="ru-RU" sz="2400" dirty="0"/>
          </a:p>
          <a:p>
            <a:pPr>
              <a:lnSpc>
                <a:spcPct val="80000"/>
              </a:lnSpc>
            </a:pPr>
            <a:r>
              <a:rPr lang="ru-RU" sz="2400" dirty="0"/>
              <a:t>Основное вещество, из которого состоит шерсть: кератин - относится к группе белковых (протеиновых) веществ.</a:t>
            </a:r>
          </a:p>
        </p:txBody>
      </p:sp>
    </p:spTree>
    <p:extLst>
      <p:ext uri="{BB962C8B-B14F-4D97-AF65-F5344CB8AC3E}">
        <p14:creationId xmlns:p14="http://schemas.microsoft.com/office/powerpoint/2010/main" val="16624260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/>
              <a:t>Натуральный шёлк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74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91544" y="548680"/>
            <a:ext cx="8229600" cy="5832648"/>
          </a:xfrm>
        </p:spPr>
        <p:txBody>
          <a:bodyPr>
            <a:normAutofit/>
          </a:bodyPr>
          <a:lstStyle/>
          <a:p>
            <a:r>
              <a:rPr lang="ru-RU" b="1" dirty="0" smtClean="0"/>
              <a:t>Шёлк</a:t>
            </a:r>
            <a:r>
              <a:rPr lang="ru-RU" dirty="0" smtClean="0"/>
              <a:t> — мягкая ткань из нитей, добываемых из кокона тутового шелкопряда. Изначально шёлк происходил из Китая и был важным товаром, который доставлялся в Европу по Шёлковому пути. Длина шёлковой нити (шелковины) из одного кокона достигает 800—1000 м. Нить имеет треугольное сечение и, подобно призме, отражает свет, что вызывает красивое переливание и блеск.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21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47599299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7649" y="1628800"/>
            <a:ext cx="6333083" cy="3576496"/>
          </a:xfrm>
        </p:spPr>
      </p:pic>
    </p:spTree>
    <p:extLst>
      <p:ext uri="{BB962C8B-B14F-4D97-AF65-F5344CB8AC3E}">
        <p14:creationId xmlns:p14="http://schemas.microsoft.com/office/powerpoint/2010/main" val="95681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okonytutov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7689" y="1124745"/>
            <a:ext cx="5583767" cy="4187825"/>
          </a:xfrm>
        </p:spPr>
      </p:pic>
    </p:spTree>
    <p:extLst>
      <p:ext uri="{BB962C8B-B14F-4D97-AF65-F5344CB8AC3E}">
        <p14:creationId xmlns:p14="http://schemas.microsoft.com/office/powerpoint/2010/main" val="324117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96875" y="2095500"/>
            <a:ext cx="7980363" cy="476250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rgbClr val="3C4743"/>
              </a:buClr>
              <a:buNone/>
              <a:defRPr/>
            </a:pPr>
            <a:r>
              <a:rPr lang="ru-RU" sz="4400" dirty="0" smtClean="0">
                <a:solidFill>
                  <a:srgbClr val="D8B122"/>
                </a:solidFill>
              </a:rPr>
              <a:t>Волокна</a:t>
            </a:r>
            <a:r>
              <a:rPr lang="ru-RU" sz="4400" dirty="0"/>
              <a:t>— тонкая непряденая нить растительного, животного или минерального происхождения.</a:t>
            </a:r>
            <a:endParaRPr lang="ru-RU" sz="4400" dirty="0" smtClean="0">
              <a:solidFill>
                <a:srgbClr val="3C4743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6875" y="544513"/>
            <a:ext cx="11310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3C4743"/>
              </a:buClr>
            </a:pPr>
            <a:r>
              <a:rPr lang="ru-RU" sz="7200">
                <a:solidFill>
                  <a:schemeClr val="bg2"/>
                </a:solidFill>
              </a:rPr>
              <a:t>Определение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512" y="1865331"/>
            <a:ext cx="3144819" cy="3144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339" y="3959327"/>
            <a:ext cx="3594324" cy="2695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hmersil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3632" y="1052737"/>
            <a:ext cx="6607984" cy="4187825"/>
          </a:xfrm>
        </p:spPr>
      </p:pic>
    </p:spTree>
    <p:extLst>
      <p:ext uri="{BB962C8B-B14F-4D97-AF65-F5344CB8AC3E}">
        <p14:creationId xmlns:p14="http://schemas.microsoft.com/office/powerpoint/2010/main" val="294175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bg2"/>
            </a:gs>
            <a:gs pos="75000">
              <a:schemeClr val="accent1">
                <a:lumMod val="20000"/>
                <a:lumOff val="80000"/>
              </a:schemeClr>
            </a:gs>
            <a:gs pos="65563">
              <a:srgbClr val="E9E4E6"/>
            </a:gs>
            <a:gs pos="39369">
              <a:srgbClr val="E9E3E8"/>
            </a:gs>
            <a:gs pos="31000">
              <a:schemeClr val="accent4">
                <a:lumMod val="20000"/>
                <a:lumOff val="80000"/>
              </a:schemeClr>
            </a:gs>
            <a:gs pos="0">
              <a:schemeClr val="bg1">
                <a:lumMod val="90000"/>
              </a:schemeClr>
            </a:gs>
            <a:gs pos="53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500281" y="172278"/>
            <a:ext cx="3001384" cy="882127"/>
          </a:xfrm>
          <a:prstGeom prst="ellips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>
                    <a:lumMod val="10000"/>
                  </a:schemeClr>
                </a:solidFill>
              </a:rPr>
              <a:t>Волокна</a:t>
            </a:r>
            <a:endParaRPr lang="ru-RU" sz="40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699426" y="1299922"/>
            <a:ext cx="2840019" cy="1151068"/>
          </a:xfrm>
          <a:prstGeom prst="round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Природные</a:t>
            </a:r>
            <a:endParaRPr lang="ru-RU" sz="36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30422" y="1299922"/>
            <a:ext cx="2840019" cy="1151068"/>
          </a:xfrm>
          <a:prstGeom prst="round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Химические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9071" y="3005006"/>
            <a:ext cx="2397476" cy="107127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b="1" dirty="0">
                <a:solidFill>
                  <a:schemeClr val="bg1">
                    <a:lumMod val="10000"/>
                  </a:schemeClr>
                </a:solidFill>
              </a:rPr>
              <a:t>Органические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78501" y="3038713"/>
            <a:ext cx="2408062" cy="107127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Неорганические</a:t>
            </a:r>
            <a:endParaRPr lang="ru-RU" sz="24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86170" y="3005007"/>
            <a:ext cx="2353275" cy="107127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>
                <a:solidFill>
                  <a:schemeClr val="bg1">
                    <a:lumMod val="10000"/>
                  </a:schemeClr>
                </a:solidFill>
              </a:rPr>
              <a:t>Шелк, хлопок, шерсть</a:t>
            </a:r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5959507" y="5080210"/>
            <a:ext cx="2294966" cy="946673"/>
          </a:xfrm>
          <a:prstGeom prst="round2Same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Минеральные</a:t>
            </a:r>
            <a:endParaRPr lang="ru-RU" sz="24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2778557" y="5094537"/>
            <a:ext cx="2294966" cy="946673"/>
          </a:xfrm>
          <a:prstGeom prst="round2Same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Синтетические</a:t>
            </a:r>
            <a:endParaRPr lang="ru-RU" sz="24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92756" y="5113916"/>
            <a:ext cx="2294966" cy="946673"/>
          </a:xfrm>
          <a:prstGeom prst="round2Same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Искусственные</a:t>
            </a:r>
            <a:endParaRPr lang="ru-RU" sz="2400" b="1" dirty="0">
              <a:solidFill>
                <a:schemeClr val="bg1">
                  <a:lumMod val="10000"/>
                </a:schemeClr>
              </a:solidFill>
            </a:endParaRPr>
          </a:p>
        </p:txBody>
      </p:sp>
      <p:cxnSp>
        <p:nvCxnSpPr>
          <p:cNvPr id="14" name="Прямая со стрелкой 13"/>
          <p:cNvCxnSpPr>
            <a:stCxn id="2" idx="6"/>
          </p:cNvCxnSpPr>
          <p:nvPr/>
        </p:nvCxnSpPr>
        <p:spPr>
          <a:xfrm>
            <a:off x="8501665" y="613342"/>
            <a:ext cx="1079657" cy="5673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420624" y="613342"/>
            <a:ext cx="1079657" cy="5673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2"/>
          </p:cNvCxnSpPr>
          <p:nvPr/>
        </p:nvCxnSpPr>
        <p:spPr>
          <a:xfrm flipH="1">
            <a:off x="10119435" y="2450990"/>
            <a:ext cx="1" cy="55401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2"/>
          </p:cNvCxnSpPr>
          <p:nvPr/>
        </p:nvCxnSpPr>
        <p:spPr>
          <a:xfrm>
            <a:off x="3650432" y="2450990"/>
            <a:ext cx="1420009" cy="5540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320636" y="2470371"/>
            <a:ext cx="1329795" cy="5152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7" idx="2"/>
            <a:endCxn id="9" idx="3"/>
          </p:cNvCxnSpPr>
          <p:nvPr/>
        </p:nvCxnSpPr>
        <p:spPr>
          <a:xfrm>
            <a:off x="5582532" y="4109990"/>
            <a:ext cx="1524458" cy="9702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377484" y="4095664"/>
            <a:ext cx="1592955" cy="10039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1069040" y="4090609"/>
            <a:ext cx="1329794" cy="10039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945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506" y="256951"/>
            <a:ext cx="11456987" cy="1362075"/>
          </a:xfrm>
        </p:spPr>
        <p:txBody>
          <a:bodyPr/>
          <a:lstStyle/>
          <a:p>
            <a:pPr algn="ctr"/>
            <a:r>
              <a:rPr lang="ru-RU" sz="8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Капрон</a:t>
            </a:r>
            <a:endParaRPr lang="ru-RU" sz="80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312433"/>
            <a:ext cx="12192000" cy="613186"/>
          </a:xfrm>
          <a:prstGeom prst="rect">
            <a:avLst/>
          </a:prstGeom>
          <a:solidFill>
            <a:srgbClr val="E5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61521" y="1619026"/>
            <a:ext cx="7035345" cy="4921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Капрон</a:t>
            </a:r>
            <a:r>
              <a:rPr lang="ru-RU" sz="2800" dirty="0" smtClean="0"/>
              <a:t> —  это синтетическое полиамидное волокно.</a:t>
            </a:r>
          </a:p>
          <a:p>
            <a:pPr marL="0" indent="0">
              <a:buNone/>
            </a:pPr>
            <a:r>
              <a:rPr lang="ru-RU" sz="2800" dirty="0" smtClean="0"/>
              <a:t>Это вещество стало продуктом реакции </a:t>
            </a:r>
            <a:r>
              <a:rPr lang="ru-RU" sz="2800" b="1" dirty="0" smtClean="0"/>
              <a:t>поликонденсации</a:t>
            </a:r>
            <a:r>
              <a:rPr lang="ru-RU" sz="2800" dirty="0" smtClean="0"/>
              <a:t> при нагревании </a:t>
            </a:r>
            <a:r>
              <a:rPr lang="ru-RU" sz="2800" b="1" dirty="0" smtClean="0"/>
              <a:t>аминокапроновой кислоты</a:t>
            </a:r>
            <a:r>
              <a:rPr lang="ru-RU" sz="2800" dirty="0" smtClean="0"/>
              <a:t> под давлением. Благодаря основному составляющему компоненту - </a:t>
            </a:r>
            <a:r>
              <a:rPr lang="ru-RU" sz="2800" b="1" dirty="0" smtClean="0"/>
              <a:t>аминокапроновой кислоте</a:t>
            </a:r>
            <a:r>
              <a:rPr lang="ru-RU" sz="2800" dirty="0" smtClean="0"/>
              <a:t> - полученное новое вещество назвали </a:t>
            </a:r>
            <a:r>
              <a:rPr lang="ru-RU" sz="2800" b="1" dirty="0" smtClean="0"/>
              <a:t>капроном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611" y="2070848"/>
            <a:ext cx="4396292" cy="3297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7324725" y="2914649"/>
            <a:ext cx="0" cy="257175"/>
          </a:xfrm>
          <a:prstGeom prst="line">
            <a:avLst/>
          </a:prstGeom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366000" y="2914648"/>
            <a:ext cx="3175" cy="257175"/>
          </a:xfrm>
          <a:prstGeom prst="line">
            <a:avLst/>
          </a:prstGeom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685354"/>
            <a:ext cx="12211436" cy="1265173"/>
          </a:xfrm>
          <a:prstGeom prst="rect">
            <a:avLst/>
          </a:prstGeom>
          <a:solidFill>
            <a:srgbClr val="E5E6DA"/>
          </a:solidFill>
          <a:ln>
            <a:solidFill>
              <a:srgbClr val="E5E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265527" y="872066"/>
            <a:ext cx="4823911" cy="4599514"/>
          </a:xfrm>
        </p:spPr>
        <p:txBody>
          <a:bodyPr>
            <a:normAutofit/>
          </a:bodyPr>
          <a:lstStyle/>
          <a:p>
            <a:r>
              <a:rPr lang="ru-RU" sz="3200" dirty="0"/>
              <a:t>Капрон или капроновое волокно— бело-прозрачное, блестящее , очень прочное, гладкое вещество. 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829527" y="782556"/>
            <a:ext cx="5622384" cy="4475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rtl="0" eaLnBrk="1" fontAlgn="base" hangingPunct="1">
              <a:spcBef>
                <a:spcPts val="1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u-RU" sz="2400" dirty="0" smtClean="0"/>
              <a:t>    </a:t>
            </a:r>
            <a:r>
              <a:rPr lang="ru-RU" sz="2800" b="1" dirty="0" smtClean="0"/>
              <a:t>Капрон</a:t>
            </a:r>
            <a:r>
              <a:rPr lang="ru-RU" sz="2400" dirty="0" smtClean="0"/>
              <a:t> (или полиамид-6) – синтетическое полиамидное волокно.</a:t>
            </a:r>
            <a:endParaRPr lang="en-US" sz="2400" dirty="0" smtClean="0"/>
          </a:p>
          <a:p>
            <a:pPr>
              <a:buFont typeface="Wingdings" panose="05000000000000000000" pitchFamily="2" charset="2"/>
              <a:buNone/>
            </a:pPr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8640" b="71859"/>
          <a:stretch/>
        </p:blipFill>
        <p:spPr>
          <a:xfrm>
            <a:off x="6086282" y="1728108"/>
            <a:ext cx="4880738" cy="194916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027" y="4263813"/>
            <a:ext cx="4253984" cy="1933629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6086282" y="3676355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>
                    <a:lumMod val="10000"/>
                  </a:schemeClr>
                </a:solidFill>
              </a:rPr>
              <a:t>Мономеры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400" dirty="0"/>
              <a:t>   </a:t>
            </a:r>
            <a:r>
              <a:rPr lang="ru-RU" sz="2400" dirty="0"/>
              <a:t>  </a:t>
            </a:r>
            <a:endParaRPr lang="ru-RU" sz="2400" dirty="0" smtClean="0"/>
          </a:p>
          <a:p>
            <a:pPr>
              <a:buFont typeface="Wingdings" panose="05000000000000000000" pitchFamily="2" charset="2"/>
              <a:buNone/>
            </a:pPr>
            <a:endParaRPr lang="ru-RU" sz="2400" dirty="0"/>
          </a:p>
          <a:p>
            <a:pPr>
              <a:buFont typeface="Wingdings" panose="05000000000000000000" pitchFamily="2" charset="2"/>
              <a:buNone/>
            </a:pPr>
            <a:endParaRPr lang="ru-RU" sz="2400" dirty="0" smtClean="0"/>
          </a:p>
          <a:p>
            <a:pPr>
              <a:buFont typeface="Wingdings" panose="05000000000000000000" pitchFamily="2" charset="2"/>
              <a:buNone/>
            </a:pPr>
            <a:endParaRPr lang="ru-RU" sz="2400" dirty="0"/>
          </a:p>
          <a:p>
            <a:pPr>
              <a:buFont typeface="Wingdings" panose="05000000000000000000" pitchFamily="2" charset="2"/>
              <a:buNone/>
            </a:pPr>
            <a:endParaRPr lang="ru-RU" sz="2400" dirty="0" smtClean="0"/>
          </a:p>
          <a:p>
            <a:pPr>
              <a:buFont typeface="Wingdings" panose="05000000000000000000" pitchFamily="2" charset="2"/>
              <a:buNone/>
            </a:pPr>
            <a:endParaRPr lang="ru-RU" sz="2400" dirty="0"/>
          </a:p>
          <a:p>
            <a:pPr>
              <a:buFont typeface="Wingdings" panose="05000000000000000000" pitchFamily="2" charset="2"/>
              <a:buNone/>
            </a:pPr>
            <a:r>
              <a:rPr lang="ru-RU" sz="2400" dirty="0" smtClean="0"/>
              <a:t>                      капролактам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0"/>
            <a:ext cx="12192000" cy="511444"/>
          </a:xfrm>
          <a:prstGeom prst="rect">
            <a:avLst/>
          </a:prstGeom>
          <a:solidFill>
            <a:srgbClr val="495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5558" y="-1"/>
            <a:ext cx="11726625" cy="685355"/>
          </a:xfrm>
        </p:spPr>
        <p:txBody>
          <a:bodyPr/>
          <a:lstStyle/>
          <a:p>
            <a:pPr algn="ctr"/>
            <a:r>
              <a:rPr lang="ru-RU" sz="4800" dirty="0"/>
              <a:t>Ф</a:t>
            </a:r>
            <a:r>
              <a:rPr lang="ru-RU" sz="4800" dirty="0" smtClean="0"/>
              <a:t>ормула и внешний вид</a:t>
            </a:r>
            <a:endParaRPr lang="ru-RU" sz="4800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95" y="3685688"/>
            <a:ext cx="4109216" cy="275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70861"/>
            <a:ext cx="12192000" cy="728420"/>
          </a:xfrm>
          <a:prstGeom prst="rect">
            <a:avLst/>
          </a:prstGeom>
          <a:solidFill>
            <a:srgbClr val="E5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628" y="166928"/>
            <a:ext cx="11682803" cy="1362075"/>
          </a:xfrm>
        </p:spPr>
        <p:txBody>
          <a:bodyPr/>
          <a:lstStyle/>
          <a:p>
            <a:pPr algn="ctr"/>
            <a:r>
              <a:rPr lang="ru-RU" sz="5400" b="1" dirty="0" smtClean="0"/>
              <a:t>Свойства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9260" y="1115877"/>
            <a:ext cx="8670787" cy="5587139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Наряду </a:t>
            </a:r>
            <a:r>
              <a:rPr lang="ru-RU" sz="3200" dirty="0"/>
              <a:t>с высокой прочностью капроновые волокна характеризуются устойчивостью к истиранию</a:t>
            </a:r>
          </a:p>
          <a:p>
            <a:r>
              <a:rPr lang="ru-RU" sz="2800" dirty="0" smtClean="0"/>
              <a:t>При нагревании его прочность снижается.</a:t>
            </a:r>
            <a:r>
              <a:rPr lang="ru-RU" sz="2800" dirty="0"/>
              <a:t> Легко размягчается, из </a:t>
            </a:r>
            <a:r>
              <a:rPr lang="ru-RU" sz="2800" dirty="0" smtClean="0"/>
              <a:t>расплавленного кусочка капрона можно вытянуть  нить.</a:t>
            </a:r>
          </a:p>
          <a:p>
            <a:r>
              <a:rPr lang="ru-RU" sz="2800" dirty="0" smtClean="0"/>
              <a:t>При горении плавится</a:t>
            </a:r>
            <a:r>
              <a:rPr lang="ru-RU" sz="2800" dirty="0"/>
              <a:t>, образуя темный блестящим шарик, горит с неприятным запахом</a:t>
            </a:r>
            <a:endParaRPr lang="ru-RU" sz="28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338" y="2243445"/>
            <a:ext cx="3442508" cy="3037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1478"/>
            <a:ext cx="12239625" cy="1797803"/>
          </a:xfrm>
          <a:prstGeom prst="rect">
            <a:avLst/>
          </a:prstGeom>
          <a:solidFill>
            <a:srgbClr val="E5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5" name="Picture 3" descr="C:\Documents and Settings\кэт\Рабочий стол\шин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4142582"/>
            <a:ext cx="3214688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Documents and Settings\кэт\Рабочий стол\карка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9619" y="844213"/>
            <a:ext cx="2260385" cy="215854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1029" name="Picture 5" descr="C:\Documents and Settings\кэт\Рабочий стол\рыболовные сет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8060" y="4142582"/>
            <a:ext cx="3023127" cy="203835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13318" name="Picture 6" descr="C:\Documents and Settings\кэт\Рабочий стол\шестерн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1" y="745815"/>
            <a:ext cx="3259890" cy="244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8"/>
          <p:cNvSpPr txBox="1">
            <a:spLocks noChangeArrowheads="1"/>
          </p:cNvSpPr>
          <p:nvPr/>
        </p:nvSpPr>
        <p:spPr bwMode="auto">
          <a:xfrm>
            <a:off x="1119889" y="3103151"/>
            <a:ext cx="157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dirty="0">
                <a:latin typeface="Century Schoolbook" panose="02040604050505020304" pitchFamily="18" charset="0"/>
              </a:rPr>
              <a:t>Капроновые колготки</a:t>
            </a:r>
          </a:p>
        </p:txBody>
      </p:sp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8868944" y="3093833"/>
            <a:ext cx="2714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dirty="0">
                <a:latin typeface="Century Schoolbook" panose="02040604050505020304" pitchFamily="18" charset="0"/>
              </a:rPr>
              <a:t>Пластмассовые шестерни</a:t>
            </a:r>
          </a:p>
        </p:txBody>
      </p:sp>
      <p:sp>
        <p:nvSpPr>
          <p:cNvPr id="13321" name="TextBox 10"/>
          <p:cNvSpPr txBox="1">
            <a:spLocks noChangeArrowheads="1"/>
          </p:cNvSpPr>
          <p:nvPr/>
        </p:nvSpPr>
        <p:spPr bwMode="auto">
          <a:xfrm>
            <a:off x="2688030" y="6184917"/>
            <a:ext cx="2643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dirty="0">
                <a:latin typeface="Century Schoolbook" panose="02040604050505020304" pitchFamily="18" charset="0"/>
              </a:rPr>
              <a:t>Рыболовные сети из капроновых нитей</a:t>
            </a:r>
          </a:p>
        </p:txBody>
      </p:sp>
      <p:sp>
        <p:nvSpPr>
          <p:cNvPr id="13322" name="TextBox 11"/>
          <p:cNvSpPr txBox="1">
            <a:spLocks noChangeArrowheads="1"/>
          </p:cNvSpPr>
          <p:nvPr/>
        </p:nvSpPr>
        <p:spPr bwMode="auto">
          <a:xfrm>
            <a:off x="5106879" y="2906355"/>
            <a:ext cx="2143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dirty="0">
                <a:latin typeface="Century Schoolbook" panose="02040604050505020304" pitchFamily="18" charset="0"/>
              </a:rPr>
              <a:t>Каркас для автопокрышки из кордной ткани</a:t>
            </a:r>
          </a:p>
        </p:txBody>
      </p:sp>
      <p:sp>
        <p:nvSpPr>
          <p:cNvPr id="13323" name="TextBox 12"/>
          <p:cNvSpPr txBox="1">
            <a:spLocks noChangeArrowheads="1"/>
          </p:cNvSpPr>
          <p:nvPr/>
        </p:nvSpPr>
        <p:spPr bwMode="auto">
          <a:xfrm>
            <a:off x="6988969" y="6180932"/>
            <a:ext cx="2857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dirty="0">
                <a:latin typeface="Century Schoolbook" panose="02040604050505020304" pitchFamily="18" charset="0"/>
              </a:rPr>
              <a:t>Шины с кордом из капрона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91" y="745815"/>
            <a:ext cx="2651419" cy="23553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40437" y="2947"/>
            <a:ext cx="36760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Применение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5700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20" grpId="0"/>
      <p:bldP spid="13321" grpId="0"/>
      <p:bldP spid="13322" grpId="0"/>
      <p:bldP spid="133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462239" y="446946"/>
            <a:ext cx="4177161" cy="94903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8800" b="1" dirty="0" smtClean="0">
                <a:solidFill>
                  <a:schemeClr val="bg2"/>
                </a:solidFill>
              </a:rPr>
              <a:t>Хлопок</a:t>
            </a:r>
            <a:r>
              <a:rPr lang="ru-RU" sz="72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endParaRPr lang="ru-RU" sz="7200" dirty="0">
              <a:solidFill>
                <a:schemeClr val="bg1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 txBox="1">
                <a:spLocks/>
              </p:cNvSpPr>
              <p:nvPr/>
            </p:nvSpPr>
            <p:spPr>
              <a:xfrm>
                <a:off x="388678" y="921463"/>
                <a:ext cx="4740535" cy="4886325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>
                <a:lvl1pPr marL="228600" indent="-228600" algn="l" rtl="0" eaLnBrk="1" fontAlgn="base" hangingPunct="1">
                  <a:spcBef>
                    <a:spcPts val="150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1" fontAlgn="base" hangingPunct="1">
                  <a:spcBef>
                    <a:spcPts val="30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ts val="30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dirty="0" smtClean="0"/>
              </a:p>
              <a:p>
                <a:endParaRPr lang="ru-RU" dirty="0" smtClean="0"/>
              </a:p>
              <a:p>
                <a:endParaRPr lang="ru-RU" dirty="0"/>
              </a:p>
              <a:p>
                <a:endParaRPr lang="ru-RU" sz="3000" dirty="0" smtClean="0"/>
              </a:p>
              <a:p>
                <a:r>
                  <a:rPr lang="ru-RU" sz="3000" dirty="0" smtClean="0"/>
                  <a:t>Хлопок (хлопчатобумажная ткань) -</a:t>
                </a:r>
                <a14:m>
                  <m:oMath xmlns:m="http://schemas.openxmlformats.org/officeDocument/2006/math">
                    <m:r>
                      <a:rPr lang="en-US" sz="300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00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300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sSub>
                          <m:sSubPr>
                            <m:ctrlPr>
                              <a:rPr lang="en-US" sz="3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00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sSub>
                          <m:sSubPr>
                            <m:ctrlPr>
                              <a:rPr lang="en-US" sz="3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ru-RU" sz="300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300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30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ru-RU" sz="3000" dirty="0" smtClean="0"/>
              </a:p>
              <a:p>
                <a:r>
                  <a:rPr lang="ru-RU" sz="3000" dirty="0" smtClean="0"/>
                  <a:t>Волокно растительного происхождения, покрывающее семена хлопчатника.</a:t>
                </a:r>
                <a:r>
                  <a:rPr lang="ru-RU" dirty="0" smtClean="0"/>
                  <a:t/>
                </a:r>
                <a:br>
                  <a:rPr lang="ru-RU" dirty="0" smtClean="0"/>
                </a:br>
                <a:endParaRPr lang="ru-RU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Подзаголовок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78" y="921463"/>
                <a:ext cx="4740535" cy="4886325"/>
              </a:xfrm>
              <a:prstGeom prst="rect">
                <a:avLst/>
              </a:prstGeom>
              <a:blipFill rotWithShape="0">
                <a:blip r:embed="rId2"/>
                <a:stretch>
                  <a:fillRect l="-2317" r="-1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804" y="2209401"/>
            <a:ext cx="6013192" cy="4291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04960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529" y="144462"/>
            <a:ext cx="10515600" cy="1325563"/>
          </a:xfrm>
        </p:spPr>
        <p:txBody>
          <a:bodyPr/>
          <a:lstStyle/>
          <a:p>
            <a:pPr algn="ctr"/>
            <a:r>
              <a:rPr lang="ru-RU" sz="4400" dirty="0" smtClean="0"/>
              <a:t>Внешний вид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5362" y="1685925"/>
            <a:ext cx="3976687" cy="4457701"/>
          </a:xfrm>
        </p:spPr>
        <p:txBody>
          <a:bodyPr>
            <a:normAutofit/>
          </a:bodyPr>
          <a:lstStyle/>
          <a:p>
            <a:r>
              <a:rPr lang="ru-RU" sz="3200" dirty="0"/>
              <a:t>Хлопок представляет собой тонкие, короткие, мягкие пушистые волокна. Волокно несколько скручено вокруг своей оси.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114425"/>
            <a:ext cx="12192000" cy="711200"/>
          </a:xfrm>
          <a:prstGeom prst="rect">
            <a:avLst/>
          </a:prstGeom>
          <a:solidFill>
            <a:srgbClr val="E5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355" y="1295218"/>
            <a:ext cx="4844051" cy="53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890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опливо" id="{AF08A4E0-E5AA-4DBF-8D50-FEB9DFCF037C}" vid="{492F2B69-8283-48C8-A517-C24129434CB0}"/>
    </a:ext>
  </a:ext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ппрпр</Template>
  <TotalTime>0</TotalTime>
  <Words>457</Words>
  <Application>Microsoft Office PowerPoint</Application>
  <PresentationFormat>Широкоэкранный</PresentationFormat>
  <Paragraphs>75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Calibri</vt:lpstr>
      <vt:lpstr>Cambria Math</vt:lpstr>
      <vt:lpstr>Century Schoolbook</vt:lpstr>
      <vt:lpstr>Verdana</vt:lpstr>
      <vt:lpstr>Wingdings</vt:lpstr>
      <vt:lpstr>Wingdings 2</vt:lpstr>
      <vt:lpstr>Education 16x9</vt:lpstr>
      <vt:lpstr>Аспект</vt:lpstr>
      <vt:lpstr>Волокна</vt:lpstr>
      <vt:lpstr>Презентация PowerPoint</vt:lpstr>
      <vt:lpstr>Презентация PowerPoint</vt:lpstr>
      <vt:lpstr>Капрон</vt:lpstr>
      <vt:lpstr>Формула и внешний вид</vt:lpstr>
      <vt:lpstr>Свойства</vt:lpstr>
      <vt:lpstr>Презентация PowerPoint</vt:lpstr>
      <vt:lpstr>Презентация PowerPoint</vt:lpstr>
      <vt:lpstr>Внешний вид</vt:lpstr>
      <vt:lpstr>Свойства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Натуральный шёлк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2014-02-15T15:10:36Z</dcterms:created>
  <dcterms:modified xsi:type="dcterms:W3CDTF">2014-06-02T13:54:19Z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