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0" r:id="rId4"/>
    <p:sldId id="272" r:id="rId5"/>
    <p:sldId id="274" r:id="rId6"/>
    <p:sldId id="273" r:id="rId7"/>
    <p:sldId id="263" r:id="rId8"/>
    <p:sldId id="264" r:id="rId9"/>
    <p:sldId id="277" r:id="rId10"/>
    <p:sldId id="269" r:id="rId11"/>
    <p:sldId id="275" r:id="rId12"/>
    <p:sldId id="265" r:id="rId13"/>
    <p:sldId id="266" r:id="rId14"/>
    <p:sldId id="267" r:id="rId15"/>
    <p:sldId id="276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A50021"/>
    <a:srgbClr val="FFFF00"/>
    <a:srgbClr val="0000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err="1" smtClean="0"/>
              <a:t>Фунції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Сім'я</c:v>
                </c:pt>
              </c:strCache>
            </c:strRef>
          </c:tx>
          <c:dPt>
            <c:idx val="0"/>
            <c:bubble3D val="0"/>
            <c:spPr>
              <a:solidFill>
                <a:srgbClr val="A50021"/>
              </a:solidFill>
            </c:spPr>
          </c:dPt>
          <c:dPt>
            <c:idx val="1"/>
            <c:bubble3D val="0"/>
            <c:spPr>
              <a:solidFill>
                <a:srgbClr val="00FFFF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FF0066"/>
              </a:solidFill>
            </c:spPr>
          </c:dPt>
          <c:dPt>
            <c:idx val="7"/>
            <c:bubble3D val="0"/>
            <c:spPr>
              <a:solidFill>
                <a:srgbClr val="0000FF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Сексуальна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Первинного</a:t>
                    </a:r>
                    <a:r>
                      <a:rPr lang="uk-UA" baseline="0" dirty="0" smtClean="0"/>
                      <a:t> соціального контролю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Соціально-статусна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863359094002147E-2"/>
                  <c:y val="-2.8509733729595237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Виховна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Репродуктивна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Дозвільна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Господарсько-побутова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Матеріального</a:t>
                    </a:r>
                    <a:r>
                      <a:rPr lang="uk-UA" baseline="0" dirty="0" smtClean="0"/>
                      <a:t> забезпечення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Емоційна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9552833673568625E-3"/>
                  <c:y val="1.1535224658266102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Духовного</a:t>
                    </a:r>
                    <a:r>
                      <a:rPr lang="uk-UA" baseline="0" dirty="0" smtClean="0"/>
                      <a:t> спілкування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9.09</c:v>
                </c:pt>
                <c:pt idx="1">
                  <c:v>9.09</c:v>
                </c:pt>
                <c:pt idx="2">
                  <c:v>9.09</c:v>
                </c:pt>
                <c:pt idx="3">
                  <c:v>9.09</c:v>
                </c:pt>
                <c:pt idx="4">
                  <c:v>9.09</c:v>
                </c:pt>
                <c:pt idx="5">
                  <c:v>9.09</c:v>
                </c:pt>
                <c:pt idx="6">
                  <c:v>9.09</c:v>
                </c:pt>
                <c:pt idx="7">
                  <c:v>9.09</c:v>
                </c:pt>
                <c:pt idx="8">
                  <c:v>9.09</c:v>
                </c:pt>
                <c:pt idx="9">
                  <c:v>9.09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4E555-3582-4612-A0F5-0F31A31FBFA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C87DE2-C633-4937-BE24-63AFB3CA2835}">
      <dgm:prSet phldrT="[Текст]"/>
      <dgm:spPr/>
      <dgm:t>
        <a:bodyPr/>
        <a:lstStyle/>
        <a:p>
          <a:r>
            <a:rPr lang="uk-UA" dirty="0" smtClean="0"/>
            <a:t>Диференціальне посилення</a:t>
          </a:r>
          <a:endParaRPr lang="ru-RU" dirty="0"/>
        </a:p>
      </dgm:t>
    </dgm:pt>
    <dgm:pt modelId="{A8C00432-20B2-4DD4-9C48-FB08C32FD2B8}" type="parTrans" cxnId="{B2F4AD4D-5F2F-4224-A3E5-3E02F81A6CE2}">
      <dgm:prSet/>
      <dgm:spPr/>
      <dgm:t>
        <a:bodyPr/>
        <a:lstStyle/>
        <a:p>
          <a:endParaRPr lang="ru-RU"/>
        </a:p>
      </dgm:t>
    </dgm:pt>
    <dgm:pt modelId="{2F873225-8E3F-4B8B-88A3-AC953C2A7723}" type="sibTrans" cxnId="{B2F4AD4D-5F2F-4224-A3E5-3E02F81A6CE2}">
      <dgm:prSet/>
      <dgm:spPr/>
      <dgm:t>
        <a:bodyPr/>
        <a:lstStyle/>
        <a:p>
          <a:endParaRPr lang="ru-RU"/>
        </a:p>
      </dgm:t>
    </dgm:pt>
    <dgm:pt modelId="{3D6471FB-3376-4FAB-99E6-347CD979FCF8}">
      <dgm:prSet phldrT="[Текст]"/>
      <dgm:spPr/>
      <dgm:t>
        <a:bodyPr/>
        <a:lstStyle/>
        <a:p>
          <a:r>
            <a:rPr lang="uk-UA" dirty="0" smtClean="0"/>
            <a:t>Диференціальне наслідування</a:t>
          </a:r>
          <a:endParaRPr lang="ru-RU" dirty="0"/>
        </a:p>
      </dgm:t>
    </dgm:pt>
    <dgm:pt modelId="{408A29EB-5403-4099-8A76-A9E4A50559D4}" type="parTrans" cxnId="{F98C92CD-A9DB-48CE-9E2D-255E6B1558A7}">
      <dgm:prSet/>
      <dgm:spPr/>
      <dgm:t>
        <a:bodyPr/>
        <a:lstStyle/>
        <a:p>
          <a:endParaRPr lang="ru-RU"/>
        </a:p>
      </dgm:t>
    </dgm:pt>
    <dgm:pt modelId="{FCDFF0D1-B6B3-40B9-A645-F24F156F74A7}" type="sibTrans" cxnId="{F98C92CD-A9DB-48CE-9E2D-255E6B1558A7}">
      <dgm:prSet/>
      <dgm:spPr/>
      <dgm:t>
        <a:bodyPr/>
        <a:lstStyle/>
        <a:p>
          <a:endParaRPr lang="ru-RU"/>
        </a:p>
      </dgm:t>
    </dgm:pt>
    <dgm:pt modelId="{26F4BD3D-DEAA-4B07-BA3C-07F7EED24E34}">
      <dgm:prSet/>
      <dgm:spPr/>
      <dgm:t>
        <a:bodyPr/>
        <a:lstStyle/>
        <a:p>
          <a:r>
            <a:rPr lang="ru-RU" dirty="0" err="1" smtClean="0"/>
            <a:t>прийнятне</a:t>
          </a:r>
          <a:r>
            <a:rPr lang="ru-RU" dirty="0" smtClean="0"/>
            <a:t> </a:t>
          </a:r>
          <a:r>
            <a:rPr lang="ru-RU" dirty="0" err="1" smtClean="0"/>
            <a:t>гендерно-рольове</a:t>
          </a:r>
          <a:r>
            <a:rPr lang="ru-RU" dirty="0" smtClean="0"/>
            <a:t> </a:t>
          </a:r>
          <a:r>
            <a:rPr lang="ru-RU" dirty="0" err="1" smtClean="0"/>
            <a:t>поводження</a:t>
          </a:r>
          <a:r>
            <a:rPr lang="ru-RU" dirty="0" smtClean="0"/>
            <a:t> </a:t>
          </a:r>
          <a:r>
            <a:rPr lang="ru-RU" dirty="0" err="1" smtClean="0"/>
            <a:t>заохочується</a:t>
          </a:r>
          <a:r>
            <a:rPr lang="ru-RU" dirty="0" smtClean="0"/>
            <a:t>, а </a:t>
          </a:r>
          <a:r>
            <a:rPr lang="ru-RU" dirty="0" err="1" smtClean="0"/>
            <a:t>неприйнятне</a:t>
          </a:r>
          <a:r>
            <a:rPr lang="ru-RU" dirty="0" smtClean="0"/>
            <a:t> - </a:t>
          </a:r>
          <a:r>
            <a:rPr lang="ru-RU" dirty="0" err="1" smtClean="0"/>
            <a:t>карається</a:t>
          </a:r>
          <a:r>
            <a:rPr lang="ru-RU" dirty="0" smtClean="0"/>
            <a:t> </a:t>
          </a:r>
          <a:r>
            <a:rPr lang="ru-RU" dirty="0" err="1" smtClean="0"/>
            <a:t>соціальним</a:t>
          </a:r>
          <a:r>
            <a:rPr lang="ru-RU" dirty="0" smtClean="0"/>
            <a:t> </a:t>
          </a:r>
          <a:r>
            <a:rPr lang="ru-RU" dirty="0" err="1" smtClean="0"/>
            <a:t>несхваленням</a:t>
          </a:r>
          <a:endParaRPr lang="ru-RU" dirty="0"/>
        </a:p>
      </dgm:t>
    </dgm:pt>
    <dgm:pt modelId="{C4E1B364-9391-4FCF-B248-E864329530F1}" type="parTrans" cxnId="{A3F9FFB7-98E9-4F25-9C0A-F62415145C4D}">
      <dgm:prSet/>
      <dgm:spPr/>
    </dgm:pt>
    <dgm:pt modelId="{1AE66661-594E-4BB3-9CFC-C761FBB72E04}" type="sibTrans" cxnId="{A3F9FFB7-98E9-4F25-9C0A-F62415145C4D}">
      <dgm:prSet/>
      <dgm:spPr/>
    </dgm:pt>
    <dgm:pt modelId="{86FF685C-3E44-4B0C-AE03-97B97CCE70D5}">
      <dgm:prSet/>
      <dgm:spPr/>
      <dgm:t>
        <a:bodyPr/>
        <a:lstStyle/>
        <a:p>
          <a:r>
            <a:rPr lang="ru-RU" dirty="0" smtClean="0"/>
            <a:t>коли </a:t>
          </a:r>
          <a:r>
            <a:rPr lang="ru-RU" dirty="0" err="1" smtClean="0"/>
            <a:t>людина</a:t>
          </a:r>
          <a:r>
            <a:rPr lang="ru-RU" dirty="0" smtClean="0"/>
            <a:t> </a:t>
          </a:r>
          <a:r>
            <a:rPr lang="ru-RU" dirty="0" err="1" smtClean="0"/>
            <a:t>вибирає</a:t>
          </a:r>
          <a:r>
            <a:rPr lang="ru-RU" dirty="0" smtClean="0"/>
            <a:t> </a:t>
          </a:r>
          <a:r>
            <a:rPr lang="ru-RU" dirty="0" err="1" smtClean="0"/>
            <a:t>статево-рольові</a:t>
          </a:r>
          <a:r>
            <a:rPr lang="ru-RU" dirty="0" smtClean="0"/>
            <a:t> </a:t>
          </a:r>
          <a:r>
            <a:rPr lang="ru-RU" dirty="0" err="1" smtClean="0"/>
            <a:t>моделі</a:t>
          </a:r>
          <a:r>
            <a:rPr lang="ru-RU" dirty="0" smtClean="0"/>
            <a:t> в </a:t>
          </a:r>
          <a:r>
            <a:rPr lang="ru-RU" dirty="0" err="1" smtClean="0"/>
            <a:t>близьких</a:t>
          </a:r>
          <a:r>
            <a:rPr lang="ru-RU" dirty="0" smtClean="0"/>
            <a:t> </a:t>
          </a:r>
          <a:r>
            <a:rPr lang="ru-RU" dirty="0" err="1" smtClean="0"/>
            <a:t>їй</a:t>
          </a:r>
          <a:r>
            <a:rPr lang="ru-RU" dirty="0" smtClean="0"/>
            <a:t> </a:t>
          </a:r>
          <a:r>
            <a:rPr lang="ru-RU" dirty="0" err="1" smtClean="0"/>
            <a:t>групах</a:t>
          </a:r>
          <a:r>
            <a:rPr lang="ru-RU" dirty="0" smtClean="0"/>
            <a:t> - </a:t>
          </a:r>
          <a:r>
            <a:rPr lang="ru-RU" dirty="0" err="1" smtClean="0"/>
            <a:t>родині</a:t>
          </a:r>
          <a:r>
            <a:rPr lang="ru-RU" dirty="0" smtClean="0"/>
            <a:t>, </a:t>
          </a:r>
          <a:r>
            <a:rPr lang="ru-RU" dirty="0" err="1" smtClean="0"/>
            <a:t>серед</a:t>
          </a:r>
          <a:r>
            <a:rPr lang="ru-RU" dirty="0" smtClean="0"/>
            <a:t> </a:t>
          </a:r>
          <a:r>
            <a:rPr lang="ru-RU" dirty="0" err="1" smtClean="0"/>
            <a:t>однолітків</a:t>
          </a:r>
          <a:r>
            <a:rPr lang="ru-RU" dirty="0" smtClean="0"/>
            <a:t>, у </a:t>
          </a:r>
          <a:r>
            <a:rPr lang="ru-RU" dirty="0" err="1" smtClean="0"/>
            <a:t>школі</a:t>
          </a:r>
          <a:r>
            <a:rPr lang="ru-RU" dirty="0" smtClean="0"/>
            <a:t> -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починає</a:t>
          </a:r>
          <a:r>
            <a:rPr lang="ru-RU" dirty="0" smtClean="0"/>
            <a:t> </a:t>
          </a:r>
          <a:r>
            <a:rPr lang="ru-RU" dirty="0" err="1" smtClean="0"/>
            <a:t>наслідувати</a:t>
          </a:r>
          <a:r>
            <a:rPr lang="ru-RU" dirty="0" smtClean="0"/>
            <a:t> </a:t>
          </a:r>
          <a:r>
            <a:rPr lang="ru-RU" dirty="0" err="1" smtClean="0"/>
            <a:t>прийняте</a:t>
          </a:r>
          <a:r>
            <a:rPr lang="ru-RU" dirty="0" smtClean="0"/>
            <a:t> там </a:t>
          </a:r>
          <a:r>
            <a:rPr lang="ru-RU" dirty="0" err="1" smtClean="0"/>
            <a:t>поводження</a:t>
          </a:r>
          <a:r>
            <a:rPr lang="ru-RU" dirty="0" smtClean="0"/>
            <a:t>.</a:t>
          </a:r>
          <a:endParaRPr lang="ru-RU" dirty="0"/>
        </a:p>
      </dgm:t>
    </dgm:pt>
    <dgm:pt modelId="{2102FEF4-F159-42E7-8FB6-76D0EE2A1D07}" type="parTrans" cxnId="{9AE1EEED-6A37-4E57-B060-4D99A0B06444}">
      <dgm:prSet/>
      <dgm:spPr/>
    </dgm:pt>
    <dgm:pt modelId="{09622600-FE4F-467C-A57B-F6FDEC9BA8AC}" type="sibTrans" cxnId="{9AE1EEED-6A37-4E57-B060-4D99A0B06444}">
      <dgm:prSet/>
      <dgm:spPr/>
    </dgm:pt>
    <dgm:pt modelId="{2FD548F9-D8B4-438E-8807-221B64F320EF}" type="pres">
      <dgm:prSet presAssocID="{C274E555-3582-4612-A0F5-0F31A31FBF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331EE-2B2C-4EBD-95C0-92CD8D19A9F9}" type="pres">
      <dgm:prSet presAssocID="{CBC87DE2-C633-4937-BE24-63AFB3CA2835}" presName="parentLin" presStyleCnt="0"/>
      <dgm:spPr/>
    </dgm:pt>
    <dgm:pt modelId="{4F645B4C-44E3-42ED-9EB0-DD32FA847729}" type="pres">
      <dgm:prSet presAssocID="{CBC87DE2-C633-4937-BE24-63AFB3CA283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4FF3DF1-1AE0-4F51-BDBC-7A4557D6C00F}" type="pres">
      <dgm:prSet presAssocID="{CBC87DE2-C633-4937-BE24-63AFB3CA2835}" presName="parentText" presStyleLbl="node1" presStyleIdx="0" presStyleCnt="2" custLinFactNeighborX="47465" custLinFactNeighborY="136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9FD26-0292-429A-99E4-B44EC1F49B01}" type="pres">
      <dgm:prSet presAssocID="{CBC87DE2-C633-4937-BE24-63AFB3CA2835}" presName="negativeSpace" presStyleCnt="0"/>
      <dgm:spPr/>
    </dgm:pt>
    <dgm:pt modelId="{7469F1B5-90A2-4F46-A319-21DD4968C0E2}" type="pres">
      <dgm:prSet presAssocID="{CBC87DE2-C633-4937-BE24-63AFB3CA283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01A73-DF88-43F9-AD2B-9164330EE1C4}" type="pres">
      <dgm:prSet presAssocID="{2F873225-8E3F-4B8B-88A3-AC953C2A7723}" presName="spaceBetweenRectangles" presStyleCnt="0"/>
      <dgm:spPr/>
    </dgm:pt>
    <dgm:pt modelId="{9C6B3161-5774-4A4E-9021-0BE4F6AFB408}" type="pres">
      <dgm:prSet presAssocID="{3D6471FB-3376-4FAB-99E6-347CD979FCF8}" presName="parentLin" presStyleCnt="0"/>
      <dgm:spPr/>
    </dgm:pt>
    <dgm:pt modelId="{A6E443FA-1C52-4A6E-9560-0234892D6233}" type="pres">
      <dgm:prSet presAssocID="{3D6471FB-3376-4FAB-99E6-347CD979FCF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10A3E8A-0B29-42D1-853E-AADC5D99CB8D}" type="pres">
      <dgm:prSet presAssocID="{3D6471FB-3376-4FAB-99E6-347CD979FCF8}" presName="parentText" presStyleLbl="node1" presStyleIdx="1" presStyleCnt="2" custLinFactNeighborX="13864" custLinFactNeighborY="-1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E8848-7BC6-4A6D-8C58-48FF9DD04A85}" type="pres">
      <dgm:prSet presAssocID="{3D6471FB-3376-4FAB-99E6-347CD979FCF8}" presName="negativeSpace" presStyleCnt="0"/>
      <dgm:spPr/>
    </dgm:pt>
    <dgm:pt modelId="{B2E68804-0055-48AE-A86C-28C461EBD77C}" type="pres">
      <dgm:prSet presAssocID="{3D6471FB-3376-4FAB-99E6-347CD979FCF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81B24-232C-4A21-8154-08B790A335DB}" type="presOf" srcId="{3D6471FB-3376-4FAB-99E6-347CD979FCF8}" destId="{A10A3E8A-0B29-42D1-853E-AADC5D99CB8D}" srcOrd="1" destOrd="0" presId="urn:microsoft.com/office/officeart/2005/8/layout/list1"/>
    <dgm:cxn modelId="{185ECDEB-6F40-43F1-B126-744903932EF1}" type="presOf" srcId="{C274E555-3582-4612-A0F5-0F31A31FBFA9}" destId="{2FD548F9-D8B4-438E-8807-221B64F320EF}" srcOrd="0" destOrd="0" presId="urn:microsoft.com/office/officeart/2005/8/layout/list1"/>
    <dgm:cxn modelId="{A3F9FFB7-98E9-4F25-9C0A-F62415145C4D}" srcId="{CBC87DE2-C633-4937-BE24-63AFB3CA2835}" destId="{26F4BD3D-DEAA-4B07-BA3C-07F7EED24E34}" srcOrd="0" destOrd="0" parTransId="{C4E1B364-9391-4FCF-B248-E864329530F1}" sibTransId="{1AE66661-594E-4BB3-9CFC-C761FBB72E04}"/>
    <dgm:cxn modelId="{7EEDC4F8-E1C6-417E-BA1D-95CD146591A1}" type="presOf" srcId="{CBC87DE2-C633-4937-BE24-63AFB3CA2835}" destId="{B4FF3DF1-1AE0-4F51-BDBC-7A4557D6C00F}" srcOrd="1" destOrd="0" presId="urn:microsoft.com/office/officeart/2005/8/layout/list1"/>
    <dgm:cxn modelId="{288C3E46-7F76-437B-AE29-E24908190354}" type="presOf" srcId="{86FF685C-3E44-4B0C-AE03-97B97CCE70D5}" destId="{B2E68804-0055-48AE-A86C-28C461EBD77C}" srcOrd="0" destOrd="0" presId="urn:microsoft.com/office/officeart/2005/8/layout/list1"/>
    <dgm:cxn modelId="{B2F4AD4D-5F2F-4224-A3E5-3E02F81A6CE2}" srcId="{C274E555-3582-4612-A0F5-0F31A31FBFA9}" destId="{CBC87DE2-C633-4937-BE24-63AFB3CA2835}" srcOrd="0" destOrd="0" parTransId="{A8C00432-20B2-4DD4-9C48-FB08C32FD2B8}" sibTransId="{2F873225-8E3F-4B8B-88A3-AC953C2A7723}"/>
    <dgm:cxn modelId="{8488D15B-F41F-4C15-B910-1BBB2705AF2E}" type="presOf" srcId="{3D6471FB-3376-4FAB-99E6-347CD979FCF8}" destId="{A6E443FA-1C52-4A6E-9560-0234892D6233}" srcOrd="0" destOrd="0" presId="urn:microsoft.com/office/officeart/2005/8/layout/list1"/>
    <dgm:cxn modelId="{8DB3DBE6-EB0E-44BA-ACCC-34FCC1F66F5C}" type="presOf" srcId="{26F4BD3D-DEAA-4B07-BA3C-07F7EED24E34}" destId="{7469F1B5-90A2-4F46-A319-21DD4968C0E2}" srcOrd="0" destOrd="0" presId="urn:microsoft.com/office/officeart/2005/8/layout/list1"/>
    <dgm:cxn modelId="{F98C92CD-A9DB-48CE-9E2D-255E6B1558A7}" srcId="{C274E555-3582-4612-A0F5-0F31A31FBFA9}" destId="{3D6471FB-3376-4FAB-99E6-347CD979FCF8}" srcOrd="1" destOrd="0" parTransId="{408A29EB-5403-4099-8A76-A9E4A50559D4}" sibTransId="{FCDFF0D1-B6B3-40B9-A645-F24F156F74A7}"/>
    <dgm:cxn modelId="{9AE1EEED-6A37-4E57-B060-4D99A0B06444}" srcId="{3D6471FB-3376-4FAB-99E6-347CD979FCF8}" destId="{86FF685C-3E44-4B0C-AE03-97B97CCE70D5}" srcOrd="0" destOrd="0" parTransId="{2102FEF4-F159-42E7-8FB6-76D0EE2A1D07}" sibTransId="{09622600-FE4F-467C-A57B-F6FDEC9BA8AC}"/>
    <dgm:cxn modelId="{9A18E2FC-08C4-4143-8133-18DD2CEE84F5}" type="presOf" srcId="{CBC87DE2-C633-4937-BE24-63AFB3CA2835}" destId="{4F645B4C-44E3-42ED-9EB0-DD32FA847729}" srcOrd="0" destOrd="0" presId="urn:microsoft.com/office/officeart/2005/8/layout/list1"/>
    <dgm:cxn modelId="{96091D8E-A399-482C-80E5-39D9C8F16428}" type="presParOf" srcId="{2FD548F9-D8B4-438E-8807-221B64F320EF}" destId="{B85331EE-2B2C-4EBD-95C0-92CD8D19A9F9}" srcOrd="0" destOrd="0" presId="urn:microsoft.com/office/officeart/2005/8/layout/list1"/>
    <dgm:cxn modelId="{26777FAA-B990-43B1-81EA-29BF4DBC0E76}" type="presParOf" srcId="{B85331EE-2B2C-4EBD-95C0-92CD8D19A9F9}" destId="{4F645B4C-44E3-42ED-9EB0-DD32FA847729}" srcOrd="0" destOrd="0" presId="urn:microsoft.com/office/officeart/2005/8/layout/list1"/>
    <dgm:cxn modelId="{E96FE84B-84BB-41AA-B6F2-196606FC06F8}" type="presParOf" srcId="{B85331EE-2B2C-4EBD-95C0-92CD8D19A9F9}" destId="{B4FF3DF1-1AE0-4F51-BDBC-7A4557D6C00F}" srcOrd="1" destOrd="0" presId="urn:microsoft.com/office/officeart/2005/8/layout/list1"/>
    <dgm:cxn modelId="{7E36FB53-EA4D-4837-BDD6-46A82854EEEB}" type="presParOf" srcId="{2FD548F9-D8B4-438E-8807-221B64F320EF}" destId="{4C19FD26-0292-429A-99E4-B44EC1F49B01}" srcOrd="1" destOrd="0" presId="urn:microsoft.com/office/officeart/2005/8/layout/list1"/>
    <dgm:cxn modelId="{21612325-DC93-43E1-9F1F-748BB0DA7C36}" type="presParOf" srcId="{2FD548F9-D8B4-438E-8807-221B64F320EF}" destId="{7469F1B5-90A2-4F46-A319-21DD4968C0E2}" srcOrd="2" destOrd="0" presId="urn:microsoft.com/office/officeart/2005/8/layout/list1"/>
    <dgm:cxn modelId="{8C7A10B9-FA10-4BB5-8807-EFABAA8DB58D}" type="presParOf" srcId="{2FD548F9-D8B4-438E-8807-221B64F320EF}" destId="{7F801A73-DF88-43F9-AD2B-9164330EE1C4}" srcOrd="3" destOrd="0" presId="urn:microsoft.com/office/officeart/2005/8/layout/list1"/>
    <dgm:cxn modelId="{9BBB090F-1100-46C5-9CFF-F3184A6F1883}" type="presParOf" srcId="{2FD548F9-D8B4-438E-8807-221B64F320EF}" destId="{9C6B3161-5774-4A4E-9021-0BE4F6AFB408}" srcOrd="4" destOrd="0" presId="urn:microsoft.com/office/officeart/2005/8/layout/list1"/>
    <dgm:cxn modelId="{D797792D-5067-4C4D-8F51-A3ED675588F8}" type="presParOf" srcId="{9C6B3161-5774-4A4E-9021-0BE4F6AFB408}" destId="{A6E443FA-1C52-4A6E-9560-0234892D6233}" srcOrd="0" destOrd="0" presId="urn:microsoft.com/office/officeart/2005/8/layout/list1"/>
    <dgm:cxn modelId="{C753272B-DC7D-49A4-9C0F-77BFCA3057FA}" type="presParOf" srcId="{9C6B3161-5774-4A4E-9021-0BE4F6AFB408}" destId="{A10A3E8A-0B29-42D1-853E-AADC5D99CB8D}" srcOrd="1" destOrd="0" presId="urn:microsoft.com/office/officeart/2005/8/layout/list1"/>
    <dgm:cxn modelId="{C71A71A9-7C59-4050-A787-9699D896C4D0}" type="presParOf" srcId="{2FD548F9-D8B4-438E-8807-221B64F320EF}" destId="{373E8848-7BC6-4A6D-8C58-48FF9DD04A85}" srcOrd="5" destOrd="0" presId="urn:microsoft.com/office/officeart/2005/8/layout/list1"/>
    <dgm:cxn modelId="{DE0BAE70-16CE-4656-B7E8-F2523099E7B4}" type="presParOf" srcId="{2FD548F9-D8B4-438E-8807-221B64F320EF}" destId="{B2E68804-0055-48AE-A86C-28C461EBD7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6DC1F-0ABF-417A-AE06-54B53FBD52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63D2B0-B4EA-47DA-9D10-0AE749DEE075}">
      <dgm:prSet phldrT="[Текст]"/>
      <dgm:spPr/>
      <dgm:t>
        <a:bodyPr/>
        <a:lstStyle/>
        <a:p>
          <a:r>
            <a:rPr lang="uk-UA" dirty="0" smtClean="0"/>
            <a:t>Соціалізація</a:t>
          </a:r>
          <a:endParaRPr lang="ru-RU" dirty="0"/>
        </a:p>
      </dgm:t>
    </dgm:pt>
    <dgm:pt modelId="{D77F9D27-F8D4-488A-A97A-C1479998398B}" type="parTrans" cxnId="{7BDEE635-79CE-4F9C-9E87-3CD97CAD07DE}">
      <dgm:prSet/>
      <dgm:spPr/>
      <dgm:t>
        <a:bodyPr/>
        <a:lstStyle/>
        <a:p>
          <a:endParaRPr lang="ru-RU"/>
        </a:p>
      </dgm:t>
    </dgm:pt>
    <dgm:pt modelId="{4872184B-9261-4642-8E4C-5B50BF00E51A}" type="sibTrans" cxnId="{7BDEE635-79CE-4F9C-9E87-3CD97CAD07DE}">
      <dgm:prSet/>
      <dgm:spPr/>
      <dgm:t>
        <a:bodyPr/>
        <a:lstStyle/>
        <a:p>
          <a:endParaRPr lang="ru-RU"/>
        </a:p>
      </dgm:t>
    </dgm:pt>
    <dgm:pt modelId="{8FA766D1-37E6-4B3C-AB4F-E75FF7480877}">
      <dgm:prSet phldrT="[Текст]"/>
      <dgm:spPr/>
      <dgm:t>
        <a:bodyPr/>
        <a:lstStyle/>
        <a:p>
          <a:r>
            <a:rPr lang="uk-UA" dirty="0" smtClean="0"/>
            <a:t>Необхідна кожній особі, адже завдяки їй людина може ефективно брати участь у суспільному житті.</a:t>
          </a:r>
          <a:endParaRPr lang="ru-RU" dirty="0"/>
        </a:p>
      </dgm:t>
    </dgm:pt>
    <dgm:pt modelId="{B3A5CA77-DEDE-4918-9CF0-717A33F32813}" type="parTrans" cxnId="{7E5CFAAE-DCE8-4818-8D25-8A0AAD9F99C8}">
      <dgm:prSet/>
      <dgm:spPr/>
      <dgm:t>
        <a:bodyPr/>
        <a:lstStyle/>
        <a:p>
          <a:endParaRPr lang="ru-RU"/>
        </a:p>
      </dgm:t>
    </dgm:pt>
    <dgm:pt modelId="{D3E2E658-DD47-4C69-BB00-53279B38B078}" type="sibTrans" cxnId="{7E5CFAAE-DCE8-4818-8D25-8A0AAD9F99C8}">
      <dgm:prSet/>
      <dgm:spPr/>
      <dgm:t>
        <a:bodyPr/>
        <a:lstStyle/>
        <a:p>
          <a:endParaRPr lang="ru-RU"/>
        </a:p>
      </dgm:t>
    </dgm:pt>
    <dgm:pt modelId="{F18250A6-2078-4464-86E7-47B9F8497979}">
      <dgm:prSet phldrT="[Текст]"/>
      <dgm:spPr/>
      <dgm:t>
        <a:bodyPr/>
        <a:lstStyle/>
        <a:p>
          <a:r>
            <a:rPr lang="uk-UA" dirty="0" smtClean="0"/>
            <a:t>Гендерна соціалізація</a:t>
          </a:r>
          <a:endParaRPr lang="ru-RU" dirty="0"/>
        </a:p>
      </dgm:t>
    </dgm:pt>
    <dgm:pt modelId="{F2C7C9A0-FD99-4392-8608-4EABCC8A9A93}" type="parTrans" cxnId="{484440A3-1FAF-4422-A164-C233B593D546}">
      <dgm:prSet/>
      <dgm:spPr/>
      <dgm:t>
        <a:bodyPr/>
        <a:lstStyle/>
        <a:p>
          <a:endParaRPr lang="ru-RU"/>
        </a:p>
      </dgm:t>
    </dgm:pt>
    <dgm:pt modelId="{C3EA7726-BF60-493E-A764-E05570D5ABC4}" type="sibTrans" cxnId="{484440A3-1FAF-4422-A164-C233B593D546}">
      <dgm:prSet/>
      <dgm:spPr/>
      <dgm:t>
        <a:bodyPr/>
        <a:lstStyle/>
        <a:p>
          <a:endParaRPr lang="ru-RU"/>
        </a:p>
      </dgm:t>
    </dgm:pt>
    <dgm:pt modelId="{E554202C-8823-4FF9-9C70-8EFB00E62B8C}">
      <dgm:prSet phldrT="[Текст]"/>
      <dgm:spPr/>
      <dgm:t>
        <a:bodyPr/>
        <a:lstStyle/>
        <a:p>
          <a:r>
            <a:rPr lang="ru-RU" b="0" i="0" dirty="0" smtClean="0"/>
            <a:t>Є </a:t>
          </a:r>
          <a:r>
            <a:rPr lang="ru-RU" b="0" i="0" dirty="0" err="1" smtClean="0"/>
            <a:t>важливою</a:t>
          </a:r>
          <a:r>
            <a:rPr lang="ru-RU" b="0" i="0" dirty="0" smtClean="0"/>
            <a:t> </a:t>
          </a:r>
          <a:r>
            <a:rPr lang="ru-RU" b="0" i="0" dirty="0" err="1" smtClean="0"/>
            <a:t>складовою</a:t>
          </a:r>
          <a:r>
            <a:rPr lang="ru-RU" b="0" i="0" dirty="0" smtClean="0"/>
            <a:t> </a:t>
          </a:r>
          <a:r>
            <a:rPr lang="ru-RU" b="0" i="0" dirty="0" err="1" smtClean="0"/>
            <a:t>частиною</a:t>
          </a:r>
          <a:r>
            <a:rPr lang="ru-RU" b="0" i="0" dirty="0" smtClean="0"/>
            <a:t> </a:t>
          </a:r>
          <a:r>
            <a:rPr lang="ru-RU" b="0" i="0" dirty="0" err="1" smtClean="0"/>
            <a:t>соціалізації</a:t>
          </a:r>
          <a:r>
            <a:rPr lang="ru-RU" b="0" i="0" dirty="0" smtClean="0"/>
            <a:t>, </a:t>
          </a:r>
          <a:r>
            <a:rPr lang="ru-RU" b="0" i="0" dirty="0" err="1" smtClean="0"/>
            <a:t>адже</a:t>
          </a:r>
          <a:r>
            <a:rPr lang="ru-RU" b="0" i="0" dirty="0" smtClean="0"/>
            <a:t> </a:t>
          </a:r>
          <a:r>
            <a:rPr lang="ru-RU" b="0" i="0" dirty="0" err="1" smtClean="0"/>
            <a:t>вивчає</a:t>
          </a:r>
          <a:r>
            <a:rPr lang="ru-RU" b="0" i="0" dirty="0" smtClean="0"/>
            <a:t> </a:t>
          </a:r>
          <a:r>
            <a:rPr lang="ru-RU" b="0" i="0" dirty="0" err="1" smtClean="0"/>
            <a:t>ролі</a:t>
          </a:r>
          <a:r>
            <a:rPr lang="ru-RU" b="0" i="0" dirty="0" smtClean="0"/>
            <a:t> </a:t>
          </a:r>
          <a:r>
            <a:rPr lang="ru-RU" b="0" i="0" dirty="0" err="1" smtClean="0"/>
            <a:t>чоловіка</a:t>
          </a:r>
          <a:r>
            <a:rPr lang="ru-RU" b="0" i="0" dirty="0" smtClean="0"/>
            <a:t>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жінки</a:t>
          </a:r>
          <a:r>
            <a:rPr lang="ru-RU" b="0" i="0" dirty="0" smtClean="0"/>
            <a:t>. </a:t>
          </a:r>
          <a:r>
            <a:rPr lang="ru-RU" b="0" i="0" dirty="0" err="1" smtClean="0"/>
            <a:t>Це</a:t>
          </a:r>
          <a:r>
            <a:rPr lang="ru-RU" b="0" i="0" dirty="0" smtClean="0"/>
            <a:t> </a:t>
          </a:r>
          <a:r>
            <a:rPr lang="ru-RU" b="0" i="0" dirty="0" err="1" smtClean="0"/>
            <a:t>процес</a:t>
          </a:r>
          <a:r>
            <a:rPr lang="ru-RU" b="0" i="0" dirty="0" smtClean="0"/>
            <a:t> </a:t>
          </a:r>
          <a:r>
            <a:rPr lang="ru-RU" b="0" i="0" dirty="0" err="1" smtClean="0"/>
            <a:t>засвоєння</a:t>
          </a:r>
          <a:r>
            <a:rPr lang="ru-RU" b="0" i="0" dirty="0" smtClean="0"/>
            <a:t> </a:t>
          </a:r>
          <a:r>
            <a:rPr lang="ru-RU" b="0" i="0" dirty="0" err="1" smtClean="0"/>
            <a:t>знань</a:t>
          </a:r>
          <a:r>
            <a:rPr lang="ru-RU" b="0" i="0" dirty="0" smtClean="0"/>
            <a:t>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навичок</a:t>
          </a:r>
          <a:r>
            <a:rPr lang="ru-RU" b="0" i="0" dirty="0" smtClean="0"/>
            <a:t>, </a:t>
          </a:r>
          <a:r>
            <a:rPr lang="ru-RU" b="0" i="0" dirty="0" err="1" smtClean="0"/>
            <a:t>необхідних</a:t>
          </a:r>
          <a:r>
            <a:rPr lang="ru-RU" b="0" i="0" dirty="0" smtClean="0"/>
            <a:t> для конкретного </a:t>
          </a:r>
          <a:r>
            <a:rPr lang="ru-RU" b="0" i="0" dirty="0" err="1" smtClean="0"/>
            <a:t>статі</a:t>
          </a:r>
          <a:r>
            <a:rPr lang="ru-RU" b="0" i="0" dirty="0" smtClean="0"/>
            <a:t>. </a:t>
          </a:r>
          <a:endParaRPr lang="ru-RU" dirty="0"/>
        </a:p>
      </dgm:t>
    </dgm:pt>
    <dgm:pt modelId="{E70278F2-6380-4B99-A196-C3FA8C423330}" type="parTrans" cxnId="{5D4E1E3E-C4AA-4DE0-88AD-EB6D516EE12E}">
      <dgm:prSet/>
      <dgm:spPr/>
      <dgm:t>
        <a:bodyPr/>
        <a:lstStyle/>
        <a:p>
          <a:endParaRPr lang="ru-RU"/>
        </a:p>
      </dgm:t>
    </dgm:pt>
    <dgm:pt modelId="{F3299032-534A-4582-AA6C-D4FD0BA78276}" type="sibTrans" cxnId="{5D4E1E3E-C4AA-4DE0-88AD-EB6D516EE12E}">
      <dgm:prSet/>
      <dgm:spPr/>
      <dgm:t>
        <a:bodyPr/>
        <a:lstStyle/>
        <a:p>
          <a:endParaRPr lang="ru-RU"/>
        </a:p>
      </dgm:t>
    </dgm:pt>
    <dgm:pt modelId="{2C778A83-1CA7-4323-8CAD-79118698CC09}" type="pres">
      <dgm:prSet presAssocID="{F496DC1F-0ABF-417A-AE06-54B53FBD52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AB0CB-90E6-4BCB-9FBD-37B6B354F7CC}" type="pres">
      <dgm:prSet presAssocID="{7C63D2B0-B4EA-47DA-9D10-0AE749DEE075}" presName="parentText" presStyleLbl="node1" presStyleIdx="0" presStyleCnt="2" custLinFactNeighborX="-3547" custLinFactNeighborY="3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ABDE5-66B0-43DF-B4D6-AB3FB9FD3A77}" type="pres">
      <dgm:prSet presAssocID="{7C63D2B0-B4EA-47DA-9D10-0AE749DEE0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BFDEA-9510-4B25-9804-F9499D3E045B}" type="pres">
      <dgm:prSet presAssocID="{F18250A6-2078-4464-86E7-47B9F8497979}" presName="parentText" presStyleLbl="node1" presStyleIdx="1" presStyleCnt="2" custLinFactNeighborX="-187" custLinFactNeighborY="-3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F7A7D-3DBA-43F7-B5E4-8523864BCD67}" type="pres">
      <dgm:prSet presAssocID="{F18250A6-2078-4464-86E7-47B9F849797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4FD86-EA2F-4812-BFEC-0FE9615C35D2}" type="presOf" srcId="{8FA766D1-37E6-4B3C-AB4F-E75FF7480877}" destId="{ACEABDE5-66B0-43DF-B4D6-AB3FB9FD3A77}" srcOrd="0" destOrd="0" presId="urn:microsoft.com/office/officeart/2005/8/layout/vList2"/>
    <dgm:cxn modelId="{7E5CFAAE-DCE8-4818-8D25-8A0AAD9F99C8}" srcId="{7C63D2B0-B4EA-47DA-9D10-0AE749DEE075}" destId="{8FA766D1-37E6-4B3C-AB4F-E75FF7480877}" srcOrd="0" destOrd="0" parTransId="{B3A5CA77-DEDE-4918-9CF0-717A33F32813}" sibTransId="{D3E2E658-DD47-4C69-BB00-53279B38B078}"/>
    <dgm:cxn modelId="{5D4E1E3E-C4AA-4DE0-88AD-EB6D516EE12E}" srcId="{F18250A6-2078-4464-86E7-47B9F8497979}" destId="{E554202C-8823-4FF9-9C70-8EFB00E62B8C}" srcOrd="0" destOrd="0" parTransId="{E70278F2-6380-4B99-A196-C3FA8C423330}" sibTransId="{F3299032-534A-4582-AA6C-D4FD0BA78276}"/>
    <dgm:cxn modelId="{7BDEE635-79CE-4F9C-9E87-3CD97CAD07DE}" srcId="{F496DC1F-0ABF-417A-AE06-54B53FBD52F1}" destId="{7C63D2B0-B4EA-47DA-9D10-0AE749DEE075}" srcOrd="0" destOrd="0" parTransId="{D77F9D27-F8D4-488A-A97A-C1479998398B}" sibTransId="{4872184B-9261-4642-8E4C-5B50BF00E51A}"/>
    <dgm:cxn modelId="{22A71295-91CC-4962-B3B7-AE007EA9C8B4}" type="presOf" srcId="{F496DC1F-0ABF-417A-AE06-54B53FBD52F1}" destId="{2C778A83-1CA7-4323-8CAD-79118698CC09}" srcOrd="0" destOrd="0" presId="urn:microsoft.com/office/officeart/2005/8/layout/vList2"/>
    <dgm:cxn modelId="{F8FBECE3-0884-4AC4-B8E4-9C9CD85DEA20}" type="presOf" srcId="{F18250A6-2078-4464-86E7-47B9F8497979}" destId="{D95BFDEA-9510-4B25-9804-F9499D3E045B}" srcOrd="0" destOrd="0" presId="urn:microsoft.com/office/officeart/2005/8/layout/vList2"/>
    <dgm:cxn modelId="{E45A9564-6CC3-4DF3-B2AE-D727CBB0C5EE}" type="presOf" srcId="{7C63D2B0-B4EA-47DA-9D10-0AE749DEE075}" destId="{FF4AB0CB-90E6-4BCB-9FBD-37B6B354F7CC}" srcOrd="0" destOrd="0" presId="urn:microsoft.com/office/officeart/2005/8/layout/vList2"/>
    <dgm:cxn modelId="{484440A3-1FAF-4422-A164-C233B593D546}" srcId="{F496DC1F-0ABF-417A-AE06-54B53FBD52F1}" destId="{F18250A6-2078-4464-86E7-47B9F8497979}" srcOrd="1" destOrd="0" parTransId="{F2C7C9A0-FD99-4392-8608-4EABCC8A9A93}" sibTransId="{C3EA7726-BF60-493E-A764-E05570D5ABC4}"/>
    <dgm:cxn modelId="{336C8F7C-071A-461B-A40E-4AA97DF04D29}" type="presOf" srcId="{E554202C-8823-4FF9-9C70-8EFB00E62B8C}" destId="{624F7A7D-3DBA-43F7-B5E4-8523864BCD67}" srcOrd="0" destOrd="0" presId="urn:microsoft.com/office/officeart/2005/8/layout/vList2"/>
    <dgm:cxn modelId="{6DF6B24E-ADE3-47F2-8CAB-515D9E2739CA}" type="presParOf" srcId="{2C778A83-1CA7-4323-8CAD-79118698CC09}" destId="{FF4AB0CB-90E6-4BCB-9FBD-37B6B354F7CC}" srcOrd="0" destOrd="0" presId="urn:microsoft.com/office/officeart/2005/8/layout/vList2"/>
    <dgm:cxn modelId="{18187AD3-74E7-46BC-89A7-ABE0CA1B8D33}" type="presParOf" srcId="{2C778A83-1CA7-4323-8CAD-79118698CC09}" destId="{ACEABDE5-66B0-43DF-B4D6-AB3FB9FD3A77}" srcOrd="1" destOrd="0" presId="urn:microsoft.com/office/officeart/2005/8/layout/vList2"/>
    <dgm:cxn modelId="{497E832C-D08A-42DF-8A49-F8B3AF544DCE}" type="presParOf" srcId="{2C778A83-1CA7-4323-8CAD-79118698CC09}" destId="{D95BFDEA-9510-4B25-9804-F9499D3E045B}" srcOrd="2" destOrd="0" presId="urn:microsoft.com/office/officeart/2005/8/layout/vList2"/>
    <dgm:cxn modelId="{3A31CAE4-6DB1-4562-94A8-5BAB35305609}" type="presParOf" srcId="{2C778A83-1CA7-4323-8CAD-79118698CC09}" destId="{624F7A7D-3DBA-43F7-B5E4-8523864BCD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9F1B5-90A2-4F46-A319-21DD4968C0E2}">
      <dsp:nvSpPr>
        <dsp:cNvPr id="0" name=""/>
        <dsp:cNvSpPr/>
      </dsp:nvSpPr>
      <dsp:spPr>
        <a:xfrm>
          <a:off x="0" y="444599"/>
          <a:ext cx="8504238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23" tIns="499872" rIns="6600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прийнятне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гендерно-рольове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поводження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заохочується</a:t>
          </a:r>
          <a:r>
            <a:rPr lang="ru-RU" sz="2400" kern="1200" dirty="0" smtClean="0"/>
            <a:t>, а </a:t>
          </a:r>
          <a:r>
            <a:rPr lang="ru-RU" sz="2400" kern="1200" dirty="0" err="1" smtClean="0"/>
            <a:t>неприйнятне</a:t>
          </a:r>
          <a:r>
            <a:rPr lang="ru-RU" sz="2400" kern="1200" dirty="0" smtClean="0"/>
            <a:t> - </a:t>
          </a:r>
          <a:r>
            <a:rPr lang="ru-RU" sz="2400" kern="1200" dirty="0" err="1" smtClean="0"/>
            <a:t>карається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соціальним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несхваленням</a:t>
          </a:r>
          <a:endParaRPr lang="ru-RU" sz="2400" kern="1200" dirty="0"/>
        </a:p>
      </dsp:txBody>
      <dsp:txXfrm>
        <a:off x="0" y="444599"/>
        <a:ext cx="8504238" cy="1625400"/>
      </dsp:txXfrm>
    </dsp:sp>
    <dsp:sp modelId="{B4FF3DF1-1AE0-4F51-BDBC-7A4557D6C00F}">
      <dsp:nvSpPr>
        <dsp:cNvPr id="0" name=""/>
        <dsp:cNvSpPr/>
      </dsp:nvSpPr>
      <dsp:spPr>
        <a:xfrm>
          <a:off x="627038" y="187315"/>
          <a:ext cx="595296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Диференціальне посилення</a:t>
          </a:r>
          <a:endParaRPr lang="ru-RU" sz="2400" kern="1200" dirty="0"/>
        </a:p>
      </dsp:txBody>
      <dsp:txXfrm>
        <a:off x="661623" y="221900"/>
        <a:ext cx="5883796" cy="639310"/>
      </dsp:txXfrm>
    </dsp:sp>
    <dsp:sp modelId="{B2E68804-0055-48AE-A86C-28C461EBD77C}">
      <dsp:nvSpPr>
        <dsp:cNvPr id="0" name=""/>
        <dsp:cNvSpPr/>
      </dsp:nvSpPr>
      <dsp:spPr>
        <a:xfrm>
          <a:off x="0" y="2553840"/>
          <a:ext cx="8504238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23" tIns="499872" rIns="6600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коли </a:t>
          </a:r>
          <a:r>
            <a:rPr lang="ru-RU" sz="2400" kern="1200" dirty="0" err="1" smtClean="0"/>
            <a:t>людина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вибирає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статево-рольові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моделі</a:t>
          </a:r>
          <a:r>
            <a:rPr lang="ru-RU" sz="2400" kern="1200" dirty="0" smtClean="0"/>
            <a:t> в </a:t>
          </a:r>
          <a:r>
            <a:rPr lang="ru-RU" sz="2400" kern="1200" dirty="0" err="1" smtClean="0"/>
            <a:t>близьких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їй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групах</a:t>
          </a:r>
          <a:r>
            <a:rPr lang="ru-RU" sz="2400" kern="1200" dirty="0" smtClean="0"/>
            <a:t> - </a:t>
          </a:r>
          <a:r>
            <a:rPr lang="ru-RU" sz="2400" kern="1200" dirty="0" err="1" smtClean="0"/>
            <a:t>родині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серед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однолітків</a:t>
          </a:r>
          <a:r>
            <a:rPr lang="ru-RU" sz="2400" kern="1200" dirty="0" smtClean="0"/>
            <a:t>, у </a:t>
          </a:r>
          <a:r>
            <a:rPr lang="ru-RU" sz="2400" kern="1200" dirty="0" err="1" smtClean="0"/>
            <a:t>школі</a:t>
          </a:r>
          <a:r>
            <a:rPr lang="ru-RU" sz="2400" kern="1200" dirty="0" smtClean="0"/>
            <a:t> -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починає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наслідувати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прийняте</a:t>
          </a:r>
          <a:r>
            <a:rPr lang="ru-RU" sz="2400" kern="1200" dirty="0" smtClean="0"/>
            <a:t> там </a:t>
          </a:r>
          <a:r>
            <a:rPr lang="ru-RU" sz="2400" kern="1200" dirty="0" err="1" smtClean="0"/>
            <a:t>поводження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0" y="2553840"/>
        <a:ext cx="8504238" cy="1927800"/>
      </dsp:txXfrm>
    </dsp:sp>
    <dsp:sp modelId="{A10A3E8A-0B29-42D1-853E-AADC5D99CB8D}">
      <dsp:nvSpPr>
        <dsp:cNvPr id="0" name=""/>
        <dsp:cNvSpPr/>
      </dsp:nvSpPr>
      <dsp:spPr>
        <a:xfrm>
          <a:off x="484163" y="2187577"/>
          <a:ext cx="595296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Диференціальне наслідування</a:t>
          </a:r>
          <a:endParaRPr lang="ru-RU" sz="2400" kern="1200" dirty="0"/>
        </a:p>
      </dsp:txBody>
      <dsp:txXfrm>
        <a:off x="518748" y="2222162"/>
        <a:ext cx="5883796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AB0CB-90E6-4BCB-9FBD-37B6B354F7CC}">
      <dsp:nvSpPr>
        <dsp:cNvPr id="0" name=""/>
        <dsp:cNvSpPr/>
      </dsp:nvSpPr>
      <dsp:spPr>
        <a:xfrm>
          <a:off x="0" y="50231"/>
          <a:ext cx="8504238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Соціалізація</a:t>
          </a:r>
          <a:endParaRPr lang="ru-RU" sz="3700" kern="1200" dirty="0"/>
        </a:p>
      </dsp:txBody>
      <dsp:txXfrm>
        <a:off x="42265" y="92496"/>
        <a:ext cx="8419708" cy="781270"/>
      </dsp:txXfrm>
    </dsp:sp>
    <dsp:sp modelId="{ACEABDE5-66B0-43DF-B4D6-AB3FB9FD3A77}">
      <dsp:nvSpPr>
        <dsp:cNvPr id="0" name=""/>
        <dsp:cNvSpPr/>
      </dsp:nvSpPr>
      <dsp:spPr>
        <a:xfrm>
          <a:off x="0" y="869084"/>
          <a:ext cx="8504238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1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900" kern="1200" dirty="0" smtClean="0"/>
            <a:t>Необхідна кожній особі, адже завдяки їй людина може ефективно брати участь у суспільному житті.</a:t>
          </a:r>
          <a:endParaRPr lang="ru-RU" sz="2900" kern="1200" dirty="0"/>
        </a:p>
      </dsp:txBody>
      <dsp:txXfrm>
        <a:off x="0" y="869084"/>
        <a:ext cx="8504238" cy="1225440"/>
      </dsp:txXfrm>
    </dsp:sp>
    <dsp:sp modelId="{D95BFDEA-9510-4B25-9804-F9499D3E045B}">
      <dsp:nvSpPr>
        <dsp:cNvPr id="0" name=""/>
        <dsp:cNvSpPr/>
      </dsp:nvSpPr>
      <dsp:spPr>
        <a:xfrm>
          <a:off x="0" y="2044697"/>
          <a:ext cx="8504238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Гендерна соціалізація</a:t>
          </a:r>
          <a:endParaRPr lang="ru-RU" sz="3700" kern="1200" dirty="0"/>
        </a:p>
      </dsp:txBody>
      <dsp:txXfrm>
        <a:off x="42265" y="2086962"/>
        <a:ext cx="8419708" cy="781270"/>
      </dsp:txXfrm>
    </dsp:sp>
    <dsp:sp modelId="{624F7A7D-3DBA-43F7-B5E4-8523864BCD67}">
      <dsp:nvSpPr>
        <dsp:cNvPr id="0" name=""/>
        <dsp:cNvSpPr/>
      </dsp:nvSpPr>
      <dsp:spPr>
        <a:xfrm>
          <a:off x="0" y="2960325"/>
          <a:ext cx="8504238" cy="160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1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b="0" i="0" kern="1200" dirty="0" smtClean="0"/>
            <a:t>Є </a:t>
          </a:r>
          <a:r>
            <a:rPr lang="ru-RU" sz="2900" b="0" i="0" kern="1200" dirty="0" err="1" smtClean="0"/>
            <a:t>важливою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складовою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частиною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соціалізації</a:t>
          </a:r>
          <a:r>
            <a:rPr lang="ru-RU" sz="2900" b="0" i="0" kern="1200" dirty="0" smtClean="0"/>
            <a:t>, </a:t>
          </a:r>
          <a:r>
            <a:rPr lang="ru-RU" sz="2900" b="0" i="0" kern="1200" dirty="0" err="1" smtClean="0"/>
            <a:t>адже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вивчає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ролі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чоловіка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і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жінки</a:t>
          </a:r>
          <a:r>
            <a:rPr lang="ru-RU" sz="2900" b="0" i="0" kern="1200" dirty="0" smtClean="0"/>
            <a:t>. </a:t>
          </a:r>
          <a:r>
            <a:rPr lang="ru-RU" sz="2900" b="0" i="0" kern="1200" dirty="0" err="1" smtClean="0"/>
            <a:t>Це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процес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засвоєння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знань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і</a:t>
          </a:r>
          <a:r>
            <a:rPr lang="ru-RU" sz="2900" b="0" i="0" kern="1200" dirty="0" smtClean="0"/>
            <a:t> </a:t>
          </a:r>
          <a:r>
            <a:rPr lang="ru-RU" sz="2900" b="0" i="0" kern="1200" dirty="0" err="1" smtClean="0"/>
            <a:t>навичок</a:t>
          </a:r>
          <a:r>
            <a:rPr lang="ru-RU" sz="2900" b="0" i="0" kern="1200" dirty="0" smtClean="0"/>
            <a:t>, </a:t>
          </a:r>
          <a:r>
            <a:rPr lang="ru-RU" sz="2900" b="0" i="0" kern="1200" dirty="0" err="1" smtClean="0"/>
            <a:t>необхідних</a:t>
          </a:r>
          <a:r>
            <a:rPr lang="ru-RU" sz="2900" b="0" i="0" kern="1200" dirty="0" smtClean="0"/>
            <a:t> для конкретного </a:t>
          </a:r>
          <a:r>
            <a:rPr lang="ru-RU" sz="2900" b="0" i="0" kern="1200" dirty="0" err="1" smtClean="0"/>
            <a:t>статі</a:t>
          </a:r>
          <a:r>
            <a:rPr lang="ru-RU" sz="2900" b="0" i="0" kern="1200" dirty="0" smtClean="0"/>
            <a:t>. </a:t>
          </a:r>
          <a:endParaRPr lang="ru-RU" sz="2900" kern="1200" dirty="0"/>
        </a:p>
      </dsp:txBody>
      <dsp:txXfrm>
        <a:off x="0" y="2960325"/>
        <a:ext cx="8504238" cy="1608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4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4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A0275E2-3BA6-411E-B0AC-504AEF51131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087765-DE85-4AAE-8606-8CEBFD322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Tm="4000">
    <p:wipe dir="u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.com.ua/referats/Sociology/127107.htm" TargetMode="External"/><Relationship Id="rId2" Type="http://schemas.openxmlformats.org/officeDocument/2006/relationships/hyperlink" Target="http://klasnaocinka.com.ua/en/article/enderna-sotsializatsiya-osobistosti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A1%D0%BE%D1%86%D1%96%D0%B0%D0%BB%D1%8C%D0%BD%D0%B8%D0%B9_%D1%82%D0%B8%D0%BF_%D0%BE%D1%81%D0%BE%D0%B1%D0%B8%D1%81%D1%82%D0%BE%D1%81%D1%82%D1%9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0%D1%82%D0%B8%D0%BD%D1%81%D1%8C%D0%BA%D0%B0_%D0%BC%D0%BE%D0%B2%D0%B0" TargetMode="External"/><Relationship Id="rId7" Type="http://schemas.openxmlformats.org/officeDocument/2006/relationships/hyperlink" Target="http://uk.wikipedia.org/wiki/%D0%A1%D1%82%D0%B0%D1%82%D1%8C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1%81%D0%BE%D0%B1%D0%B8%D1%81%D1%82%D1%96%D1%81%D1%82%D1%8C" TargetMode="External"/><Relationship Id="rId5" Type="http://schemas.openxmlformats.org/officeDocument/2006/relationships/hyperlink" Target="http://uk.wikipedia.org/wiki/%D0%96%D1%96%D0%BD%D0%BA%D0%B0" TargetMode="External"/><Relationship Id="rId4" Type="http://schemas.openxmlformats.org/officeDocument/2006/relationships/hyperlink" Target="http://uk.wikipedia.org/wiki/%D0%A7%D0%BE%D0%BB%D0%BE%D0%B2%D1%96%D0%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n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000372"/>
            <a:ext cx="5637999" cy="32861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4872" y="23333"/>
            <a:ext cx="82809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Гендерна соціалізація особистості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Гендерна соціалізація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uk-UA" sz="3200" dirty="0" smtClean="0"/>
          </a:p>
          <a:p>
            <a:pPr algn="ctr">
              <a:buNone/>
            </a:pPr>
            <a:r>
              <a:rPr lang="uk-UA" sz="3600" b="1" dirty="0" smtClean="0"/>
              <a:t>Гендерна соціалізація </a:t>
            </a:r>
            <a:r>
              <a:rPr lang="uk-UA" sz="3600" dirty="0" smtClean="0"/>
              <a:t>- це процес засвоєння людиною соціальної ролі, визначено для неї суспільством від народження, залежно від того, чоловіком або жінкою вона народилася.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Механізми здійснення гендерної соціалізації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7589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Сім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- перша ланка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соціалізації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6048"/>
            <a:ext cx="68484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Головні функції сім</a:t>
            </a:r>
            <a:r>
              <a:rPr lang="en-US" dirty="0" smtClean="0"/>
              <a:t>’</a:t>
            </a:r>
            <a:r>
              <a:rPr lang="uk-UA" dirty="0" smtClean="0"/>
              <a:t>ї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0809218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0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188640"/>
            <a:ext cx="4131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Джерела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klasnaocinka.com.ua/en/article/enderna-sotsializatsiya-osobistosti.html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www.br.com.ua/referats/Sociology/127107.htm</a:t>
            </a:r>
            <a:endParaRPr lang="uk-UA" dirty="0" smtClean="0"/>
          </a:p>
          <a:p>
            <a:r>
              <a:rPr lang="en-US" dirty="0">
                <a:hlinkClick r:id="rId4"/>
              </a:rPr>
              <a:t>http://uk.wikipedia.org/wiki/%D0%A1%D0%BE%D1%86%D1%96%D0%B0%D0%BB%D1%8C%D0%BD%D0%B8%D0%B9_%D1%82%D0%B8%D0%BF_%</a:t>
            </a:r>
            <a:r>
              <a:rPr lang="en-US" dirty="0" smtClean="0">
                <a:hlinkClick r:id="rId4"/>
              </a:rPr>
              <a:t>D0%BE%D1%81%D0%BE%D0%B1%D0%B8%D1%81%D1%82%D0%BE%D1%81%D1%82%D1%96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886644"/>
      </p:ext>
    </p:extLst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949" y="2276872"/>
            <a:ext cx="6720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297435"/>
      </p:ext>
    </p:extLst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28802"/>
            <a:ext cx="8503920" cy="41702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/>
              <a:t>Соціалізація</a:t>
            </a:r>
            <a:r>
              <a:rPr lang="ru-RU" dirty="0"/>
              <a:t> -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індивідом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ролей </a:t>
            </a:r>
            <a:r>
              <a:rPr lang="ru-RU" dirty="0" err="1"/>
              <a:t>і</a:t>
            </a:r>
            <a:r>
              <a:rPr lang="ru-RU" dirty="0"/>
              <a:t>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 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Соціалізація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основоположних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Соціалізація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входження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суспільство</a:t>
            </a:r>
            <a:r>
              <a:rPr lang="ru-RU" dirty="0"/>
              <a:t>,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та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соціальності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621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Соціалізація та її фази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58674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Фази соціалізації </a:t>
            </a:r>
            <a:endParaRPr lang="ru-RU" sz="3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1. Немовля. Головне завдання – формування довіри.</a:t>
            </a:r>
          </a:p>
          <a:p>
            <a:endParaRPr lang="uk-UA" sz="2400" dirty="0" smtClean="0"/>
          </a:p>
          <a:p>
            <a:r>
              <a:rPr lang="uk-UA" sz="2400" dirty="0" smtClean="0"/>
              <a:t>2. Раннє дитинство. Формується почуття </a:t>
            </a:r>
            <a:r>
              <a:rPr lang="uk-UA" sz="2400" dirty="0" err="1" smtClean="0"/>
              <a:t>самооцінності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1229"/>
            <a:ext cx="4608512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285604" cy="39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404"/>
            <a:ext cx="23622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142984"/>
            <a:ext cx="2362200" cy="4983179"/>
          </a:xfrm>
        </p:spPr>
        <p:txBody>
          <a:bodyPr/>
          <a:lstStyle/>
          <a:p>
            <a:r>
              <a:rPr lang="uk-UA" sz="2500" dirty="0" smtClean="0"/>
              <a:t>3. Вік гри (5-7 років). Формування почуття ініціативи.</a:t>
            </a:r>
          </a:p>
          <a:p>
            <a:r>
              <a:rPr lang="uk-UA" sz="2500" dirty="0" smtClean="0"/>
              <a:t>4. Шкільний вік. Дитина навчається досягати цілей.</a:t>
            </a:r>
            <a:endParaRPr lang="ru-RU" sz="25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602672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6" y="3356992"/>
            <a:ext cx="602672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428652"/>
            <a:ext cx="2362200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28670"/>
            <a:ext cx="2362200" cy="5197493"/>
          </a:xfrm>
        </p:spPr>
        <p:txBody>
          <a:bodyPr>
            <a:normAutofit fontScale="92500"/>
          </a:bodyPr>
          <a:lstStyle/>
          <a:p>
            <a:r>
              <a:rPr lang="uk-UA" sz="2400" dirty="0" smtClean="0"/>
              <a:t>5. Юність. Виникає відчуття власної неповторності, індивідуальності.</a:t>
            </a:r>
          </a:p>
          <a:p>
            <a:r>
              <a:rPr lang="uk-UA" sz="2400" dirty="0" smtClean="0"/>
              <a:t>6. Молодість. Виникає потреба і здатність до психологічної близькості з іншою людиною.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604867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81000" y="-500090"/>
            <a:ext cx="2362200" cy="214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28670"/>
            <a:ext cx="2362200" cy="519749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7.Дорослість. Характеризується творчою діяльністю, продуктивною працею.</a:t>
            </a:r>
          </a:p>
          <a:p>
            <a:r>
              <a:rPr lang="uk-UA" sz="2400" dirty="0" smtClean="0"/>
              <a:t>8.Зрілий вік, або старість. Виникає почуття задоволення від виконаного </a:t>
            </a:r>
            <a:r>
              <a:rPr lang="uk-UA" sz="2400" dirty="0" err="1" smtClean="0"/>
              <a:t>обов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язку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Содержимое 4" descr="8bca3672db6fae850e7aaed5cd550945_photo_gray_preview_8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86116" y="627485"/>
            <a:ext cx="5357850" cy="5571421"/>
          </a:xfrm>
        </p:spPr>
      </p:pic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Провідні феномени соціалізації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7744742" cy="4786346"/>
          </a:xfrm>
        </p:spPr>
      </p:pic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043" y="1700808"/>
            <a:ext cx="850392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/>
              <a:t>Ґендер</a:t>
            </a:r>
            <a:r>
              <a:rPr lang="ru-RU" dirty="0"/>
              <a:t> (</a:t>
            </a:r>
            <a:r>
              <a:rPr lang="ru-RU" u="sng" dirty="0">
                <a:hlinkClick r:id="rId2" tooltip="Англійська мова"/>
              </a:rPr>
              <a:t>англ.</a:t>
            </a:r>
            <a:r>
              <a:rPr lang="ru-RU" dirty="0"/>
              <a:t> </a:t>
            </a:r>
            <a:r>
              <a:rPr lang="ru-RU" i="1" dirty="0" err="1"/>
              <a:t>gender</a:t>
            </a:r>
            <a:r>
              <a:rPr lang="ru-RU" dirty="0"/>
              <a:t> — «стать»,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u="sng" dirty="0">
                <a:hlinkClick r:id="rId3" tooltip="Латинська мова"/>
              </a:rPr>
              <a:t>лат.</a:t>
            </a:r>
            <a:r>
              <a:rPr lang="ru-RU" dirty="0"/>
              <a:t> </a:t>
            </a:r>
            <a:r>
              <a:rPr lang="la-Latn" i="1" dirty="0"/>
              <a:t>genus</a:t>
            </a:r>
            <a:r>
              <a:rPr lang="ru-RU" dirty="0"/>
              <a:t> — «</a:t>
            </a:r>
            <a:r>
              <a:rPr lang="ru-RU" dirty="0" err="1"/>
              <a:t>рід</a:t>
            </a:r>
            <a:r>
              <a:rPr lang="ru-RU" dirty="0"/>
              <a:t>») — </a:t>
            </a:r>
            <a:r>
              <a:rPr lang="ru-RU" dirty="0" err="1"/>
              <a:t>соціально-біологічна</a:t>
            </a:r>
            <a:r>
              <a:rPr lang="ru-RU" dirty="0"/>
              <a:t> характеристика, через яку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u="sng" dirty="0">
                <a:hlinkClick r:id="rId4" tooltip="Чоловік"/>
              </a:rPr>
              <a:t>«</a:t>
            </a:r>
            <a:r>
              <a:rPr lang="ru-RU" u="sng" dirty="0" err="1">
                <a:hlinkClick r:id="rId4" tooltip="Чоловік"/>
              </a:rPr>
              <a:t>чоловік</a:t>
            </a:r>
            <a:r>
              <a:rPr lang="ru-RU" u="sng" dirty="0">
                <a:hlinkClick r:id="rId4" tooltip="Чоловік"/>
              </a:rPr>
              <a:t>»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u="sng" dirty="0">
                <a:hlinkClick r:id="rId5" tooltip="Жінка"/>
              </a:rPr>
              <a:t>«</a:t>
            </a:r>
            <a:r>
              <a:rPr lang="ru-RU" u="sng" dirty="0" err="1">
                <a:hlinkClick r:id="rId5" tooltip="Жінка"/>
              </a:rPr>
              <a:t>жінка</a:t>
            </a:r>
            <a:r>
              <a:rPr lang="ru-RU" u="sng" dirty="0">
                <a:hlinkClick r:id="rId5" tooltip="Жінка"/>
              </a:rPr>
              <a:t>»</a:t>
            </a:r>
            <a:r>
              <a:rPr lang="ru-RU" dirty="0"/>
              <a:t>, </a:t>
            </a:r>
            <a:r>
              <a:rPr lang="ru-RU" dirty="0" err="1"/>
              <a:t>психосоціальні</a:t>
            </a:r>
            <a:r>
              <a:rPr lang="ru-RU" dirty="0"/>
              <a:t>, </a:t>
            </a:r>
            <a:r>
              <a:rPr lang="ru-RU" dirty="0" err="1"/>
              <a:t>соціокультурні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як </a:t>
            </a:r>
            <a:r>
              <a:rPr lang="ru-RU" u="sng" dirty="0" err="1">
                <a:hlinkClick r:id="rId6" tooltip="Особистість"/>
              </a:rPr>
              <a:t>особистостей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u="sng" dirty="0" err="1">
                <a:hlinkClick r:id="rId7" tooltip="Стать"/>
              </a:rPr>
              <a:t>статі</a:t>
            </a:r>
            <a:r>
              <a:rPr lang="ru-RU" dirty="0"/>
              <a:t>, яка </a:t>
            </a:r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відмінност</a:t>
            </a:r>
            <a:r>
              <a:rPr lang="uk-UA" dirty="0"/>
              <a:t>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, </a:t>
            </a:r>
            <a:r>
              <a:rPr lang="ru-RU" dirty="0" err="1"/>
              <a:t>гендер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набором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рольових</a:t>
            </a:r>
            <a:r>
              <a:rPr lang="ru-RU" dirty="0"/>
              <a:t> </a:t>
            </a:r>
            <a:r>
              <a:rPr lang="ru-RU" dirty="0" err="1"/>
              <a:t>самоідентифікацій</a:t>
            </a:r>
            <a:r>
              <a:rPr lang="ru-RU" dirty="0"/>
              <a:t> (</a:t>
            </a:r>
            <a:r>
              <a:rPr lang="ru-RU" dirty="0" err="1"/>
              <a:t>самовизначень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збігатися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біологічними</a:t>
            </a:r>
            <a:r>
              <a:rPr lang="ru-RU" dirty="0"/>
              <a:t> </a:t>
            </a:r>
            <a:r>
              <a:rPr lang="ru-RU" dirty="0" err="1"/>
              <a:t>статево-рольовими</a:t>
            </a:r>
            <a:r>
              <a:rPr lang="ru-RU" dirty="0"/>
              <a:t> стереотипами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суперечити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24545" y="0"/>
            <a:ext cx="98650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Гендер. Гендерна соціалізація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19" y="1340768"/>
            <a:ext cx="3960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/>
              <a:t>Усвідомлення</a:t>
            </a:r>
            <a:r>
              <a:rPr lang="ru-RU" sz="2700" dirty="0"/>
              <a:t> </a:t>
            </a:r>
            <a:r>
              <a:rPr lang="ru-RU" sz="2700" dirty="0" err="1"/>
              <a:t>людиною</a:t>
            </a:r>
            <a:r>
              <a:rPr lang="ru-RU" sz="2700" dirty="0"/>
              <a:t> </a:t>
            </a:r>
            <a:r>
              <a:rPr lang="ru-RU" sz="2700" dirty="0" err="1"/>
              <a:t>своєї</a:t>
            </a:r>
            <a:r>
              <a:rPr lang="ru-RU" sz="2700" dirty="0"/>
              <a:t> </a:t>
            </a:r>
            <a:r>
              <a:rPr lang="ru-RU" sz="2700" dirty="0" err="1"/>
              <a:t>приналежності</a:t>
            </a:r>
            <a:r>
              <a:rPr lang="ru-RU" sz="2700" dirty="0"/>
              <a:t> до </a:t>
            </a:r>
            <a:r>
              <a:rPr lang="ru-RU" sz="2700" dirty="0" err="1"/>
              <a:t>чоловічої</a:t>
            </a:r>
            <a:r>
              <a:rPr lang="ru-RU" sz="2700" dirty="0"/>
              <a:t> </a:t>
            </a:r>
            <a:r>
              <a:rPr lang="ru-RU" sz="2700" dirty="0" err="1"/>
              <a:t>або</a:t>
            </a:r>
            <a:r>
              <a:rPr lang="ru-RU" sz="2700" dirty="0"/>
              <a:t> </a:t>
            </a:r>
            <a:r>
              <a:rPr lang="ru-RU" sz="2700" dirty="0" err="1"/>
              <a:t>жіночої</a:t>
            </a:r>
            <a:r>
              <a:rPr lang="ru-RU" sz="2700" dirty="0"/>
              <a:t> </a:t>
            </a:r>
            <a:r>
              <a:rPr lang="ru-RU" sz="2700" dirty="0" err="1" smtClean="0"/>
              <a:t>статі</a:t>
            </a:r>
            <a:r>
              <a:rPr lang="ru-RU" sz="2700" dirty="0" smtClean="0"/>
              <a:t> </a:t>
            </a:r>
            <a:r>
              <a:rPr lang="ru-RU" sz="2700" dirty="0" err="1"/>
              <a:t>визначають</a:t>
            </a:r>
            <a:r>
              <a:rPr lang="ru-RU" sz="2700" dirty="0"/>
              <a:t> </a:t>
            </a:r>
            <a:r>
              <a:rPr lang="ru-RU" sz="2700" dirty="0" err="1"/>
              <a:t>його</a:t>
            </a:r>
            <a:r>
              <a:rPr lang="ru-RU" sz="2700" dirty="0"/>
              <a:t> </a:t>
            </a:r>
            <a:r>
              <a:rPr lang="ru-RU" sz="2700" dirty="0" err="1"/>
              <a:t>поведінку</a:t>
            </a:r>
            <a:r>
              <a:rPr lang="ru-RU" sz="2700" dirty="0"/>
              <a:t>, </a:t>
            </a:r>
            <a:r>
              <a:rPr lang="ru-RU" sz="2700" dirty="0" err="1"/>
              <a:t>спосіб</a:t>
            </a:r>
            <a:r>
              <a:rPr lang="ru-RU" sz="2700" dirty="0"/>
              <a:t> </a:t>
            </a:r>
            <a:r>
              <a:rPr lang="ru-RU" sz="2700" dirty="0" err="1"/>
              <a:t>життя</a:t>
            </a:r>
            <a:r>
              <a:rPr lang="ru-RU" sz="2700" dirty="0"/>
              <a:t>, </a:t>
            </a:r>
            <a:r>
              <a:rPr lang="ru-RU" sz="2700" dirty="0" err="1"/>
              <a:t>формування</a:t>
            </a:r>
            <a:r>
              <a:rPr lang="ru-RU" sz="2700" dirty="0"/>
              <a:t> </a:t>
            </a:r>
            <a:r>
              <a:rPr lang="ru-RU" sz="2700" dirty="0" err="1"/>
              <a:t>особистісних</a:t>
            </a:r>
            <a:r>
              <a:rPr lang="ru-RU" sz="2700" dirty="0"/>
              <a:t> </a:t>
            </a:r>
            <a:r>
              <a:rPr lang="ru-RU" sz="2700" dirty="0" err="1"/>
              <a:t>якостей</a:t>
            </a:r>
            <a:r>
              <a:rPr lang="ru-RU" sz="2700" dirty="0"/>
              <a:t> </a:t>
            </a:r>
            <a:r>
              <a:rPr lang="ru-RU" sz="2700" dirty="0" err="1"/>
              <a:t>людини</a:t>
            </a:r>
            <a:r>
              <a:rPr lang="ru-RU" sz="2700" dirty="0"/>
              <a:t>. </a:t>
            </a:r>
            <a:r>
              <a:rPr lang="ru-RU" sz="2700" dirty="0" err="1"/>
              <a:t>Це</a:t>
            </a:r>
            <a:r>
              <a:rPr lang="ru-RU" sz="2700" dirty="0"/>
              <a:t> </a:t>
            </a:r>
            <a:r>
              <a:rPr lang="ru-RU" sz="2700" dirty="0" err="1"/>
              <a:t>складний</a:t>
            </a:r>
            <a:r>
              <a:rPr lang="ru-RU" sz="2700" dirty="0"/>
              <a:t> </a:t>
            </a:r>
            <a:r>
              <a:rPr lang="ru-RU" sz="2700" dirty="0" err="1"/>
              <a:t>процес</a:t>
            </a:r>
            <a:r>
              <a:rPr lang="ru-RU" sz="2700" dirty="0"/>
              <a:t>, </a:t>
            </a:r>
            <a:r>
              <a:rPr lang="ru-RU" sz="2700" dirty="0" err="1"/>
              <a:t>пов'язаний</a:t>
            </a:r>
            <a:r>
              <a:rPr lang="ru-RU" sz="2700" dirty="0"/>
              <a:t> з </a:t>
            </a:r>
            <a:r>
              <a:rPr lang="ru-RU" sz="2700" dirty="0" err="1"/>
              <a:t>оволодінням</a:t>
            </a:r>
            <a:r>
              <a:rPr lang="ru-RU" sz="2700" dirty="0"/>
              <a:t> </a:t>
            </a:r>
            <a:r>
              <a:rPr lang="ru-RU" sz="2700" dirty="0" err="1"/>
              <a:t>певної</a:t>
            </a:r>
            <a:r>
              <a:rPr lang="ru-RU" sz="2700" dirty="0"/>
              <a:t> </a:t>
            </a:r>
            <a:r>
              <a:rPr lang="ru-RU" sz="2700" dirty="0" err="1"/>
              <a:t>гендерної</a:t>
            </a:r>
            <a:r>
              <a:rPr lang="ru-RU" sz="2700" dirty="0"/>
              <a:t> </a:t>
            </a:r>
            <a:r>
              <a:rPr lang="ru-RU" sz="2700" dirty="0" err="1" smtClean="0"/>
              <a:t>ролі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394493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94401"/>
            <a:ext cx="458470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484086"/>
      </p:ext>
    </p:extLst>
  </p:cSld>
  <p:clrMapOvr>
    <a:masterClrMapping/>
  </p:clrMapOvr>
  <p:transition spd="med" advTm="4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169</TotalTime>
  <Words>366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Презентация PowerPoint</vt:lpstr>
      <vt:lpstr>Презентация PowerPoint</vt:lpstr>
      <vt:lpstr>Фази соціалізації </vt:lpstr>
      <vt:lpstr>Презентация PowerPoint</vt:lpstr>
      <vt:lpstr>Презентация PowerPoint</vt:lpstr>
      <vt:lpstr>Презентация PowerPoint</vt:lpstr>
      <vt:lpstr>Провідні феномени соціалізації</vt:lpstr>
      <vt:lpstr>Презентация PowerPoint</vt:lpstr>
      <vt:lpstr>Презентация PowerPoint</vt:lpstr>
      <vt:lpstr>Гендерна соціалізація</vt:lpstr>
      <vt:lpstr>Механізми здійснення гендерної соціалізації</vt:lpstr>
      <vt:lpstr>Сім’я - перша ланка соціалізації</vt:lpstr>
      <vt:lpstr>Головні функції сім’ї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і світ</dc:title>
  <dc:creator>Пользователь</dc:creator>
  <cp:lastModifiedBy>user</cp:lastModifiedBy>
  <cp:revision>20</cp:revision>
  <dcterms:created xsi:type="dcterms:W3CDTF">2012-09-25T14:09:24Z</dcterms:created>
  <dcterms:modified xsi:type="dcterms:W3CDTF">2014-01-14T18:34:37Z</dcterms:modified>
</cp:coreProperties>
</file>