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0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76872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FFFF00"/>
                </a:solidFill>
              </a:rPr>
              <a:t>Продовольча</a:t>
            </a:r>
            <a:r>
              <a:rPr lang="uk-UA" sz="6600" dirty="0" smtClean="0">
                <a:solidFill>
                  <a:srgbClr val="FFFF00"/>
                </a:solidFill>
              </a:rPr>
              <a:t> </a:t>
            </a:r>
            <a:r>
              <a:rPr lang="uk-UA" sz="6600" b="1" dirty="0" smtClean="0">
                <a:solidFill>
                  <a:srgbClr val="FFFF00"/>
                </a:solidFill>
              </a:rPr>
              <a:t>проблема людства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2204864"/>
            <a:ext cx="6199721" cy="4629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51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57"/>
    </mc:Choice>
    <mc:Fallback>
      <p:transition spd="slow" advTm="6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Масовий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голод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3456384"/>
          </a:xfrm>
        </p:spPr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ru-RU" b="1" dirty="0" err="1">
                <a:solidFill>
                  <a:srgbClr val="FFFF00"/>
                </a:solidFill>
              </a:rPr>
              <a:t>Масовий</a:t>
            </a:r>
            <a:r>
              <a:rPr lang="ru-RU" b="1" dirty="0">
                <a:solidFill>
                  <a:srgbClr val="FFFF00"/>
                </a:solidFill>
              </a:rPr>
              <a:t> голод - </a:t>
            </a:r>
            <a:r>
              <a:rPr lang="ru-RU" b="1" dirty="0" err="1">
                <a:solidFill>
                  <a:srgbClr val="FFFF00"/>
                </a:solidFill>
              </a:rPr>
              <a:t>важливий</a:t>
            </a:r>
            <a:r>
              <a:rPr lang="ru-RU" b="1" dirty="0">
                <a:solidFill>
                  <a:srgbClr val="FFFF00"/>
                </a:solidFill>
              </a:rPr>
              <a:t> і </a:t>
            </a:r>
            <a:r>
              <a:rPr lang="ru-RU" b="1" dirty="0" err="1">
                <a:solidFill>
                  <a:srgbClr val="FFFF00"/>
                </a:solidFill>
              </a:rPr>
              <a:t>сумний</a:t>
            </a:r>
            <a:r>
              <a:rPr lang="ru-RU" b="1" dirty="0">
                <a:solidFill>
                  <a:srgbClr val="FFFF00"/>
                </a:solidFill>
              </a:rPr>
              <a:t> аспект </a:t>
            </a:r>
            <a:r>
              <a:rPr lang="ru-RU" b="1" dirty="0" err="1">
                <a:solidFill>
                  <a:srgbClr val="FFFF00"/>
                </a:solidFill>
              </a:rPr>
              <a:t>відсталості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країн</a:t>
            </a:r>
            <a:r>
              <a:rPr lang="ru-RU" b="1" dirty="0">
                <a:solidFill>
                  <a:srgbClr val="FFFF00"/>
                </a:solidFill>
              </a:rPr>
              <a:t>; криза, </a:t>
            </a:r>
            <a:r>
              <a:rPr lang="ru-RU" b="1" dirty="0" err="1" smtClean="0">
                <a:solidFill>
                  <a:srgbClr val="FFFF00"/>
                </a:solidFill>
              </a:rPr>
              <a:t>що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загрожує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перерости</a:t>
            </a:r>
            <a:r>
              <a:rPr lang="ru-RU" b="1" dirty="0">
                <a:solidFill>
                  <a:srgbClr val="FFFF00"/>
                </a:solidFill>
              </a:rPr>
              <a:t> в катастрофу. </a:t>
            </a:r>
            <a:r>
              <a:rPr lang="ru-RU" b="1" dirty="0" err="1">
                <a:solidFill>
                  <a:srgbClr val="FFFF00"/>
                </a:solidFill>
              </a:rPr>
              <a:t>Кожен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п'ятий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мешканець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Землі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(</a:t>
            </a:r>
            <a:r>
              <a:rPr lang="ru-RU" b="1" dirty="0" err="1">
                <a:solidFill>
                  <a:srgbClr val="FFFF00"/>
                </a:solidFill>
              </a:rPr>
              <a:t>близько</a:t>
            </a:r>
            <a:r>
              <a:rPr lang="ru-RU" b="1" dirty="0">
                <a:solidFill>
                  <a:srgbClr val="FFFF00"/>
                </a:solidFill>
              </a:rPr>
              <a:t> 1 млрд. </a:t>
            </a:r>
            <a:r>
              <a:rPr lang="ru-RU" b="1" dirty="0" err="1">
                <a:solidFill>
                  <a:srgbClr val="FFFF00"/>
                </a:solidFill>
              </a:rPr>
              <a:t>чоловік</a:t>
            </a:r>
            <a:r>
              <a:rPr lang="ru-RU" b="1" dirty="0">
                <a:solidFill>
                  <a:srgbClr val="FFFF00"/>
                </a:solidFill>
              </a:rPr>
              <a:t>) </a:t>
            </a:r>
            <a:r>
              <a:rPr lang="ru-RU" b="1" dirty="0" err="1">
                <a:solidFill>
                  <a:srgbClr val="FFFF00"/>
                </a:solidFill>
              </a:rPr>
              <a:t>сьогодні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живе</a:t>
            </a:r>
            <a:r>
              <a:rPr lang="ru-RU" b="1" dirty="0">
                <a:solidFill>
                  <a:srgbClr val="FFFF00"/>
                </a:solidFill>
              </a:rPr>
              <a:t> впроголодь. </a:t>
            </a:r>
            <a:r>
              <a:rPr lang="ru-RU" b="1" dirty="0" err="1">
                <a:solidFill>
                  <a:srgbClr val="FFFF00"/>
                </a:solidFill>
              </a:rPr>
              <a:t>Щорічно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від</a:t>
            </a:r>
            <a:r>
              <a:rPr lang="ru-RU" b="1" dirty="0">
                <a:solidFill>
                  <a:srgbClr val="FFFF00"/>
                </a:solidFill>
              </a:rPr>
              <a:t> голоду </a:t>
            </a:r>
            <a:r>
              <a:rPr lang="ru-RU" b="1" dirty="0" err="1" smtClean="0">
                <a:solidFill>
                  <a:srgbClr val="FFFF00"/>
                </a:solidFill>
              </a:rPr>
              <a:t>помирає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від</a:t>
            </a:r>
            <a:r>
              <a:rPr lang="ru-RU" b="1" dirty="0">
                <a:solidFill>
                  <a:srgbClr val="FFFF00"/>
                </a:solidFill>
              </a:rPr>
              <a:t> 12-18 млн. </a:t>
            </a:r>
            <a:r>
              <a:rPr lang="ru-RU" b="1" dirty="0" err="1">
                <a:solidFill>
                  <a:srgbClr val="FFFF00"/>
                </a:solidFill>
              </a:rPr>
              <a:t>осіб</a:t>
            </a:r>
            <a:r>
              <a:rPr lang="ru-RU" b="1" dirty="0">
                <a:solidFill>
                  <a:srgbClr val="FFFF00"/>
                </a:solidFill>
              </a:rPr>
              <a:t>, з них 75% </a:t>
            </a:r>
            <a:r>
              <a:rPr lang="ru-RU" b="1" dirty="0" err="1">
                <a:solidFill>
                  <a:srgbClr val="FFFF00"/>
                </a:solidFill>
              </a:rPr>
              <a:t>становлять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діти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</a:p>
          <a:p>
            <a:pPr marL="64008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1 </a:t>
            </a:r>
            <a:r>
              <a:rPr lang="ru-RU" b="1" dirty="0" err="1">
                <a:solidFill>
                  <a:srgbClr val="FFFF00"/>
                </a:solidFill>
              </a:rPr>
              <a:t>працівник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сільського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господарства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годує</a:t>
            </a:r>
            <a:r>
              <a:rPr lang="ru-RU" b="1" dirty="0">
                <a:solidFill>
                  <a:srgbClr val="FFFF00"/>
                </a:solidFill>
              </a:rPr>
              <a:t> в </a:t>
            </a:r>
            <a:r>
              <a:rPr lang="ru-RU" b="1" dirty="0" err="1">
                <a:solidFill>
                  <a:srgbClr val="FFFF00"/>
                </a:solidFill>
              </a:rPr>
              <a:t>країнах</a:t>
            </a:r>
            <a:r>
              <a:rPr lang="ru-RU" b="1" dirty="0">
                <a:solidFill>
                  <a:srgbClr val="FFFF00"/>
                </a:solidFill>
              </a:rPr>
              <a:t> «</a:t>
            </a:r>
            <a:r>
              <a:rPr lang="ru-RU" b="1" dirty="0" err="1">
                <a:solidFill>
                  <a:srgbClr val="FFFF00"/>
                </a:solidFill>
              </a:rPr>
              <a:t>третього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світу</a:t>
            </a:r>
            <a:r>
              <a:rPr lang="ru-RU" b="1" dirty="0">
                <a:solidFill>
                  <a:srgbClr val="FFFF00"/>
                </a:solidFill>
              </a:rPr>
              <a:t>» </a:t>
            </a:r>
            <a:r>
              <a:rPr lang="ru-RU" b="1" dirty="0" err="1">
                <a:solidFill>
                  <a:srgbClr val="FFFF00"/>
                </a:solidFill>
              </a:rPr>
              <a:t>менше</a:t>
            </a:r>
            <a:r>
              <a:rPr lang="ru-RU" b="1" dirty="0">
                <a:solidFill>
                  <a:srgbClr val="FFFF00"/>
                </a:solidFill>
              </a:rPr>
              <a:t> 2 </a:t>
            </a:r>
            <a:r>
              <a:rPr lang="ru-RU" b="1" dirty="0" err="1">
                <a:solidFill>
                  <a:srgbClr val="FFFF00"/>
                </a:solidFill>
              </a:rPr>
              <a:t>осіб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тоді</a:t>
            </a:r>
            <a:r>
              <a:rPr lang="ru-RU" b="1" dirty="0">
                <a:solidFill>
                  <a:srgbClr val="FFFF00"/>
                </a:solidFill>
              </a:rPr>
              <a:t> як у </a:t>
            </a:r>
            <a:r>
              <a:rPr lang="ru-RU" b="1" dirty="0" err="1">
                <a:solidFill>
                  <a:srgbClr val="FFFF00"/>
                </a:solidFill>
              </a:rPr>
              <a:t>країнах</a:t>
            </a:r>
            <a:r>
              <a:rPr lang="ru-RU" b="1" dirty="0">
                <a:solidFill>
                  <a:srgbClr val="FFFF00"/>
                </a:solidFill>
              </a:rPr>
              <a:t> Заходу - </a:t>
            </a:r>
            <a:r>
              <a:rPr lang="ru-RU" b="1" dirty="0" err="1">
                <a:solidFill>
                  <a:srgbClr val="FFFF00"/>
                </a:solidFill>
              </a:rPr>
              <a:t>більше</a:t>
            </a:r>
            <a:r>
              <a:rPr lang="ru-RU" b="1" dirty="0">
                <a:solidFill>
                  <a:srgbClr val="FFFF00"/>
                </a:solidFill>
              </a:rPr>
              <a:t> 20 </a:t>
            </a:r>
            <a:r>
              <a:rPr lang="ru-RU" b="1" dirty="0" err="1">
                <a:solidFill>
                  <a:srgbClr val="FFFF00"/>
                </a:solidFill>
              </a:rPr>
              <a:t>чоловік</a:t>
            </a:r>
            <a:r>
              <a:rPr lang="ru-RU" b="1" dirty="0">
                <a:solidFill>
                  <a:srgbClr val="FFFF00"/>
                </a:solidFill>
              </a:rPr>
              <a:t>; в тому </a:t>
            </a:r>
            <a:r>
              <a:rPr lang="ru-RU" b="1" dirty="0" err="1">
                <a:solidFill>
                  <a:srgbClr val="FFFF00"/>
                </a:solidFill>
              </a:rPr>
              <a:t>числі</a:t>
            </a:r>
            <a:r>
              <a:rPr lang="ru-RU" b="1" dirty="0">
                <a:solidFill>
                  <a:srgbClr val="FFFF00"/>
                </a:solidFill>
              </a:rPr>
              <a:t> в США - 80, у </a:t>
            </a:r>
            <a:r>
              <a:rPr lang="ru-RU" b="1" dirty="0" err="1">
                <a:solidFill>
                  <a:srgbClr val="FFFF00"/>
                </a:solidFill>
              </a:rPr>
              <a:t>Бельгії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Нідерландах</a:t>
            </a:r>
            <a:r>
              <a:rPr lang="ru-RU" b="1" dirty="0">
                <a:solidFill>
                  <a:srgbClr val="FFFF00"/>
                </a:solidFill>
              </a:rPr>
              <a:t> - 100 </a:t>
            </a:r>
            <a:r>
              <a:rPr lang="ru-RU" b="1" dirty="0" err="1">
                <a:solidFill>
                  <a:srgbClr val="FFFF00"/>
                </a:solidFill>
              </a:rPr>
              <a:t>чоловік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" name="Picture 4" descr="3703408_f5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1056"/>
            <a:ext cx="2699792" cy="231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172890_image_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61056"/>
            <a:ext cx="2951584" cy="231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123imag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61057"/>
            <a:ext cx="3059831" cy="231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93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90"/>
    </mc:Choice>
    <mc:Fallback>
      <p:transition spd="slow" advTm="32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090" y="0"/>
            <a:ext cx="9177090" cy="76470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Шляхи  </a:t>
            </a:r>
            <a:r>
              <a:rPr lang="ru-RU" b="1" dirty="0" err="1" smtClean="0">
                <a:solidFill>
                  <a:srgbClr val="FFFF00"/>
                </a:solidFill>
              </a:rPr>
              <a:t>вирішення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99756" cy="3384376"/>
          </a:xfrm>
        </p:spPr>
        <p:txBody>
          <a:bodyPr>
            <a:normAutofit/>
          </a:bodyPr>
          <a:lstStyle/>
          <a:p>
            <a:pPr marL="64008" indent="0">
              <a:lnSpc>
                <a:spcPct val="80000"/>
              </a:lnSpc>
              <a:buNone/>
            </a:pP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Екстенсивний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шлях,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який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полягає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в 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подальшому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розширенні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орних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випасових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рибопромислових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угідь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  <a:p>
            <a:pPr marL="64008" indent="0">
              <a:lnSpc>
                <a:spcPct val="80000"/>
              </a:lnSpc>
              <a:buNone/>
            </a:pP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Інтенсивний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шлях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пов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uk-UA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язаний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зі 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збільшенням виробництва продуктів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харчування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рахунок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використання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сільськогосподарських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територій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шляхом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механізації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4" name="Picture 19" descr="mor5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45024"/>
            <a:ext cx="4427985" cy="3184946"/>
          </a:xfrm>
          <a:prstGeom prst="rect">
            <a:avLst/>
          </a:prstGeo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sed8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771772" cy="3184946"/>
          </a:xfrm>
          <a:prstGeom prst="rect">
            <a:avLst/>
          </a:prstGeom>
          <a:noFill/>
          <a:ln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339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18"/>
    </mc:Choice>
    <mc:Fallback>
      <p:transition spd="slow" advTm="20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olod_31101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820718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  <a:effectLst/>
              </a:rPr>
              <a:t>Заходи </a:t>
            </a:r>
            <a:r>
              <a:rPr lang="ru-RU" sz="3600" b="1" dirty="0" err="1">
                <a:solidFill>
                  <a:srgbClr val="FFFF00"/>
                </a:solidFill>
                <a:effectLst/>
              </a:rPr>
              <a:t>щодо</a:t>
            </a:r>
            <a:r>
              <a:rPr lang="ru-RU" sz="36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effectLst/>
              </a:rPr>
              <a:t>вирішення</a:t>
            </a:r>
            <a:r>
              <a:rPr lang="ru-RU" sz="36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effectLst/>
              </a:rPr>
              <a:t>проблеми</a:t>
            </a:r>
            <a:r>
              <a:rPr lang="ru-RU" sz="3600" b="1" dirty="0">
                <a:solidFill>
                  <a:srgbClr val="FFFF00"/>
                </a:solidFill>
                <a:effectLst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3528392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Зараз </a:t>
            </a:r>
            <a:r>
              <a:rPr lang="ru-RU" sz="2800" b="1" dirty="0" err="1" smtClean="0">
                <a:solidFill>
                  <a:srgbClr val="FFFF00"/>
                </a:solidFill>
              </a:rPr>
              <a:t>продовольчою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проблемою </a:t>
            </a:r>
            <a:r>
              <a:rPr lang="ru-RU" sz="2800" b="1" dirty="0" err="1" smtClean="0">
                <a:solidFill>
                  <a:srgbClr val="FFFF00"/>
                </a:solidFill>
              </a:rPr>
              <a:t>зайнялося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багато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міждержавних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офіційних</a:t>
            </a:r>
            <a:r>
              <a:rPr lang="ru-RU" sz="2800" b="1" dirty="0" smtClean="0">
                <a:solidFill>
                  <a:srgbClr val="FFFF00"/>
                </a:solidFill>
              </a:rPr>
              <a:t>  </a:t>
            </a:r>
            <a:r>
              <a:rPr lang="ru-RU" sz="2800" b="1" dirty="0">
                <a:solidFill>
                  <a:srgbClr val="FFFF00"/>
                </a:solidFill>
              </a:rPr>
              <a:t>та </a:t>
            </a:r>
            <a:r>
              <a:rPr lang="ru-RU" sz="2800" b="1" dirty="0" err="1" smtClean="0">
                <a:solidFill>
                  <a:srgbClr val="FFFF00"/>
                </a:solidFill>
              </a:rPr>
              <a:t>громадських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організацій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, до них </a:t>
            </a:r>
            <a:r>
              <a:rPr lang="ru-RU" sz="2800" b="1" dirty="0" err="1">
                <a:solidFill>
                  <a:srgbClr val="FFFF00"/>
                </a:solidFill>
              </a:rPr>
              <a:t>приєдналися</a:t>
            </a:r>
            <a:r>
              <a:rPr lang="ru-RU" sz="2800" b="1" dirty="0">
                <a:solidFill>
                  <a:srgbClr val="FFFF00"/>
                </a:solidFill>
              </a:rPr>
              <a:t> і </a:t>
            </a:r>
            <a:r>
              <a:rPr lang="ru-RU" sz="2800" b="1" dirty="0" err="1">
                <a:solidFill>
                  <a:srgbClr val="FFFF00"/>
                </a:solidFill>
              </a:rPr>
              <a:t>впливові</a:t>
            </a:r>
            <a:r>
              <a:rPr lang="ru-RU" sz="2800" b="1" dirty="0">
                <a:solidFill>
                  <a:srgbClr val="FFFF00"/>
                </a:solidFill>
              </a:rPr>
              <a:t> банки : </a:t>
            </a:r>
            <a:r>
              <a:rPr lang="ru-RU" sz="2800" b="1" dirty="0" smtClean="0">
                <a:solidFill>
                  <a:srgbClr val="FFFF00"/>
                </a:solidFill>
              </a:rPr>
              <a:t>МБРР, </a:t>
            </a:r>
            <a:r>
              <a:rPr lang="ru-RU" sz="2800" b="1" dirty="0" err="1">
                <a:solidFill>
                  <a:srgbClr val="FFFF00"/>
                </a:solidFill>
              </a:rPr>
              <a:t>регіональні</a:t>
            </a:r>
            <a:r>
              <a:rPr lang="ru-RU" sz="2800" b="1" dirty="0">
                <a:solidFill>
                  <a:srgbClr val="FFFF00"/>
                </a:solidFill>
              </a:rPr>
              <a:t> банки </a:t>
            </a:r>
            <a:r>
              <a:rPr lang="ru-RU" sz="2800" b="1" dirty="0" err="1">
                <a:solidFill>
                  <a:srgbClr val="FFFF00"/>
                </a:solidFill>
              </a:rPr>
              <a:t>розвитку</a:t>
            </a:r>
            <a:r>
              <a:rPr lang="ru-RU" sz="2800" b="1" dirty="0">
                <a:solidFill>
                  <a:srgbClr val="FFFF00"/>
                </a:solidFill>
              </a:rPr>
              <a:t> , </a:t>
            </a:r>
            <a:r>
              <a:rPr lang="ru-RU" sz="2800" b="1" dirty="0" err="1">
                <a:solidFill>
                  <a:srgbClr val="FFFF00"/>
                </a:solidFill>
              </a:rPr>
              <a:t>спеціальний</a:t>
            </a:r>
            <a:r>
              <a:rPr lang="ru-RU" sz="2800" b="1" dirty="0">
                <a:solidFill>
                  <a:srgbClr val="FFFF00"/>
                </a:solidFill>
              </a:rPr>
              <a:t> фонд ОПЕК 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які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фінансують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численні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проекти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підйому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сільського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господарства</a:t>
            </a:r>
            <a:r>
              <a:rPr lang="ru-RU" sz="2800" b="1" dirty="0">
                <a:solidFill>
                  <a:srgbClr val="FFFF00"/>
                </a:solidFill>
              </a:rPr>
              <a:t> в </a:t>
            </a:r>
            <a:r>
              <a:rPr lang="ru-RU" sz="2800" b="1" dirty="0" err="1">
                <a:solidFill>
                  <a:srgbClr val="FFFF00"/>
                </a:solidFill>
              </a:rPr>
              <a:t>країнах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що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розвиваються</a:t>
            </a:r>
            <a:r>
              <a:rPr lang="ru-RU" sz="2800" b="1" dirty="0">
                <a:solidFill>
                  <a:srgbClr val="FFFF00"/>
                </a:solidFill>
              </a:rPr>
              <a:t> 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47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92"/>
    </mc:Choice>
    <mc:Fallback>
      <p:transition spd="slow" advTm="23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77072"/>
          </a:xfrm>
        </p:spPr>
        <p:txBody>
          <a:bodyPr/>
          <a:lstStyle/>
          <a:p>
            <a:pPr marL="64008" indent="0">
              <a:buNone/>
            </a:pP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</a:rPr>
              <a:t>Продовольча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 проблема –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</a:rPr>
              <a:t>це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 проблема,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яка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</a:rPr>
              <a:t>проявляєтся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 в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деф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</a:rPr>
              <a:t>і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циті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</a:rPr>
              <a:t>продуктів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</a:rPr>
              <a:t>харчування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недостатній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</a:rPr>
              <a:t>їх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калорійності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в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нестачі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вітамінів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</a:rPr>
              <a:t>білків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</a:rPr>
              <a:t>тваринного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походження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спроможністю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прогодувати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нинішнє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5" name="Picture 8" descr="Безымянный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85454"/>
            <a:ext cx="3500437" cy="458797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1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68"/>
    </mc:Choice>
    <mc:Fallback>
      <p:transition spd="slow" advTm="16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73016"/>
          </a:xfrm>
        </p:spPr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ru-RU" b="1" dirty="0" err="1">
                <a:solidFill>
                  <a:srgbClr val="FFFF00"/>
                </a:solidFill>
              </a:rPr>
              <a:t>Виділяють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чотири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групи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чинників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які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впливають</a:t>
            </a:r>
            <a:r>
              <a:rPr lang="ru-RU" b="1" dirty="0">
                <a:solidFill>
                  <a:srgbClr val="FFFF00"/>
                </a:solidFill>
              </a:rPr>
              <a:t> на </a:t>
            </a:r>
            <a:r>
              <a:rPr lang="ru-RU" b="1" dirty="0" err="1">
                <a:solidFill>
                  <a:srgbClr val="FFFF00"/>
                </a:solidFill>
              </a:rPr>
              <a:t>глобальну</a:t>
            </a:r>
            <a:r>
              <a:rPr lang="ru-RU" b="1" dirty="0">
                <a:solidFill>
                  <a:srgbClr val="FFFF00"/>
                </a:solidFill>
              </a:rPr>
              <a:t> </a:t>
            </a:r>
            <a:r>
              <a:rPr lang="ru-RU" b="1" dirty="0" err="1">
                <a:solidFill>
                  <a:srgbClr val="FFFF00"/>
                </a:solidFill>
              </a:rPr>
              <a:t>продовольчу</a:t>
            </a:r>
            <a:r>
              <a:rPr lang="ru-RU" b="1" dirty="0">
                <a:solidFill>
                  <a:srgbClr val="FFFF00"/>
                </a:solidFill>
              </a:rPr>
              <a:t> проблему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</a:p>
          <a:p>
            <a:pPr marL="64008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-</a:t>
            </a:r>
            <a:r>
              <a:rPr lang="ru-RU" b="1" dirty="0" err="1" smtClean="0">
                <a:solidFill>
                  <a:srgbClr val="FFFF00"/>
                </a:solidFill>
              </a:rPr>
              <a:t>природні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умови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і </a:t>
            </a:r>
            <a:r>
              <a:rPr lang="ru-RU" b="1" dirty="0" err="1">
                <a:solidFill>
                  <a:srgbClr val="FFFF00"/>
                </a:solidFill>
              </a:rPr>
              <a:t>розміщення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населення</a:t>
            </a:r>
            <a:r>
              <a:rPr lang="ru-RU" b="1" dirty="0">
                <a:solidFill>
                  <a:srgbClr val="FFFF00"/>
                </a:solidFill>
              </a:rPr>
              <a:t>   </a:t>
            </a:r>
          </a:p>
          <a:p>
            <a:pPr marL="64008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-</a:t>
            </a:r>
            <a:r>
              <a:rPr lang="ru-RU" b="1" dirty="0" err="1" smtClean="0">
                <a:solidFill>
                  <a:srgbClr val="FFFF00"/>
                </a:solidFill>
              </a:rPr>
              <a:t>світовий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транспорт і </a:t>
            </a:r>
            <a:r>
              <a:rPr lang="ru-RU" b="1" dirty="0" err="1" smtClean="0">
                <a:solidFill>
                  <a:srgbClr val="FFFF00"/>
                </a:solidFill>
              </a:rPr>
              <a:t>зв'язок</a:t>
            </a:r>
            <a:endParaRPr lang="ru-RU" b="1" dirty="0">
              <a:solidFill>
                <a:srgbClr val="FFFF00"/>
              </a:solidFill>
            </a:endParaRPr>
          </a:p>
          <a:p>
            <a:pPr marL="64008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-</a:t>
            </a:r>
            <a:r>
              <a:rPr lang="ru-RU" b="1" dirty="0" err="1" smtClean="0">
                <a:solidFill>
                  <a:srgbClr val="FFFF00"/>
                </a:solidFill>
              </a:rPr>
              <a:t>політична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ситуація</a:t>
            </a:r>
            <a:r>
              <a:rPr lang="ru-RU" b="1" dirty="0">
                <a:solidFill>
                  <a:srgbClr val="FFFF00"/>
                </a:solidFill>
              </a:rPr>
              <a:t> у </a:t>
            </a:r>
            <a:r>
              <a:rPr lang="ru-RU" b="1" dirty="0" err="1" smtClean="0">
                <a:solidFill>
                  <a:srgbClr val="FFFF00"/>
                </a:solidFill>
              </a:rPr>
              <a:t>світі</a:t>
            </a:r>
            <a:endParaRPr lang="ru-RU" b="1" dirty="0">
              <a:solidFill>
                <a:srgbClr val="FFFF00"/>
              </a:solidFill>
            </a:endParaRPr>
          </a:p>
          <a:p>
            <a:pPr marL="64008" indent="0">
              <a:buNone/>
            </a:pPr>
            <a:r>
              <a:rPr lang="ru-RU" b="1" dirty="0">
                <a:solidFill>
                  <a:srgbClr val="FFFF00"/>
                </a:solidFill>
              </a:rPr>
              <a:t> </a:t>
            </a:r>
            <a:r>
              <a:rPr lang="ru-RU" b="1" dirty="0" smtClean="0">
                <a:solidFill>
                  <a:srgbClr val="FFFF00"/>
                </a:solidFill>
              </a:rPr>
              <a:t>-</a:t>
            </a:r>
            <a:r>
              <a:rPr lang="ru-RU" b="1" dirty="0" err="1" smtClean="0">
                <a:solidFill>
                  <a:srgbClr val="FFFF00"/>
                </a:solidFill>
              </a:rPr>
              <a:t>світова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економіка</a:t>
            </a:r>
            <a:r>
              <a:rPr lang="ru-RU" b="1" dirty="0">
                <a:solidFill>
                  <a:srgbClr val="FFFF00"/>
                </a:solidFill>
              </a:rPr>
              <a:t> і </a:t>
            </a:r>
            <a:r>
              <a:rPr lang="ru-RU" b="1" dirty="0" err="1" smtClean="0">
                <a:solidFill>
                  <a:srgbClr val="FFFF00"/>
                </a:solidFill>
              </a:rPr>
              <a:t>торгівля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21088"/>
            <a:ext cx="3587147" cy="26523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56992"/>
            <a:ext cx="3995936" cy="2837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05064"/>
            <a:ext cx="4248472" cy="2655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10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30"/>
    </mc:Choice>
    <mc:Fallback>
      <p:transition spd="slow" advTm="38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429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ФАО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планеті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голодують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500 млн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млрд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недоїдають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недоїдання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є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поширеним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явищем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для широких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3" y="3429000"/>
            <a:ext cx="4507435" cy="3414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4644008" cy="3395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31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69"/>
    </mc:Choice>
    <mc:Fallback>
      <p:transition spd="slow" advTm="34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>
                <a:solidFill>
                  <a:srgbClr val="FFFF00"/>
                </a:solidFill>
                <a:latin typeface="Times New Roman" pitchFamily="18" charset="0"/>
              </a:rPr>
              <a:t>Харчування</a:t>
            </a:r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</a:rPr>
              <a:t> людей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4" name="Picture 5" descr="Продовольственная проблема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163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74"/>
    </mc:Choice>
    <mc:Fallback>
      <p:transition spd="slow" advTm="15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930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27"/>
    </mc:Choice>
    <mc:Fallback>
      <p:transition spd="slow" advTm="12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5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73"/>
    </mc:Choice>
    <mc:Fallback>
      <p:transition spd="slow" advTm="13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12976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володіє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достатніми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ресурсами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прогодувати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2 рази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проживає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розрив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районами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продовольства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і районами, де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потерпають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голоду й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недоїдання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 descr="neg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76" y="2567111"/>
            <a:ext cx="3302000" cy="43068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565" y="3212976"/>
            <a:ext cx="5112568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США,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Канаді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Західній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надлишок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продовольства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а  в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Азії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Африки и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Латинської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Америки –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нестача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88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90"/>
    </mc:Choice>
    <mc:Fallback>
      <p:transition spd="slow" advTm="20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36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362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0"/>
    </mc:Choice>
    <mc:Fallback>
      <p:transition spd="slow" advTm="4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5.1|2|0.8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2.8|1.2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1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3|3.4|1.7|1.2|1.2|1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|7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125</TotalTime>
  <Words>321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Продовольча проблема людства</vt:lpstr>
      <vt:lpstr>Презентация PowerPoint</vt:lpstr>
      <vt:lpstr>Презентация PowerPoint</vt:lpstr>
      <vt:lpstr>Презентация PowerPoint</vt:lpstr>
      <vt:lpstr>Харчування людей</vt:lpstr>
      <vt:lpstr>Презентация PowerPoint</vt:lpstr>
      <vt:lpstr>Презентация PowerPoint</vt:lpstr>
      <vt:lpstr>Презентация PowerPoint</vt:lpstr>
      <vt:lpstr>Презентация PowerPoint</vt:lpstr>
      <vt:lpstr>Масовий голод </vt:lpstr>
      <vt:lpstr>Шляхи  вирішення</vt:lpstr>
      <vt:lpstr>Заходи щодо вирішення проблеми: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Продовольча проблема людства</dc:title>
  <dc:creator>НАСТЯ</dc:creator>
  <cp:lastModifiedBy>НАСТЯ</cp:lastModifiedBy>
  <cp:revision>35</cp:revision>
  <dcterms:created xsi:type="dcterms:W3CDTF">2014-01-29T18:10:19Z</dcterms:created>
  <dcterms:modified xsi:type="dcterms:W3CDTF">2014-02-05T18:54:36Z</dcterms:modified>
</cp:coreProperties>
</file>