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9" r:id="rId4"/>
    <p:sldId id="261" r:id="rId5"/>
    <p:sldId id="260" r:id="rId6"/>
    <p:sldId id="276" r:id="rId7"/>
    <p:sldId id="262" r:id="rId8"/>
    <p:sldId id="263" r:id="rId9"/>
    <p:sldId id="264" r:id="rId10"/>
    <p:sldId id="277" r:id="rId11"/>
    <p:sldId id="258" r:id="rId12"/>
    <p:sldId id="265" r:id="rId13"/>
    <p:sldId id="266" r:id="rId14"/>
    <p:sldId id="269" r:id="rId15"/>
    <p:sldId id="270" r:id="rId16"/>
    <p:sldId id="26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71" r:id="rId37"/>
    <p:sldId id="272" r:id="rId38"/>
    <p:sldId id="273" r:id="rId39"/>
    <p:sldId id="275" r:id="rId40"/>
    <p:sldId id="297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77493A-84A0-4487-9C4D-A45D84E076F1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C28E2D-0F70-403A-A8B3-D0B4A4BE9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8676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081A06-E29B-4688-AD56-60BD079B4DDC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D5D4-1F42-4267-8396-DBF8DCB9DC85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C8C1F-2638-4175-A843-6ED2DB4BD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F384A-E364-4125-9325-515471242DC6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20AB-F13A-43F2-8E16-7B39466DF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8B555-22BC-4495-8980-1F9655810A58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8D9C-6799-4BA3-A8DF-EDAB54806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03B68-0152-4AE1-BA2C-A0B382653757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E715-8F5D-4264-9087-C66A42230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45B4-BBC7-4B50-82AA-1BDACCDD349D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5B4B-BEF0-41C7-8D67-29C72F35D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C9AD9-F0F4-4AA8-B6D4-C730D8AB00C9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5483-E19F-4B26-95E5-0A2804073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146C-5CF3-4A97-82CC-3EE8319EFF76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9217-2699-4CDD-91E5-1393D564F6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8E651-6F56-44BA-83C2-8385673B4723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FBF3-9649-4EA1-9243-1AB9D6E98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7889-D1D2-4AFC-BC7F-846407567912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669CE-BAA7-471F-8610-56DFC7696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C89B-14C7-4F05-9A74-418AF298FB25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D8BCD-E5B8-445B-9998-8F0135EA7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E4840-4AE9-4823-8BDF-69845605BA95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CCA10-5B67-40DA-8D6B-73D7A1D1E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0D7DAC-8AB7-47C4-A003-DBDBAF024650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51D67C-0F6D-4C87-9572-510CEB1F3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3" r:id="rId2"/>
    <p:sldLayoutId id="2147483769" r:id="rId3"/>
    <p:sldLayoutId id="2147483764" r:id="rId4"/>
    <p:sldLayoutId id="2147483765" r:id="rId5"/>
    <p:sldLayoutId id="2147483766" r:id="rId6"/>
    <p:sldLayoutId id="2147483770" r:id="rId7"/>
    <p:sldLayoutId id="2147483771" r:id="rId8"/>
    <p:sldLayoutId id="2147483772" r:id="rId9"/>
    <p:sldLayoutId id="2147483767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mamynesonechko.in.ua/images/stories/strich/zavvuzl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5.png"/><Relationship Id="rId10" Type="http://schemas.openxmlformats.org/officeDocument/2006/relationships/image" Target="../media/image107.jpeg"/><Relationship Id="rId4" Type="http://schemas.openxmlformats.org/officeDocument/2006/relationships/image" Target="../media/image4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0325" y="476250"/>
            <a:ext cx="5684838" cy="739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800" b="1" dirty="0" smtClean="0">
                <a:latin typeface="Monotype Corsiva" pitchFamily="66" charset="0"/>
              </a:rPr>
              <a:t>Вишивання стрічками </a:t>
            </a:r>
            <a:endParaRPr lang="ru-RU" sz="4800" b="1" dirty="0" smtClean="0">
              <a:latin typeface="Monotype Corsiva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70713" y="3716338"/>
            <a:ext cx="1858962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4572008"/>
            <a:ext cx="238125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2818066">
            <a:off x="2003624" y="2782789"/>
            <a:ext cx="165893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02413" y="1563688"/>
            <a:ext cx="20939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4" y="1142984"/>
            <a:ext cx="17160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86248" y="4857760"/>
            <a:ext cx="20066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14744" y="1357298"/>
            <a:ext cx="212566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29190" y="3500438"/>
            <a:ext cx="2341139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50824" y="3987800"/>
            <a:ext cx="4321175" cy="2630488"/>
          </a:xfrm>
        </p:spPr>
        <p:txBody>
          <a:bodyPr>
            <a:normAutofit/>
          </a:bodyPr>
          <a:lstStyle/>
          <a:p>
            <a:pPr eaLnBrk="1" hangingPunct="1"/>
            <a:r>
              <a:rPr lang="uk-UA" sz="24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Англієць  Чарльз Федерик  Ворт – родоначальник Високої моди, що заснував в 1858 році Будинок моди на Рю-де-ля-Пе в Парижі.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15074" y="214290"/>
            <a:ext cx="2714612" cy="3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1571612"/>
            <a:ext cx="4143404" cy="276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052513" y="142875"/>
            <a:ext cx="50228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4400" b="1">
                <a:solidFill>
                  <a:srgbClr val="FFFFFF"/>
                </a:solidFill>
                <a:latin typeface="Monotype Corsiva" pitchFamily="66" charset="0"/>
              </a:rPr>
              <a:t>Історичний нарис. </a:t>
            </a:r>
            <a:br>
              <a:rPr lang="uk-UA" sz="4400" b="1">
                <a:solidFill>
                  <a:srgbClr val="FFFFFF"/>
                </a:solidFill>
                <a:latin typeface="Monotype Corsiva" pitchFamily="66" charset="0"/>
              </a:rPr>
            </a:br>
            <a:r>
              <a:rPr lang="uk-UA" sz="4400" b="1">
                <a:solidFill>
                  <a:srgbClr val="FFFFFF"/>
                </a:solidFill>
                <a:latin typeface="Monotype Corsiva" pitchFamily="66" charset="0"/>
              </a:rPr>
              <a:t>ХХ ст.</a:t>
            </a:r>
            <a:endParaRPr lang="ru-RU" sz="4400" b="1">
              <a:solidFill>
                <a:srgbClr val="FFFF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8" y="3998913"/>
            <a:ext cx="3811587" cy="2536825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Розквіт  вишивки стрічками прийшовся на 70-ті  роки XIX століття – тоді розшивали  стрічками не  тільки  одяг, але й  покривала, абажури, парасольки, портьери и все,  що можна було  прикрасити. </a:t>
            </a:r>
            <a:endParaRPr lang="uk-UA" sz="20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3995738" y="260350"/>
            <a:ext cx="4797425" cy="2565400"/>
          </a:xfrm>
        </p:spPr>
        <p:txBody>
          <a:bodyPr/>
          <a:lstStyle/>
          <a:p>
            <a:pPr eaLnBrk="1" hangingPunct="1"/>
            <a:r>
              <a:rPr lang="ru-RU" b="1" dirty="0" smtClean="0">
                <a:latin typeface="Monotype Corsiva" pitchFamily="66" charset="0"/>
              </a:rPr>
              <a:t>На </a:t>
            </a:r>
            <a:r>
              <a:rPr lang="uk-UA" b="1" dirty="0" smtClean="0">
                <a:latin typeface="Monotype Corsiva" pitchFamily="66" charset="0"/>
              </a:rPr>
              <a:t>цьому ламбрекені, який створений у  </a:t>
            </a: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1800 році  </a:t>
            </a:r>
            <a:r>
              <a:rPr lang="uk-UA" b="1" dirty="0" smtClean="0">
                <a:solidFill>
                  <a:schemeClr val="bg1"/>
                </a:solidFill>
                <a:latin typeface="Monotype Corsiva" pitchFamily="66" charset="0"/>
              </a:rPr>
              <a:t>і виготовлений з подвійного атласу, вишиті маргаритки, мак та колоски. Вишивка виконана шовковими стрічками різних кольорів та ширини. Ламбрекен оторочений бахромою з помпонами та галуном, що повторює кольори вишивки. </a:t>
            </a:r>
            <a:endParaRPr lang="ru-RU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785794"/>
            <a:ext cx="3660885" cy="300380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6248" y="2360593"/>
            <a:ext cx="2122490" cy="290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15140" y="2474130"/>
            <a:ext cx="2078023" cy="203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221163" y="5157788"/>
            <a:ext cx="467201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/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Вечірня сумочка ручної роботи. Флорентійська вишивка. Зсередини, щоб заховати шви, край був розшитий маленькими трояндочками в стилі рококо. Вишивка виконана шовковою стрічкою. До застібки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прив’язана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стрічка-ручка з чорного шовку.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3708400" y="404813"/>
            <a:ext cx="5007004" cy="1579562"/>
          </a:xfrm>
        </p:spPr>
        <p:txBody>
          <a:bodyPr>
            <a:noAutofit/>
          </a:bodyPr>
          <a:lstStyle/>
          <a:p>
            <a:pPr eaLnBrk="1" hangingPunct="1"/>
            <a:r>
              <a:rPr lang="uk-UA" sz="2400" b="1" dirty="0" smtClean="0">
                <a:latin typeface="Monotype Corsiva" pitchFamily="66" charset="0"/>
              </a:rPr>
              <a:t>Обкладинка  </a:t>
            </a:r>
            <a:r>
              <a:rPr lang="uk-UA" sz="2400" b="1" dirty="0" smtClean="0">
                <a:latin typeface="Monotype Corsiva" pitchFamily="66" charset="0"/>
              </a:rPr>
              <a:t>французького </a:t>
            </a:r>
            <a:r>
              <a:rPr lang="uk-UA" sz="2400" b="1" dirty="0" smtClean="0">
                <a:latin typeface="Monotype Corsiva" pitchFamily="66" charset="0"/>
              </a:rPr>
              <a:t>журналу «Дамське рукоділля» за 1911 рік і дві ілюстрації із зразками дуже модної у той час вишивки в стилі рококо.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571480"/>
            <a:ext cx="2888308" cy="327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29256" y="2214554"/>
            <a:ext cx="3463919" cy="253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3971925"/>
            <a:ext cx="2376488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3" name="Місце для тексту 2"/>
          <p:cNvSpPr txBox="1">
            <a:spLocks/>
          </p:cNvSpPr>
          <p:nvPr/>
        </p:nvSpPr>
        <p:spPr bwMode="auto">
          <a:xfrm>
            <a:off x="2760663" y="3971925"/>
            <a:ext cx="223202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b="1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14" name="Місце для тексту 2"/>
          <p:cNvSpPr txBox="1">
            <a:spLocks/>
          </p:cNvSpPr>
          <p:nvPr/>
        </p:nvSpPr>
        <p:spPr>
          <a:xfrm>
            <a:off x="2700338" y="4929198"/>
            <a:ext cx="6086504" cy="16430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Обкладинка  французького журналу 1912 року,  з репродукцією сукні вишитої шовковими стрічками.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88913"/>
            <a:ext cx="7772400" cy="1524000"/>
          </a:xfrm>
        </p:spPr>
        <p:txBody>
          <a:bodyPr/>
          <a:lstStyle/>
          <a:p>
            <a:pPr eaLnBrk="1" hangingPunct="1"/>
            <a:r>
              <a:rPr lang="uk-UA" b="1" smtClean="0">
                <a:latin typeface="Monotype Corsiva" pitchFamily="66" charset="0"/>
              </a:rPr>
              <a:t>Шовкова стрічка</a:t>
            </a:r>
            <a:endParaRPr lang="ru-RU" b="1" smtClean="0"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3500438"/>
            <a:ext cx="56436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0575" y="1073097"/>
            <a:ext cx="4638681" cy="200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588" y="404813"/>
            <a:ext cx="2060575" cy="245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6072198" y="3000372"/>
            <a:ext cx="2928958" cy="36433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2">
                    <a:lumMod val="10000"/>
                  </a:schemeClr>
                </a:solidFill>
              </a:rPr>
              <a:t>Для вишивки підходять  стрічки шириною до 12 мм, можна, використовувати і стрічки більшої ширини, але вони не дуже комфортні в роботі.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16" y="2714620"/>
            <a:ext cx="2009911" cy="394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142852"/>
            <a:ext cx="2000232" cy="253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2714620"/>
            <a:ext cx="2714644" cy="19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68" y="142852"/>
            <a:ext cx="2571768" cy="25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4714884"/>
            <a:ext cx="2589213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00826" y="0"/>
            <a:ext cx="21939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357686" y="2857496"/>
            <a:ext cx="1967795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124" y="500042"/>
            <a:ext cx="23574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5984" y="500042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58016" y="428604"/>
            <a:ext cx="20367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15074" y="4572008"/>
            <a:ext cx="2655888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68" y="4603016"/>
            <a:ext cx="2000264" cy="19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428604"/>
            <a:ext cx="2214546" cy="353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472" y="4441587"/>
            <a:ext cx="2143140" cy="205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692150"/>
            <a:ext cx="7772400" cy="1081088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onotype Corsiva" pitchFamily="66" charset="0"/>
              </a:rPr>
              <a:t>Початок роботи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357422" y="1857364"/>
            <a:ext cx="6643734" cy="471490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Голки для вишивання стрічками</a:t>
            </a:r>
          </a:p>
          <a:p>
            <a:pPr marL="342900" indent="-342900" algn="just" eaLnBrk="1" fontAlgn="auto" hangingPunct="1"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"синель"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</a:rPr>
              <a:t>- товста голка з великим вушком і гострим кінчиком, цією голкою добре вишивати на тканинах з дрібним плетінням, шовк, органза.</a:t>
            </a:r>
          </a:p>
          <a:p>
            <a:pPr marL="342900" indent="-342900" algn="just" eaLnBrk="1" fontAlgn="auto" hangingPunct="1"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"гобеленові" або "трикотажні"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</a:rPr>
              <a:t>- голки з великим вушком і тупим кінчиком, хороші для вишивання на канві або рідкому льоні і на трикотажі.</a:t>
            </a:r>
          </a:p>
          <a:p>
            <a:pPr marL="342900" indent="-342900" algn="just" eaLnBrk="1" fontAlgn="auto" hangingPunct="1"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836613"/>
            <a:ext cx="169545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0213" y="263683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1163" y="45783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772400" cy="1038225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onotype Corsiva" pitchFamily="66" charset="0"/>
              </a:rPr>
              <a:t>Початок роботи</a:t>
            </a:r>
            <a:endParaRPr lang="ru-RU" smtClean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773238" y="1411288"/>
            <a:ext cx="5746750" cy="839787"/>
          </a:xfrm>
        </p:spPr>
        <p:txBody>
          <a:bodyPr/>
          <a:lstStyle/>
          <a:p>
            <a:pPr eaLnBrk="1" hangingPunct="1"/>
            <a:r>
              <a:rPr lang="uk-UA" sz="4000" b="1" smtClean="0">
                <a:latin typeface="Monotype Corsiva" pitchFamily="66" charset="0"/>
              </a:rPr>
              <a:t>Плаский стрічковий вузол</a:t>
            </a:r>
            <a:endParaRPr lang="ru-RU" sz="4000" b="1" smtClean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7988" y="230028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1675" y="429260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79838" y="2276475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75" y="431323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925" y="230028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357166"/>
            <a:ext cx="735811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     </a:t>
            </a:r>
            <a:r>
              <a:rPr kumimoji="0" lang="uk-UA" sz="4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Початок роботи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7690AD"/>
                </a:solidFill>
                <a:effectLst/>
                <a:latin typeface="Arial" pitchFamily="34" charset="0"/>
                <a:cs typeface="Arial" pitchFamily="34" charset="0"/>
              </a:rPr>
              <a:t>       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2A3846"/>
                </a:solidFill>
                <a:effectLst/>
                <a:latin typeface="Arial" pitchFamily="34" charset="0"/>
                <a:cs typeface="Arial" pitchFamily="34" charset="0"/>
              </a:rPr>
              <a:t>Щоб почати роботу візьміть стрічку 50 см і засильте її в голку. Підігніть невеличкий хвостик на кінці стрічки і заколіть голку по центру. Притримуючи стрічку однією рукою і підтягуючи іншою, зав’яжіть вузлик. Такий вузлик є пласким і не збільшує товщину вишивки.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7690A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AutoShape 2" descr=" 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38238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zavvuz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857364"/>
            <a:ext cx="8143900" cy="17730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2910" y="3643315"/>
            <a:ext cx="7215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Щоб закріпити нитку, коли ви закінчили роботу, виведіть її на спід і обережно зробивши петельку проведіть голку між стібками вишивки. Обережно притримуючи стібки, витягніть стрічку і обріжте її. Часом краще закріпляти стрічку стібками ниток муліне.</a:t>
            </a:r>
            <a:endParaRPr lang="uk-UA" sz="1400" dirty="0"/>
          </a:p>
        </p:txBody>
      </p:sp>
      <p:pic>
        <p:nvPicPr>
          <p:cNvPr id="10" name="Рисунок 9" descr="kin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643446"/>
            <a:ext cx="8143932" cy="17439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285728"/>
            <a:ext cx="650084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                      Шви</a:t>
            </a:r>
            <a:endParaRPr lang="ru-RU" sz="4400" dirty="0" smtClean="0">
              <a:solidFill>
                <a:schemeClr val="bg1"/>
              </a:solidFill>
            </a:endParaRPr>
          </a:p>
          <a:p>
            <a:r>
              <a:rPr lang="uk-UA" dirty="0" smtClean="0"/>
              <a:t>У вишиванні стрічками широко використовуються загальновідомі шви:</a:t>
            </a:r>
          </a:p>
          <a:p>
            <a:r>
              <a:rPr lang="uk-UA" b="1" dirty="0" smtClean="0"/>
              <a:t>Тамбурний шов</a:t>
            </a:r>
            <a:endParaRPr lang="uk-UA" dirty="0" smtClean="0"/>
          </a:p>
          <a:p>
            <a:r>
              <a:rPr lang="uk-UA" i="1" dirty="0" smtClean="0"/>
              <a:t>Ним зазвичай обшивають краї, чи ховають шви виробу</a:t>
            </a:r>
            <a:endParaRPr lang="uk-UA" dirty="0" smtClean="0"/>
          </a:p>
          <a:p>
            <a:r>
              <a:rPr lang="uk-UA" dirty="0" smtClean="0"/>
              <a:t>Протягніть голку зі стрічкою зі споду на лице і вколіть голку приблизно в те місце, де вона вийшла на лице. Зробіть зі споду прокол на довжину стібка біля верхньої точки петельки, що утворилася. Підтягніть стрічку і новоутворену петельку. Тепер голка перебуває на лицьовому боці у петельці, виколіть її за межі петельки, але якомога ближче до точки її другого виходу на лице, зробіть зі споду прокол і виколіть у другій петельці. Продовжуйте на потрібну довжину.</a:t>
            </a:r>
          </a:p>
          <a:p>
            <a:r>
              <a:rPr lang="uk-UA" b="1" dirty="0" smtClean="0"/>
              <a:t>Стебельцевий шов</a:t>
            </a:r>
            <a:endParaRPr lang="uk-UA" dirty="0" smtClean="0"/>
          </a:p>
          <a:p>
            <a:r>
              <a:rPr lang="uk-UA" i="1" dirty="0" smtClean="0"/>
              <a:t>Використовують як контурний та для вишивки стебел</a:t>
            </a:r>
            <a:endParaRPr lang="uk-UA" dirty="0" smtClean="0"/>
          </a:p>
          <a:p>
            <a:r>
              <a:rPr lang="uk-UA" dirty="0" smtClean="0"/>
              <a:t>Виведіть голку на лице і рухом знизу вгору зробіть невеликий стібок під кутом  в 30 градусів, підтягніть стрічку, щоб вона добре вляглася на тканині. Виведіть голку зі споду над центром попереднього стібка і зробіть стібок паралельний до першого, завдовжки з попередній, продовжуйте на потрібну довжину.</a:t>
            </a:r>
            <a:endParaRPr lang="uk-U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7772400" cy="1008063"/>
          </a:xfrm>
        </p:spPr>
        <p:txBody>
          <a:bodyPr/>
          <a:lstStyle/>
          <a:p>
            <a:pPr eaLnBrk="1" hangingPunct="1"/>
            <a:r>
              <a:rPr lang="uk-UA" b="1" smtClean="0">
                <a:latin typeface="Monotype Corsiva" pitchFamily="66" charset="0"/>
              </a:rPr>
              <a:t>Історичний нарис. Древня Греція</a:t>
            </a:r>
            <a:endParaRPr lang="ru-RU" b="1" smtClean="0">
              <a:latin typeface="Monotype Corsiva" pitchFamily="66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724525" y="1544638"/>
            <a:ext cx="3176588" cy="12969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atin typeface="Monotype Corsiva" pitchFamily="66" charset="0"/>
              </a:rPr>
              <a:t>В Древній Греції жінки вплітали собі у волосся стрічки, щоб «оживити» свій образ.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571744"/>
            <a:ext cx="2116122" cy="258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39628" y="3286124"/>
            <a:ext cx="2020160" cy="345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2000240"/>
            <a:ext cx="2428892" cy="463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357166"/>
            <a:ext cx="764386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Шов «вперед голка»</a:t>
            </a:r>
            <a:endParaRPr lang="uk-UA" dirty="0" smtClean="0"/>
          </a:p>
          <a:p>
            <a:r>
              <a:rPr lang="uk-UA" sz="1500" i="1" dirty="0" smtClean="0"/>
              <a:t>Використовують як контур або для вишивки стебел</a:t>
            </a:r>
            <a:endParaRPr lang="uk-UA" sz="1500" dirty="0" smtClean="0"/>
          </a:p>
          <a:p>
            <a:r>
              <a:rPr lang="uk-UA" sz="1500" dirty="0" smtClean="0"/>
              <a:t>Виведіть голку на лице і зробіть короткий стібок. Такий самий зробіть зі споду, вивівши голку на лицьовий бік на відстані довжини першого стібка, зробіть наступний стібок точно такої довжини, як і перший.</a:t>
            </a:r>
          </a:p>
          <a:p>
            <a:r>
              <a:rPr lang="uk-UA" sz="1500" dirty="0" smtClean="0"/>
              <a:t>Якщо виконавши шов, повернутися назад і заповнити усі проміжки – вийде суцільна лінія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5" name="Рисунок 4" descr="nov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928802"/>
            <a:ext cx="5786478" cy="1742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786" y="3714752"/>
            <a:ext cx="6429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Цей шов може видозмінюватися оповиттям</a:t>
            </a:r>
          </a:p>
          <a:p>
            <a:r>
              <a:rPr lang="uk-UA" sz="1500" dirty="0" smtClean="0"/>
              <a:t>Зробіть кілька стібків вперед голкою потрібної довжини. Потім витягніть голку на виворіт і знову виведіть на лице. Косими оповиваючими стібками, не зачіпаючи тканину, заповніть вишитий шов.</a:t>
            </a:r>
            <a:endParaRPr lang="uk-UA" sz="1500" dirty="0"/>
          </a:p>
        </p:txBody>
      </p:sp>
      <p:pic>
        <p:nvPicPr>
          <p:cNvPr id="7" name="Рисунок 6" descr="nov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4786322"/>
            <a:ext cx="4319016" cy="19781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357298"/>
            <a:ext cx="36433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Шов «півпетельки»</a:t>
            </a:r>
            <a:endParaRPr lang="uk-UA" dirty="0" smtClean="0"/>
          </a:p>
          <a:p>
            <a:r>
              <a:rPr lang="uk-UA" i="1" dirty="0" smtClean="0"/>
              <a:t>Ним обшивають краї</a:t>
            </a:r>
            <a:endParaRPr lang="uk-UA" dirty="0" smtClean="0"/>
          </a:p>
          <a:p>
            <a:r>
              <a:rPr lang="uk-UA" dirty="0" smtClean="0"/>
              <a:t>Шов можна шити як вертикально, так і горизонтально.</a:t>
            </a:r>
          </a:p>
          <a:p>
            <a:r>
              <a:rPr lang="uk-UA" dirty="0" smtClean="0"/>
              <a:t>Протягніть голку зі стрічкою на лице наліво вгору, зробіть петельку, притримуючи її великим пальцем лівої руки. Виколіть голку правіше напроти проколу. Виведіть голку зі споду в центрі готової півпетельки. Закріпіть півпетельку прикріпкою, перекинувши стрічку через утворену петельку.</a:t>
            </a:r>
            <a:endParaRPr lang="uk-UA" dirty="0"/>
          </a:p>
        </p:txBody>
      </p:sp>
      <p:pic>
        <p:nvPicPr>
          <p:cNvPr id="5" name="Рисунок 4" descr="pivp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1357298"/>
            <a:ext cx="3051048" cy="44775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357166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Шов «петельки»</a:t>
            </a:r>
            <a:endParaRPr lang="uk-UA" dirty="0" smtClean="0"/>
          </a:p>
          <a:p>
            <a:r>
              <a:rPr lang="uk-UA" dirty="0" smtClean="0"/>
              <a:t>Витягніть голку на лице, застроміть у точку звідки вона вийшла і витягніть на спід, лишивши з лицьового боку петельку. Щоб надати їй округлості просуньте в неї олівець і підтягніть стрічку.</a:t>
            </a:r>
            <a:endParaRPr lang="uk-UA" dirty="0"/>
          </a:p>
        </p:txBody>
      </p:sp>
      <p:pic>
        <p:nvPicPr>
          <p:cNvPr id="5" name="Рисунок 4" descr="nov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571611"/>
            <a:ext cx="6715172" cy="13573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10" y="3286124"/>
            <a:ext cx="3429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Готову петельку можна заколоти шпилькою. Виконайте так само другу, третю та інші петельки, рухаючись по колу і закріплюючи кожну петельку шпилькою. Зробивши 5 пелюсток квітки, закріпіть стрічку, центр заповніть швом «вузлики» чи намистинками. Зніміть шпильки – квітка готова.</a:t>
            </a:r>
            <a:endParaRPr lang="uk-UA" dirty="0"/>
          </a:p>
        </p:txBody>
      </p:sp>
      <p:pic>
        <p:nvPicPr>
          <p:cNvPr id="7" name="Рисунок 6" descr="kv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143248"/>
            <a:ext cx="4319016" cy="31607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928670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Також цей шов є основою для створення </a:t>
            </a:r>
            <a:r>
              <a:rPr lang="uk-UA" b="1" dirty="0" smtClean="0"/>
              <a:t>бантиків</a:t>
            </a:r>
            <a:r>
              <a:rPr lang="uk-UA" dirty="0" smtClean="0"/>
              <a:t>: виконайте дві петельки одна проти одної і прошийте по центру прикріпку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p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357430"/>
            <a:ext cx="5072098" cy="25816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86446" y="1000108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Також петельки можуть стати і декоративним швом</a:t>
            </a:r>
            <a:endParaRPr lang="uk-UA" dirty="0"/>
          </a:p>
        </p:txBody>
      </p:sp>
      <p:pic>
        <p:nvPicPr>
          <p:cNvPr id="7" name="Рисунок 6" descr="petl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1785926"/>
            <a:ext cx="2971800" cy="42824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500042"/>
            <a:ext cx="78581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Петелька з вічком</a:t>
            </a:r>
          </a:p>
          <a:p>
            <a:r>
              <a:rPr lang="uk-UA" sz="1400" i="1" dirty="0" smtClean="0"/>
              <a:t>Цим швом заповнюють основу вишивки або ж вишивають квіти</a:t>
            </a:r>
            <a:r>
              <a:rPr lang="uk-UA" sz="1400" dirty="0" smtClean="0"/>
              <a:t>.</a:t>
            </a:r>
          </a:p>
          <a:p>
            <a:r>
              <a:rPr lang="uk-UA" sz="1400" dirty="0" smtClean="0"/>
              <a:t>Виведіть стрічку на лице, розправте її і виведіть на спід, зробивши невелику петельку, яку обережно розправте голкою. Виконайте потрібну кількість таких петельок у потрібному порядку.</a:t>
            </a:r>
          </a:p>
          <a:p>
            <a:r>
              <a:rPr lang="uk-UA" sz="1400" dirty="0" smtClean="0"/>
              <a:t>Тепер стрічку іншого кольору виведіть зі споду по центру петельки. Притисніть її великим пальцем, щоб розплющити. Виконайте вічко швом «вузлики».</a:t>
            </a:r>
            <a:endParaRPr lang="uk-UA" sz="1400" dirty="0"/>
          </a:p>
        </p:txBody>
      </p:sp>
      <p:pic>
        <p:nvPicPr>
          <p:cNvPr id="5" name="Рисунок 4" descr="petz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000240"/>
            <a:ext cx="4319016" cy="990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100" y="3286124"/>
            <a:ext cx="407196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Шов «петельки з верхньою прикріпкою»</a:t>
            </a:r>
            <a:endParaRPr lang="uk-UA" dirty="0" smtClean="0"/>
          </a:p>
          <a:p>
            <a:r>
              <a:rPr lang="uk-UA" sz="1400" i="1" dirty="0" smtClean="0"/>
              <a:t>Це варіант тамбурного шву</a:t>
            </a:r>
            <a:endParaRPr lang="uk-UA" sz="1400" dirty="0" smtClean="0"/>
          </a:p>
          <a:p>
            <a:r>
              <a:rPr lang="uk-UA" sz="1400" dirty="0" smtClean="0"/>
              <a:t>Виведіть голку на лицьовий бік і зробіть стібок, обгорувши голку стрічкою. Трохи натягнувши стрічку, виведіть голку на лице з середини петельки і легким стібком закріпіть її. Тепер знову виведіть голку в основі петельки і зробіть нову таким самим способам. Якщо зробите 5 петелько по колу, отримаєте квітку.</a:t>
            </a:r>
            <a:endParaRPr lang="uk-UA" sz="1400" dirty="0"/>
          </a:p>
        </p:txBody>
      </p:sp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2714620"/>
            <a:ext cx="2874264" cy="39166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642918"/>
            <a:ext cx="67151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Перекручена петелька з прикріпкою</a:t>
            </a:r>
            <a:endParaRPr lang="uk-UA" dirty="0" smtClean="0"/>
          </a:p>
          <a:p>
            <a:r>
              <a:rPr lang="uk-UA" dirty="0" smtClean="0"/>
              <a:t>Закладаючи петельку, виведіть голку на спід на кілька міліметрів правіше, заклавши таким чином перехрещення. Виконайте прикріпку.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nov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857364"/>
            <a:ext cx="4214842" cy="8779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1538" y="2786058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Звичайний витягнутий стібок</a:t>
            </a:r>
            <a:endParaRPr lang="uk-UA" dirty="0"/>
          </a:p>
        </p:txBody>
      </p:sp>
      <p:pic>
        <p:nvPicPr>
          <p:cNvPr id="7" name="Рисунок 6" descr="nov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3214686"/>
            <a:ext cx="4319016" cy="10546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0100" y="4286256"/>
            <a:ext cx="2863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Витягнутий стібок петлею</a:t>
            </a:r>
            <a:endParaRPr lang="uk-UA" dirty="0"/>
          </a:p>
        </p:txBody>
      </p:sp>
      <p:pic>
        <p:nvPicPr>
          <p:cNvPr id="9" name="Рисунок 8" descr="nov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4786322"/>
            <a:ext cx="4258056" cy="107289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500042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Витягнутий стібок з настилом</a:t>
            </a:r>
            <a:endParaRPr lang="uk-UA" dirty="0" smtClean="0"/>
          </a:p>
          <a:p>
            <a:r>
              <a:rPr lang="uk-UA" dirty="0" smtClean="0"/>
              <a:t>Виконайте звичайний витягнутий стібок, а тоді виконайте у ті самі отвори ще один, розправте стрічку, щоб вона акуратно лягла на перший стібок.</a:t>
            </a:r>
            <a:endParaRPr lang="uk-UA" dirty="0"/>
          </a:p>
        </p:txBody>
      </p:sp>
      <p:pic>
        <p:nvPicPr>
          <p:cNvPr id="5" name="Рисунок 4" descr="nov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571612"/>
            <a:ext cx="4319016" cy="10485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348" y="2643182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Витягнутий стібок оповитий</a:t>
            </a:r>
            <a:endParaRPr lang="uk-UA" dirty="0" smtClean="0"/>
          </a:p>
          <a:p>
            <a:r>
              <a:rPr lang="uk-UA" dirty="0" smtClean="0"/>
              <a:t>Виконавши базовий стібок, виведіть стрічку у його основи і рухами знизу вгору оповийте стібок. Виведіть голку на спід у вершини стібка.</a:t>
            </a:r>
            <a:endParaRPr lang="uk-UA" dirty="0"/>
          </a:p>
        </p:txBody>
      </p:sp>
      <p:pic>
        <p:nvPicPr>
          <p:cNvPr id="7" name="Рисунок 6" descr="nov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929066"/>
            <a:ext cx="5429288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50004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Витягнутий стібок із завитком (стрічковий шов)</a:t>
            </a:r>
            <a:br>
              <a:rPr lang="uk-UA" b="1" dirty="0" smtClean="0"/>
            </a:br>
            <a:endParaRPr lang="uk-UA" dirty="0" smtClean="0"/>
          </a:p>
          <a:p>
            <a:r>
              <a:rPr lang="uk-UA" sz="1400" i="1" dirty="0" smtClean="0"/>
              <a:t>Найширше застосований шов, яким вишивають і листки, і пелюстки</a:t>
            </a:r>
            <a:endParaRPr lang="uk-UA" sz="1400" dirty="0" smtClean="0"/>
          </a:p>
          <a:p>
            <a:r>
              <a:rPr lang="uk-UA" sz="1400" dirty="0" smtClean="0"/>
              <a:t>Виведіть голку на лице і підтягніть стрічку, щоб вона акуратно лягла на тканину. Притримайте її великим пальцем. Вибравши необхідну довжину стрічки, застроміть у тому місці по центру голку і виведіть її на спід. Тягніть  стрічку повільно й обережно, поки на кінці стібка не утвориться потрібна заглибинка - завиток. Таким чином формується пелюстка.</a:t>
            </a:r>
            <a:endParaRPr lang="uk-UA" sz="1400" dirty="0"/>
          </a:p>
        </p:txBody>
      </p:sp>
      <p:pic>
        <p:nvPicPr>
          <p:cNvPr id="5" name="Рисунок 4" descr="zavy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357562"/>
            <a:ext cx="2189995" cy="30859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57884" y="500042"/>
            <a:ext cx="2643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Стібок із завитком петлею</a:t>
            </a:r>
            <a:endParaRPr lang="uk-UA" dirty="0" smtClean="0"/>
          </a:p>
          <a:p>
            <a:r>
              <a:rPr lang="uk-UA" dirty="0" smtClean="0"/>
              <a:t>Виконується так само, але сам стібок не прилягає до тканини, а утворює петлю, яку формують за допомогою олівця.</a:t>
            </a:r>
            <a:endParaRPr lang="uk-UA" dirty="0"/>
          </a:p>
        </p:txBody>
      </p:sp>
      <p:pic>
        <p:nvPicPr>
          <p:cNvPr id="7" name="Рисунок 6" descr="nov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3000372"/>
            <a:ext cx="2426793" cy="36136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642918"/>
            <a:ext cx="30718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Вигнутий стібок із завитком</a:t>
            </a:r>
            <a:endParaRPr lang="uk-UA" dirty="0" smtClean="0"/>
          </a:p>
          <a:p>
            <a:r>
              <a:rPr lang="uk-UA" dirty="0" smtClean="0"/>
              <a:t>Виконується за тим самим принципом, що й основний, але він зам закладається не рівно, а під кутом. Цей кут слід закріпити окремо ниткою у тон.</a:t>
            </a:r>
            <a:endParaRPr lang="uk-UA" dirty="0"/>
          </a:p>
        </p:txBody>
      </p:sp>
      <p:pic>
        <p:nvPicPr>
          <p:cNvPr id="5" name="Рисунок 4" descr="nov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429000"/>
            <a:ext cx="4319016" cy="19994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29256" y="428604"/>
            <a:ext cx="3143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Витягнутий стібок із завитком зі зміщеним центром</a:t>
            </a:r>
          </a:p>
          <a:p>
            <a:r>
              <a:rPr lang="uk-UA" dirty="0" smtClean="0"/>
              <a:t>Базовий принцип варіюється виколюванням не по центру, а зі зміщенням на бік.</a:t>
            </a:r>
            <a:endParaRPr lang="uk-UA" dirty="0"/>
          </a:p>
        </p:txBody>
      </p:sp>
      <p:pic>
        <p:nvPicPr>
          <p:cNvPr id="7" name="Рисунок 6" descr="nov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285992"/>
            <a:ext cx="3166758" cy="41433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428604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Перекручений витягнутий стібок</a:t>
            </a:r>
            <a:endParaRPr lang="uk-UA" dirty="0" smtClean="0"/>
          </a:p>
          <a:p>
            <a:r>
              <a:rPr lang="uk-UA" dirty="0" smtClean="0"/>
              <a:t>Виведіть стрічку на лице, відмірте необхідну довжину і перекрутіть стрічку. Виведіть голку зі стрічкою на спід. Продовжуйте, не натягуючи надто стрічку.</a:t>
            </a:r>
            <a:endParaRPr lang="uk-UA" dirty="0"/>
          </a:p>
        </p:txBody>
      </p:sp>
      <p:pic>
        <p:nvPicPr>
          <p:cNvPr id="5" name="Рисунок 4" descr="nov17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643050"/>
            <a:ext cx="4319016" cy="10027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786" y="28574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Перекручений стібок з вузликом</a:t>
            </a:r>
            <a:endParaRPr lang="uk-UA" dirty="0" smtClean="0"/>
          </a:p>
          <a:p>
            <a:r>
              <a:rPr lang="uk-UA" i="1" dirty="0" smtClean="0"/>
              <a:t>Таким швом зручно вишивати тичинки квітів</a:t>
            </a:r>
            <a:endParaRPr lang="uk-UA" dirty="0" smtClean="0"/>
          </a:p>
          <a:p>
            <a:r>
              <a:rPr lang="uk-UA" dirty="0" smtClean="0"/>
              <a:t>Виведіть голку зі стрічкою на лицьовий бік. Іншою рукою натягніть і перекрутіть стрічку. Намотайте, як у шві «вузлики», стрічку навколо кінчика голки, застроміть у тканину, регулюючи натяг стрічки, щоб під час протягування через тканину не утворювалися інші вузлики. Виведіть голку на спід.</a:t>
            </a:r>
            <a:endParaRPr lang="uk-UA" dirty="0"/>
          </a:p>
        </p:txBody>
      </p:sp>
      <p:pic>
        <p:nvPicPr>
          <p:cNvPr id="7" name="Рисунок 6" descr="zvuz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643182"/>
            <a:ext cx="2604745" cy="38385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132138" y="1628775"/>
            <a:ext cx="5783262" cy="1828800"/>
          </a:xfrm>
        </p:spPr>
        <p:txBody>
          <a:bodyPr/>
          <a:lstStyle/>
          <a:p>
            <a:pPr eaLnBrk="1" hangingPunct="1"/>
            <a:r>
              <a:rPr lang="uk-UA" b="1" smtClean="0">
                <a:latin typeface="Monotype Corsiva" pitchFamily="66" charset="0"/>
              </a:rPr>
              <a:t>Пов'язки, прикрашені золотом та дорогоцінним камінням , впліталися в коси в Древньому Римі . Кольоровими стрічками також оздоблювався одяг, кожному соціальному класу відповідав певний колір та матеріал.</a:t>
            </a:r>
            <a:endParaRPr lang="ru-RU" b="1" smtClean="0"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3929066"/>
            <a:ext cx="21113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528729"/>
            <a:ext cx="2695604" cy="325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3866843"/>
            <a:ext cx="3771896" cy="296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51125" y="306388"/>
            <a:ext cx="6232525" cy="10080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smtClean="0">
                <a:latin typeface="Monotype Corsiva" pitchFamily="66" charset="0"/>
              </a:rPr>
              <a:t>Історичний нарис. </a:t>
            </a:r>
            <a:br>
              <a:rPr lang="uk-UA" b="1" smtClean="0">
                <a:latin typeface="Monotype Corsiva" pitchFamily="66" charset="0"/>
              </a:rPr>
            </a:br>
            <a:r>
              <a:rPr lang="uk-UA" b="1" smtClean="0">
                <a:latin typeface="Monotype Corsiva" pitchFamily="66" charset="0"/>
              </a:rPr>
              <a:t>Древній Рим</a:t>
            </a:r>
            <a:endParaRPr lang="ru-RU" b="1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642918"/>
            <a:ext cx="65722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                              Вузлики</a:t>
            </a:r>
            <a:endParaRPr lang="uk-UA" sz="3200" dirty="0" smtClean="0">
              <a:solidFill>
                <a:schemeClr val="bg1"/>
              </a:solidFill>
            </a:endParaRPr>
          </a:p>
          <a:p>
            <a:r>
              <a:rPr lang="uk-UA" b="1" dirty="0" smtClean="0"/>
              <a:t>Шов « французькі вузлики»</a:t>
            </a:r>
            <a:endParaRPr lang="uk-UA" dirty="0" smtClean="0"/>
          </a:p>
          <a:p>
            <a:r>
              <a:rPr lang="uk-UA" dirty="0" smtClean="0"/>
              <a:t>Виведіть голку зі стрічкою на лицьовий бік роботи. Двічі обвийте голку стрічкою, притримуючи її так, щоб витки стрічки не перекривали один одного. Тепер виведіть голку на спід, вколюючи у ту саму дірочку, через яку виводили її на лице. Весь час притримуйте стрічку, щоб під час роботи на ній не затягувалися довільні вузлики. Закріплюйте кожен вузлик окремо.</a:t>
            </a:r>
            <a:endParaRPr lang="uk-UA" dirty="0"/>
          </a:p>
        </p:txBody>
      </p:sp>
      <p:pic>
        <p:nvPicPr>
          <p:cNvPr id="5" name="Рисунок 4" descr="frvuzly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3357562"/>
            <a:ext cx="6429420" cy="281287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00042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Колоніальний вузлик</a:t>
            </a:r>
            <a:endParaRPr lang="uk-UA" dirty="0"/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357298"/>
            <a:ext cx="5745480" cy="40629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428604"/>
            <a:ext cx="628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Рококо з петлею</a:t>
            </a:r>
            <a:endParaRPr lang="uk-UA" dirty="0" smtClean="0"/>
          </a:p>
          <a:p>
            <a:r>
              <a:rPr lang="uk-UA" dirty="0" smtClean="0"/>
              <a:t>Виведіть голку зі стрічкою на лице і, вколовши у місце виходу, зробіть стібок потрібної довжини. Не виводячи голку остаточно, зробіть три-чотири тугі оберти стрічкою навколо голки, як показано на малюнку. Протягніть голку зі стрічкою, але не затягуйте дуже міцно. Виведіть голку на спід у т.В.</a:t>
            </a:r>
            <a:endParaRPr lang="uk-UA" dirty="0"/>
          </a:p>
        </p:txBody>
      </p:sp>
      <p:pic>
        <p:nvPicPr>
          <p:cNvPr id="5" name="Рисунок 4" descr="nov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428868"/>
            <a:ext cx="5620512" cy="40081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428604"/>
            <a:ext cx="65008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                                            Квіти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b="1" dirty="0" smtClean="0"/>
              <a:t>Квіти за допомогою «зборів по центру»</a:t>
            </a:r>
          </a:p>
          <a:p>
            <a:r>
              <a:rPr lang="uk-UA" dirty="0" smtClean="0"/>
              <a:t>Таким швом зручно робити дрібні троянди. Для цього візьміть 10-15 см стрічки завширшки 7 мм, або дві стрічки різних відтінків – ширшу і вужчу, накладені одна на одну. Виведіть стрічку на лице, а тоді прошийте стрічку ниткою в тон по центру стібками вперед голка. Стягніть нитку, щоб утворилися зборки. Згортайте стрічку по колу і закріпіть форму квітки короткими стібками.</a:t>
            </a:r>
            <a:endParaRPr lang="uk-UA" dirty="0"/>
          </a:p>
        </p:txBody>
      </p:sp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3429000"/>
            <a:ext cx="5788152" cy="276453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71480"/>
            <a:ext cx="7000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Бутон</a:t>
            </a:r>
            <a:endParaRPr lang="uk-UA" dirty="0" smtClean="0"/>
          </a:p>
          <a:p>
            <a:r>
              <a:rPr lang="uk-UA" dirty="0" smtClean="0"/>
              <a:t>Зробивши стібок із завитком, виведіть голку зі стрічкою іншого кольору на лице. Виведіть голку на спід поруч із точкою виходу і підтягніть стрічку так, щоб на лиці лишилась петелька. Тепер протягніть робочу стрічку у цю петельку і виконайте стібок, закріпивши тим самим чашеложе.</a:t>
            </a:r>
            <a:endParaRPr lang="uk-UA" dirty="0"/>
          </a:p>
        </p:txBody>
      </p:sp>
      <p:pic>
        <p:nvPicPr>
          <p:cNvPr id="5" name="Рисунок 4" descr="nov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643182"/>
            <a:ext cx="6281080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642918"/>
            <a:ext cx="6143668" cy="264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Троянда</a:t>
            </a:r>
          </a:p>
          <a:p>
            <a:r>
              <a:rPr lang="uk-UA" dirty="0" smtClean="0"/>
              <a:t>Вишийте основу квітки (зірку з п’яти промінцями) нитками в тон стрічки. Міцно закріпіть нитку зі споду. Тепер візьміть голку зі стрічкою і виведіть її в центрі зірки. Протягніть голку зі стрічкою під першим променем і пропустіть другий. Продовжуйте по черзі пропускати стрічку під і над променями. Не затягуйте стрічку надто туго, тоді троянда виходитиме опуклою. Виконуйте стібки доти, поки стрічка не закриє усю основу. Виведіть стрічку на спід і закріпіть її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nov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3429000"/>
            <a:ext cx="4319016" cy="296875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14290"/>
            <a:ext cx="489267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08550" y="214290"/>
            <a:ext cx="423545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90563" y="2463800"/>
            <a:ext cx="7772400" cy="1524000"/>
          </a:xfrm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  <p:sp>
        <p:nvSpPr>
          <p:cNvPr id="26627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66838" y="1436688"/>
            <a:ext cx="6418262" cy="9398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638" y="20638"/>
            <a:ext cx="4551362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-9525"/>
            <a:ext cx="454977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90563" y="2463800"/>
            <a:ext cx="7772400" cy="1524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66838" y="1436688"/>
            <a:ext cx="6418262" cy="9398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52"/>
            <a:ext cx="4716463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214290"/>
            <a:ext cx="442753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>
          <a:xfrm>
            <a:off x="2771775" y="473075"/>
            <a:ext cx="5684838" cy="1247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800" b="1" smtClean="0">
                <a:latin typeface="Monotype Corsiva" pitchFamily="66" charset="0"/>
              </a:rPr>
              <a:t>Вишивання шовковими стрічками. </a:t>
            </a:r>
            <a:endParaRPr lang="ru-RU" sz="4800" b="1" dirty="0" smtClean="0">
              <a:latin typeface="Monotype Corsiva" pitchFamily="66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70713" y="3716338"/>
            <a:ext cx="1858962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950" y="4733925"/>
            <a:ext cx="23812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2818066">
            <a:off x="2462213" y="1774825"/>
            <a:ext cx="16573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1247864">
            <a:off x="2444750" y="4384675"/>
            <a:ext cx="24780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02413" y="1563688"/>
            <a:ext cx="20939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850" y="260350"/>
            <a:ext cx="17160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48213" y="4938713"/>
            <a:ext cx="20066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2" name="Picture 1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379913" y="1719263"/>
            <a:ext cx="212566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3" name="Picture 1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07950" y="2757488"/>
            <a:ext cx="24415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203575" y="1196975"/>
            <a:ext cx="5184775" cy="132397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dirty="0" smtClean="0">
                <a:latin typeface="Monotype Corsiva" pitchFamily="66" charset="0"/>
              </a:rPr>
              <a:t>В </a:t>
            </a:r>
            <a:r>
              <a:rPr lang="en-US" sz="2400" b="1" dirty="0" smtClean="0">
                <a:latin typeface="Monotype Corsiva" pitchFamily="66" charset="0"/>
              </a:rPr>
              <a:t>XIV</a:t>
            </a:r>
            <a:r>
              <a:rPr lang="uk-UA" sz="2400" b="1" dirty="0" smtClean="0">
                <a:latin typeface="Monotype Corsiva" pitchFamily="66" charset="0"/>
              </a:rPr>
              <a:t> столітті італійці навчились робити шовкові  нитки і як результат шовкові стрічки.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dirty="0" smtClean="0">
                <a:latin typeface="Monotype Corsiva" pitchFamily="66" charset="0"/>
              </a:rPr>
              <a:t> В середні віки в Італії стрічками декорували стільці та балдахіни для ліжок.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714488"/>
            <a:ext cx="2414202" cy="262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00364" y="2786058"/>
            <a:ext cx="2771782" cy="366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43636" y="4429132"/>
            <a:ext cx="2784464" cy="225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7772400" cy="1008063"/>
          </a:xfrm>
        </p:spPr>
        <p:txBody>
          <a:bodyPr/>
          <a:lstStyle/>
          <a:p>
            <a:pPr eaLnBrk="1" hangingPunct="1"/>
            <a:r>
              <a:rPr lang="uk-UA" b="1" smtClean="0">
                <a:latin typeface="Monotype Corsiva" pitchFamily="66" charset="0"/>
              </a:rPr>
              <a:t>Історичний нарис. Італія</a:t>
            </a:r>
            <a:endParaRPr lang="ru-RU" b="1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3305176"/>
          </a:xfrm>
        </p:spPr>
        <p:txBody>
          <a:bodyPr/>
          <a:lstStyle/>
          <a:p>
            <a:r>
              <a:rPr lang="uk-UA" sz="7200" b="1" dirty="0" smtClean="0">
                <a:solidFill>
                  <a:schemeClr val="accent1">
                    <a:lumMod val="50000"/>
                  </a:schemeClr>
                </a:solidFill>
              </a:rPr>
              <a:t>Дякую за увагу!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514725" y="1844675"/>
            <a:ext cx="5400675" cy="863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uk-UA" b="1" smtClean="0">
                <a:latin typeface="Monotype Corsiva" pitchFamily="66" charset="0"/>
              </a:rPr>
              <a:t>В 1446 році в майбутній король Франції Людовік ХІ запросив італійських майстрів, щоб вони навчили своєму мистецтву ткачів Ліона. </a:t>
            </a:r>
            <a:endParaRPr lang="ru-RU" b="1" smtClean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643050"/>
            <a:ext cx="2355839" cy="358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2" y="3214686"/>
            <a:ext cx="436234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01963" y="476250"/>
            <a:ext cx="5900737" cy="10080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dirty="0" smtClean="0">
                <a:latin typeface="Monotype Corsiva" pitchFamily="66" charset="0"/>
              </a:rPr>
              <a:t>Історичний нарис. </a:t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>Франція</a:t>
            </a:r>
            <a:endParaRPr lang="ru-RU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15074" y="3214686"/>
            <a:ext cx="257176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8992" y="3214686"/>
            <a:ext cx="2428892" cy="321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500042"/>
            <a:ext cx="228601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8" name="Місце для тексту 2"/>
          <p:cNvSpPr txBox="1">
            <a:spLocks/>
          </p:cNvSpPr>
          <p:nvPr/>
        </p:nvSpPr>
        <p:spPr bwMode="auto">
          <a:xfrm>
            <a:off x="201613" y="3573463"/>
            <a:ext cx="2787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uk-UA" sz="1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Весільне вбрання молодих колишнього Чорнобильського повіту Київської губернії, тепер  Іванківського району Київської області.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uk-UA" sz="1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Весільне вбрання київських поліщуків відзначає перевага білого кольору з незначними кольоровими акцентами червоного та зеленого.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989263" y="147638"/>
            <a:ext cx="59007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uk-UA" b="1" dirty="0" smtClean="0">
                <a:latin typeface="Monotype Corsiva" pitchFamily="66" charset="0"/>
              </a:rPr>
              <a:t>Історичний нарис. </a:t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>Україна</a:t>
            </a:r>
            <a:endParaRPr lang="ru-RU" b="1" dirty="0" smtClean="0">
              <a:latin typeface="Monotype Corsiva" pitchFamily="66" charset="0"/>
            </a:endParaRPr>
          </a:p>
        </p:txBody>
      </p:sp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57553" y="1232958"/>
            <a:ext cx="5599121" cy="189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659563" y="4138613"/>
            <a:ext cx="2376487" cy="25574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ru-RU" sz="16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ru-RU" sz="16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ru-RU" sz="16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ru-RU" sz="16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ru-RU" sz="1600" b="1" i="1" dirty="0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defRPr/>
            </a:pPr>
            <a:endParaRPr lang="ru-RU" sz="16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ru-RU" sz="16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ru-RU" sz="1400" b="1" i="1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uk-UA" sz="1400" b="1" i="1" dirty="0" smtClean="0">
                <a:solidFill>
                  <a:schemeClr val="accent2"/>
                </a:solidFill>
              </a:rPr>
              <a:t>Король Франції Людовік ХІV прикрашав своє взуття стрічками, на які було нанизано коштовне каміння. Початок XVIII століття став періодом</a:t>
            </a:r>
          </a:p>
          <a:p>
            <a:pPr eaLnBrk="1" hangingPunct="1">
              <a:defRPr/>
            </a:pPr>
            <a:r>
              <a:rPr lang="uk-UA" sz="1400" b="1" i="1" dirty="0" smtClean="0">
                <a:solidFill>
                  <a:schemeClr val="accent2"/>
                </a:solidFill>
              </a:rPr>
              <a:t>поширення попиту на стрічки. </a:t>
            </a:r>
            <a:endParaRPr lang="uk-UA" sz="1400" b="1" dirty="0" smtClean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00430" y="4357694"/>
            <a:ext cx="2903549" cy="233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9713" y="2357429"/>
            <a:ext cx="2940686" cy="433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57950" y="428604"/>
            <a:ext cx="2420740" cy="38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07950" y="315913"/>
            <a:ext cx="5022850" cy="1009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smtClean="0">
                <a:latin typeface="Monotype Corsiva" pitchFamily="66" charset="0"/>
              </a:rPr>
              <a:t>Історичний нарис. </a:t>
            </a:r>
            <a:br>
              <a:rPr lang="uk-UA" b="1" smtClean="0">
                <a:latin typeface="Monotype Corsiva" pitchFamily="66" charset="0"/>
              </a:rPr>
            </a:br>
            <a:r>
              <a:rPr lang="uk-UA" b="1" smtClean="0">
                <a:latin typeface="Monotype Corsiva" pitchFamily="66" charset="0"/>
              </a:rPr>
              <a:t>Франція</a:t>
            </a:r>
            <a:endParaRPr lang="ru-RU" b="1" smtClean="0">
              <a:latin typeface="Monotype Corsiva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68" y="1214422"/>
            <a:ext cx="2593981" cy="296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00563" y="606425"/>
            <a:ext cx="4364037" cy="151288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atin typeface="Monotype Corsiva" pitchFamily="66" charset="0"/>
              </a:rPr>
              <a:t>Епоха рококо. Король </a:t>
            </a:r>
            <a:r>
              <a:rPr lang="uk-UA" b="1" dirty="0">
                <a:latin typeface="Monotype Corsiva" pitchFamily="66" charset="0"/>
              </a:rPr>
              <a:t>Франції </a:t>
            </a:r>
            <a:r>
              <a:rPr lang="uk-UA" b="1" dirty="0" smtClean="0">
                <a:latin typeface="Monotype Corsiva" pitchFamily="66" charset="0"/>
              </a:rPr>
              <a:t>Людовік  Х</a:t>
            </a:r>
            <a:r>
              <a:rPr lang="en-US" b="1" dirty="0" smtClean="0">
                <a:latin typeface="Monotype Corsiva" pitchFamily="66" charset="0"/>
              </a:rPr>
              <a:t>V </a:t>
            </a:r>
            <a:r>
              <a:rPr lang="uk-UA" b="1" dirty="0" smtClean="0">
                <a:latin typeface="Monotype Corsiva" pitchFamily="66" charset="0"/>
              </a:rPr>
              <a:t> любив вишивати  і часто дарував придворним дамам власноруч створені дрібнички. А  ательє, де стрічками оздоблювали сукні та білизну називали «Постачальниками королівського двору»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5022850" cy="1009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b="1" smtClean="0">
                <a:latin typeface="Monotype Corsiva" pitchFamily="66" charset="0"/>
              </a:rPr>
              <a:t>Історичний нарис. </a:t>
            </a:r>
            <a:br>
              <a:rPr lang="uk-UA" b="1" smtClean="0">
                <a:latin typeface="Monotype Corsiva" pitchFamily="66" charset="0"/>
              </a:rPr>
            </a:br>
            <a:r>
              <a:rPr lang="uk-UA" b="1" smtClean="0">
                <a:latin typeface="Monotype Corsiva" pitchFamily="66" charset="0"/>
              </a:rPr>
              <a:t>Франція</a:t>
            </a:r>
            <a:endParaRPr lang="ru-RU" b="1" smtClean="0">
              <a:latin typeface="Monotype Corsiva" pitchFamily="66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57538" y="2601913"/>
            <a:ext cx="3143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788" y="2095500"/>
            <a:ext cx="27908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275" y="4017963"/>
            <a:ext cx="36798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10" y="1500174"/>
            <a:ext cx="2103164" cy="248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85720" y="3714752"/>
            <a:ext cx="3214710" cy="300037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З Франції цей вид оздоблення одягу та виробів перекочував до Англії, а звідти у США та країни Британської імперії , де став дуже популярним. Королева  Вікторія  саме  вишивальниці - американці довіряла вишивати свої сукні.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928794" y="285728"/>
            <a:ext cx="50228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Monotype Corsiva" pitchFamily="66" charset="0"/>
              </a:rPr>
              <a:t>Історичний нарис. </a:t>
            </a:r>
            <a:br>
              <a:rPr lang="uk-UA" sz="4400" b="1" dirty="0">
                <a:solidFill>
                  <a:srgbClr val="FFFFFF"/>
                </a:solidFill>
                <a:latin typeface="Monotype Corsiva" pitchFamily="66" charset="0"/>
              </a:rPr>
            </a:br>
            <a:r>
              <a:rPr lang="uk-UA" sz="4400" b="1" dirty="0">
                <a:solidFill>
                  <a:srgbClr val="FFFFFF"/>
                </a:solidFill>
                <a:latin typeface="Monotype Corsiva" pitchFamily="66" charset="0"/>
              </a:rPr>
              <a:t>Англія. США</a:t>
            </a:r>
            <a:endParaRPr lang="ru-RU" sz="4400" b="1" dirty="0">
              <a:solidFill>
                <a:srgbClr val="FFFFFF"/>
              </a:solidFill>
              <a:latin typeface="Monotype Corsiva" pitchFamily="66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68" y="2928934"/>
            <a:ext cx="2751775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72264" y="214290"/>
            <a:ext cx="2353483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857232"/>
            <a:ext cx="2428892" cy="284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72264" y="3429000"/>
            <a:ext cx="2386538" cy="299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хвиль">
  <a:themeElements>
    <a:clrScheme name="Форма хвиль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Форма хвиль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Форма хвиль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801</TotalTime>
  <Words>1654</Words>
  <Application>Microsoft Office PowerPoint</Application>
  <PresentationFormat>Экран (4:3)</PresentationFormat>
  <Paragraphs>116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Форма хвиль</vt:lpstr>
      <vt:lpstr>Вишивання стрічками </vt:lpstr>
      <vt:lpstr>Історичний нарис. Древня Греція</vt:lpstr>
      <vt:lpstr>Історичний нарис.  Древній Рим</vt:lpstr>
      <vt:lpstr>Історичний нарис. Італія</vt:lpstr>
      <vt:lpstr>Історичний нарис.  Франція</vt:lpstr>
      <vt:lpstr>Слайд 6</vt:lpstr>
      <vt:lpstr>Історичний нарис.  Франція</vt:lpstr>
      <vt:lpstr>Історичний нарис.  Франція</vt:lpstr>
      <vt:lpstr>Слайд 9</vt:lpstr>
      <vt:lpstr>Слайд 10</vt:lpstr>
      <vt:lpstr>Розквіт  вишивки стрічками прийшовся на 70-ті  роки XIX століття – тоді розшивали  стрічками не  тільки  одяг, але й  покривала, абажури, парасольки, портьери и все,  що можна було  прикрасити. </vt:lpstr>
      <vt:lpstr>Слайд 12</vt:lpstr>
      <vt:lpstr>Шовкова стрічка</vt:lpstr>
      <vt:lpstr>Слайд 14</vt:lpstr>
      <vt:lpstr>Слайд 15</vt:lpstr>
      <vt:lpstr>Початок роботи</vt:lpstr>
      <vt:lpstr>Початок роботи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</vt:lpstr>
      <vt:lpstr>Слайд 38</vt:lpstr>
      <vt:lpstr>Вишивання шовковими стрічками. </vt:lpstr>
      <vt:lpstr>Дякую за увагу!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1</dc:creator>
  <cp:lastModifiedBy>asdfg</cp:lastModifiedBy>
  <cp:revision>94</cp:revision>
  <dcterms:created xsi:type="dcterms:W3CDTF">2011-01-16T16:18:57Z</dcterms:created>
  <dcterms:modified xsi:type="dcterms:W3CDTF">2014-11-24T21:03:31Z</dcterms:modified>
</cp:coreProperties>
</file>