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257" r:id="rId4"/>
    <p:sldId id="259" r:id="rId5"/>
    <p:sldId id="260" r:id="rId6"/>
    <p:sldId id="261" r:id="rId7"/>
    <p:sldId id="262" r:id="rId8"/>
    <p:sldId id="263" r:id="rId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7602FE7D-7E05-42E8-9A5D-14531358EF83}" type="datetimeFigureOut">
              <a:rPr lang="uk-UA" smtClean="0"/>
              <a:t>11.11.2013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1CF8C-2A79-4F2A-828C-4F68754A014D}"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602FE7D-7E05-42E8-9A5D-14531358EF83}" type="datetimeFigureOut">
              <a:rPr lang="uk-UA" smtClean="0"/>
              <a:t>11.11.2013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1CF8C-2A79-4F2A-828C-4F68754A014D}"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602FE7D-7E05-42E8-9A5D-14531358EF83}" type="datetimeFigureOut">
              <a:rPr lang="uk-UA" smtClean="0"/>
              <a:t>11.11.2013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1CF8C-2A79-4F2A-828C-4F68754A014D}"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602FE7D-7E05-42E8-9A5D-14531358EF83}" type="datetimeFigureOut">
              <a:rPr lang="uk-UA" smtClean="0"/>
              <a:t>11.11.2013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1CF8C-2A79-4F2A-828C-4F68754A014D}"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602FE7D-7E05-42E8-9A5D-14531358EF83}" type="datetimeFigureOut">
              <a:rPr lang="uk-UA" smtClean="0"/>
              <a:t>11.11.2013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C1CF8C-2A79-4F2A-828C-4F68754A014D}"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602FE7D-7E05-42E8-9A5D-14531358EF83}" type="datetimeFigureOut">
              <a:rPr lang="uk-UA" smtClean="0"/>
              <a:t>11.11.2013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DC1CF8C-2A79-4F2A-828C-4F68754A014D}"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602FE7D-7E05-42E8-9A5D-14531358EF83}" type="datetimeFigureOut">
              <a:rPr lang="uk-UA" smtClean="0"/>
              <a:t>11.11.2013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DC1CF8C-2A79-4F2A-828C-4F68754A014D}"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602FE7D-7E05-42E8-9A5D-14531358EF83}" type="datetimeFigureOut">
              <a:rPr lang="uk-UA" smtClean="0"/>
              <a:t>11.11.2013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DC1CF8C-2A79-4F2A-828C-4F68754A014D}"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2FE7D-7E05-42E8-9A5D-14531358EF83}" type="datetimeFigureOut">
              <a:rPr lang="uk-UA" smtClean="0"/>
              <a:t>11.11.2013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DC1CF8C-2A79-4F2A-828C-4F68754A014D}"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02FE7D-7E05-42E8-9A5D-14531358EF83}" type="datetimeFigureOut">
              <a:rPr lang="uk-UA" smtClean="0"/>
              <a:t>11.11.2013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DC1CF8C-2A79-4F2A-828C-4F68754A014D}"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02FE7D-7E05-42E8-9A5D-14531358EF83}" type="datetimeFigureOut">
              <a:rPr lang="uk-UA" smtClean="0"/>
              <a:t>11.11.2013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DC1CF8C-2A79-4F2A-828C-4F68754A014D}" type="slidenum">
              <a:rPr lang="uk-UA" smtClean="0"/>
              <a:t>‹#›</a:t>
            </a:fld>
            <a:endParaRPr lang="uk-UA"/>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7602FE7D-7E05-42E8-9A5D-14531358EF83}" type="datetimeFigureOut">
              <a:rPr lang="uk-UA" smtClean="0"/>
              <a:t>11.11.2013</a:t>
            </a:fld>
            <a:endParaRPr lang="uk-UA"/>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uk-UA"/>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4DC1CF8C-2A79-4F2A-828C-4F68754A014D}" type="slidenum">
              <a:rPr lang="uk-UA" smtClean="0"/>
              <a:t>‹#›</a:t>
            </a:fld>
            <a:endParaRPr lang="uk-UA"/>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3805700"/>
            <a:ext cx="7306974" cy="556293"/>
          </a:xfrm>
        </p:spPr>
        <p:txBody>
          <a:bodyPr/>
          <a:lstStyle/>
          <a:p>
            <a:r>
              <a:rPr lang="uk-UA" sz="3200" dirty="0" smtClean="0"/>
              <a:t>Рембрандт – великий </a:t>
            </a:r>
            <a:r>
              <a:rPr lang="uk-UA" sz="3200" dirty="0" smtClean="0"/>
              <a:t>гол</a:t>
            </a:r>
            <a:r>
              <a:rPr lang="ru-RU" sz="3200" dirty="0"/>
              <a:t>л</a:t>
            </a:r>
            <a:r>
              <a:rPr lang="uk-UA" sz="3200" dirty="0" err="1" smtClean="0"/>
              <a:t>андець</a:t>
            </a:r>
            <a:endParaRPr lang="uk-UA" sz="3200" dirty="0"/>
          </a:p>
        </p:txBody>
      </p:sp>
      <p:sp>
        <p:nvSpPr>
          <p:cNvPr id="3" name="Подзаголовок 2"/>
          <p:cNvSpPr>
            <a:spLocks noGrp="1"/>
          </p:cNvSpPr>
          <p:nvPr>
            <p:ph type="subTitle" idx="1"/>
          </p:nvPr>
        </p:nvSpPr>
        <p:spPr>
          <a:xfrm>
            <a:off x="1009442" y="4777380"/>
            <a:ext cx="7117180" cy="1387924"/>
          </a:xfrm>
        </p:spPr>
        <p:txBody>
          <a:bodyPr>
            <a:normAutofit fontScale="62500" lnSpcReduction="20000"/>
          </a:bodyPr>
          <a:lstStyle/>
          <a:p>
            <a:r>
              <a:rPr lang="uk-UA" dirty="0" smtClean="0"/>
              <a:t>Виконала:</a:t>
            </a:r>
          </a:p>
          <a:p>
            <a:r>
              <a:rPr lang="uk-UA" dirty="0"/>
              <a:t>у</a:t>
            </a:r>
            <a:r>
              <a:rPr lang="uk-UA" dirty="0" smtClean="0"/>
              <a:t>чениця 11 класу</a:t>
            </a:r>
          </a:p>
          <a:p>
            <a:r>
              <a:rPr lang="uk-UA" dirty="0" smtClean="0"/>
              <a:t>Кравченко Оксана</a:t>
            </a:r>
          </a:p>
          <a:p>
            <a:r>
              <a:rPr lang="uk-UA" dirty="0" smtClean="0"/>
              <a:t>Перевірила:</a:t>
            </a:r>
          </a:p>
          <a:p>
            <a:r>
              <a:rPr lang="uk-UA" dirty="0" smtClean="0"/>
              <a:t>Білоус Наталія Леонідівна</a:t>
            </a:r>
            <a:endParaRPr lang="uk-UA" dirty="0"/>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01" b="100000" l="456" r="100000"/>
                    </a14:imgEffect>
                  </a14:imgLayer>
                </a14:imgProps>
              </a:ext>
              <a:ext uri="{28A0092B-C50C-407E-A947-70E740481C1C}">
                <a14:useLocalDpi xmlns:a14="http://schemas.microsoft.com/office/drawing/2010/main" val="0"/>
              </a:ext>
            </a:extLst>
          </a:blip>
          <a:srcRect/>
          <a:stretch>
            <a:fillRect/>
          </a:stretch>
        </p:blipFill>
        <p:spPr bwMode="auto">
          <a:xfrm>
            <a:off x="3275856" y="116632"/>
            <a:ext cx="2691464"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6370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1"/>
            <a:ext cx="8591550" cy="752128"/>
          </a:xfrm>
        </p:spPr>
        <p:txBody>
          <a:bodyPr>
            <a:normAutofit/>
          </a:bodyPr>
          <a:lstStyle/>
          <a:p>
            <a:r>
              <a:rPr lang="uk-UA" sz="1800" dirty="0" smtClean="0"/>
              <a:t>Р</a:t>
            </a:r>
            <a:r>
              <a:rPr lang="en-US" sz="1800" dirty="0" smtClean="0"/>
              <a:t>é</a:t>
            </a:r>
            <a:r>
              <a:rPr lang="uk-UA" sz="1800" dirty="0" err="1" smtClean="0"/>
              <a:t>мбрандт</a:t>
            </a:r>
            <a:r>
              <a:rPr lang="uk-UA" sz="1800" dirty="0" smtClean="0"/>
              <a:t> Г</a:t>
            </a:r>
            <a:r>
              <a:rPr lang="en-US" sz="1800" dirty="0" smtClean="0"/>
              <a:t>á</a:t>
            </a:r>
            <a:r>
              <a:rPr lang="uk-UA" sz="1800" dirty="0" err="1" smtClean="0"/>
              <a:t>рменсон</a:t>
            </a:r>
            <a:r>
              <a:rPr lang="uk-UA" sz="1800" dirty="0" smtClean="0"/>
              <a:t> </a:t>
            </a:r>
            <a:r>
              <a:rPr lang="uk-UA" sz="1800" dirty="0" err="1" smtClean="0"/>
              <a:t>ван</a:t>
            </a:r>
            <a:r>
              <a:rPr lang="uk-UA" sz="1800" dirty="0" smtClean="0"/>
              <a:t> Рейн (</a:t>
            </a:r>
            <a:r>
              <a:rPr lang="en-US" sz="1800" dirty="0" smtClean="0"/>
              <a:t>15 </a:t>
            </a:r>
            <a:r>
              <a:rPr lang="uk-UA" sz="1800" dirty="0" smtClean="0"/>
              <a:t>липня 1606 (або 1607) — 4 жовтня 1669) — нідерландський художник, офортист доби бароко.</a:t>
            </a:r>
            <a:endParaRPr lang="uk-UA"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735" y="1124744"/>
            <a:ext cx="4536504" cy="542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8153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16633"/>
            <a:ext cx="7125113" cy="648072"/>
          </a:xfrm>
        </p:spPr>
        <p:txBody>
          <a:bodyPr/>
          <a:lstStyle/>
          <a:p>
            <a:pPr algn="ctr"/>
            <a:r>
              <a:rPr lang="uk-UA" dirty="0">
                <a:latin typeface="Comic Sans MS" panose="030F0702030302020204" pitchFamily="66" charset="0"/>
              </a:rPr>
              <a:t>Роки навчання</a:t>
            </a:r>
          </a:p>
        </p:txBody>
      </p:sp>
      <p:sp>
        <p:nvSpPr>
          <p:cNvPr id="3" name="Прямоугольник 2"/>
          <p:cNvSpPr/>
          <p:nvPr/>
        </p:nvSpPr>
        <p:spPr>
          <a:xfrm>
            <a:off x="126055" y="836712"/>
            <a:ext cx="8964488" cy="5355312"/>
          </a:xfrm>
          <a:prstGeom prst="rect">
            <a:avLst/>
          </a:prstGeom>
        </p:spPr>
        <p:txBody>
          <a:bodyPr wrap="square">
            <a:spAutoFit/>
          </a:bodyPr>
          <a:lstStyle/>
          <a:p>
            <a:r>
              <a:rPr lang="uk-UA" dirty="0" smtClean="0">
                <a:latin typeface="Comic Sans MS" panose="030F0702030302020204" pitchFamily="66" charset="0"/>
              </a:rPr>
              <a:t>Рембрандт </a:t>
            </a:r>
            <a:r>
              <a:rPr lang="uk-UA" dirty="0" err="1" smtClean="0">
                <a:latin typeface="Comic Sans MS" panose="030F0702030302020204" pitchFamily="66" charset="0"/>
              </a:rPr>
              <a:t>Гарменсзон</a:t>
            </a:r>
            <a:r>
              <a:rPr lang="uk-UA" dirty="0" smtClean="0">
                <a:latin typeface="Comic Sans MS" panose="030F0702030302020204" pitchFamily="66" charset="0"/>
              </a:rPr>
              <a:t> </a:t>
            </a:r>
            <a:r>
              <a:rPr lang="uk-UA" dirty="0" err="1" smtClean="0">
                <a:latin typeface="Comic Sans MS" panose="030F0702030302020204" pitchFamily="66" charset="0"/>
              </a:rPr>
              <a:t>ван</a:t>
            </a:r>
            <a:r>
              <a:rPr lang="uk-UA" dirty="0" smtClean="0">
                <a:latin typeface="Comic Sans MS" panose="030F0702030302020204" pitchFamily="66" charset="0"/>
              </a:rPr>
              <a:t> Рейн народився 15 липня 1606 року (за деякими даними, у 1607) в багатодітній родині заможного власника млина </a:t>
            </a:r>
            <a:r>
              <a:rPr lang="uk-UA" dirty="0" err="1" smtClean="0">
                <a:latin typeface="Comic Sans MS" panose="030F0702030302020204" pitchFamily="66" charset="0"/>
              </a:rPr>
              <a:t>Гармена</a:t>
            </a:r>
            <a:r>
              <a:rPr lang="uk-UA" dirty="0" smtClean="0">
                <a:latin typeface="Comic Sans MS" panose="030F0702030302020204" pitchFamily="66" charset="0"/>
              </a:rPr>
              <a:t> </a:t>
            </a:r>
            <a:r>
              <a:rPr lang="uk-UA" dirty="0" err="1" smtClean="0">
                <a:latin typeface="Comic Sans MS" panose="030F0702030302020204" pitchFamily="66" charset="0"/>
              </a:rPr>
              <a:t>Геррітсзона</a:t>
            </a:r>
            <a:r>
              <a:rPr lang="uk-UA" dirty="0" smtClean="0">
                <a:latin typeface="Comic Sans MS" panose="030F0702030302020204" pitchFamily="66" charset="0"/>
              </a:rPr>
              <a:t> </a:t>
            </a:r>
            <a:r>
              <a:rPr lang="uk-UA" dirty="0" err="1" smtClean="0">
                <a:latin typeface="Comic Sans MS" panose="030F0702030302020204" pitchFamily="66" charset="0"/>
              </a:rPr>
              <a:t>ван</a:t>
            </a:r>
            <a:r>
              <a:rPr lang="uk-UA" dirty="0" smtClean="0">
                <a:latin typeface="Comic Sans MS" panose="030F0702030302020204" pitchFamily="66" charset="0"/>
              </a:rPr>
              <a:t> </a:t>
            </a:r>
            <a:r>
              <a:rPr lang="uk-UA" dirty="0" err="1" smtClean="0">
                <a:latin typeface="Comic Sans MS" panose="030F0702030302020204" pitchFamily="66" charset="0"/>
              </a:rPr>
              <a:t>Рейна</a:t>
            </a:r>
            <a:r>
              <a:rPr lang="uk-UA" dirty="0" smtClean="0">
                <a:latin typeface="Comic Sans MS" panose="030F0702030302020204" pitchFamily="66" charset="0"/>
              </a:rPr>
              <a:t> в </a:t>
            </a:r>
            <a:r>
              <a:rPr lang="uk-UA" dirty="0" err="1" smtClean="0">
                <a:latin typeface="Comic Sans MS" panose="030F0702030302020204" pitchFamily="66" charset="0"/>
              </a:rPr>
              <a:t>Лейдені</a:t>
            </a:r>
            <a:r>
              <a:rPr lang="uk-UA" dirty="0" smtClean="0">
                <a:latin typeface="Comic Sans MS" panose="030F0702030302020204" pitchFamily="66" charset="0"/>
              </a:rPr>
              <a:t>. За даними нідерландських дослідників, родина матері залишилась в лоні католицької церкви, хоча після Нідерландської революції в країні домінував протестантизм.</a:t>
            </a:r>
          </a:p>
          <a:p>
            <a:r>
              <a:rPr lang="uk-UA" dirty="0" smtClean="0">
                <a:latin typeface="Comic Sans MS" panose="030F0702030302020204" pitchFamily="66" charset="0"/>
              </a:rPr>
              <a:t>У </a:t>
            </a:r>
            <a:r>
              <a:rPr lang="uk-UA" dirty="0" err="1" smtClean="0">
                <a:latin typeface="Comic Sans MS" panose="030F0702030302020204" pitchFamily="66" charset="0"/>
              </a:rPr>
              <a:t>Лейдені</a:t>
            </a:r>
            <a:r>
              <a:rPr lang="uk-UA" dirty="0" smtClean="0">
                <a:latin typeface="Comic Sans MS" panose="030F0702030302020204" pitchFamily="66" charset="0"/>
              </a:rPr>
              <a:t> Рембрандт відвідував латинську школу при університеті, але найбільший інтерес проявляв до живопису. У 13 років його віддали вчитися образотворчому мистецтву до лейденського історичного живописця Якоба </a:t>
            </a:r>
            <a:r>
              <a:rPr lang="uk-UA" dirty="0" err="1" smtClean="0">
                <a:latin typeface="Comic Sans MS" panose="030F0702030302020204" pitchFamily="66" charset="0"/>
              </a:rPr>
              <a:t>ван</a:t>
            </a:r>
            <a:r>
              <a:rPr lang="uk-UA" dirty="0" smtClean="0">
                <a:latin typeface="Comic Sans MS" panose="030F0702030302020204" pitchFamily="66" charset="0"/>
              </a:rPr>
              <a:t> </a:t>
            </a:r>
            <a:r>
              <a:rPr lang="uk-UA" dirty="0" err="1" smtClean="0">
                <a:latin typeface="Comic Sans MS" panose="030F0702030302020204" pitchFamily="66" charset="0"/>
              </a:rPr>
              <a:t>Сваненбюрха</a:t>
            </a:r>
            <a:r>
              <a:rPr lang="uk-UA" dirty="0" smtClean="0">
                <a:latin typeface="Comic Sans MS" panose="030F0702030302020204" pitchFamily="66" charset="0"/>
              </a:rPr>
              <a:t>, католика по вірі. </a:t>
            </a:r>
            <a:r>
              <a:rPr lang="uk-UA" dirty="0" err="1" smtClean="0">
                <a:latin typeface="Comic Sans MS" panose="030F0702030302020204" pitchFamily="66" charset="0"/>
              </a:rPr>
              <a:t>Рембрантівських</a:t>
            </a:r>
            <a:r>
              <a:rPr lang="uk-UA" dirty="0" smtClean="0">
                <a:latin typeface="Comic Sans MS" panose="030F0702030302020204" pitchFamily="66" charset="0"/>
              </a:rPr>
              <a:t> робіт цього періоду дослідники не виявили, і питання про вплив </a:t>
            </a:r>
            <a:r>
              <a:rPr lang="uk-UA" dirty="0" err="1" smtClean="0">
                <a:latin typeface="Comic Sans MS" panose="030F0702030302020204" pitchFamily="66" charset="0"/>
              </a:rPr>
              <a:t>Сваненбюрха</a:t>
            </a:r>
            <a:r>
              <a:rPr lang="uk-UA" dirty="0" smtClean="0">
                <a:latin typeface="Comic Sans MS" panose="030F0702030302020204" pitchFamily="66" charset="0"/>
              </a:rPr>
              <a:t> на становлення його творчої манери залишається відкритим: занадто мало відомо сьогодні про цього художника.</a:t>
            </a:r>
          </a:p>
          <a:p>
            <a:r>
              <a:rPr lang="uk-UA" dirty="0" smtClean="0">
                <a:latin typeface="Comic Sans MS" panose="030F0702030302020204" pitchFamily="66" charset="0"/>
              </a:rPr>
              <a:t>В 1623 році Рембрандт продовжив художнє навчання в Амстердамі у Пітера </a:t>
            </a:r>
            <a:r>
              <a:rPr lang="uk-UA" dirty="0" err="1" smtClean="0">
                <a:latin typeface="Comic Sans MS" panose="030F0702030302020204" pitchFamily="66" charset="0"/>
              </a:rPr>
              <a:t>Ластмана</a:t>
            </a:r>
            <a:r>
              <a:rPr lang="uk-UA" dirty="0" smtClean="0">
                <a:latin typeface="Comic Sans MS" panose="030F0702030302020204" pitchFamily="66" charset="0"/>
              </a:rPr>
              <a:t>, який встиг побувати в Італії і спеціалізувався на історичних, міфологічних і біблійних сюжетах (одна картина Пітера </a:t>
            </a:r>
            <a:r>
              <a:rPr lang="uk-UA" dirty="0" err="1" smtClean="0">
                <a:latin typeface="Comic Sans MS" panose="030F0702030302020204" pitchFamily="66" charset="0"/>
              </a:rPr>
              <a:t>Ластмана</a:t>
            </a:r>
            <a:r>
              <a:rPr lang="uk-UA" dirty="0" smtClean="0">
                <a:latin typeface="Comic Sans MS" panose="030F0702030302020204" pitchFamily="66" charset="0"/>
              </a:rPr>
              <a:t> була в збірці українця В. А. </a:t>
            </a:r>
            <a:r>
              <a:rPr lang="uk-UA" dirty="0" err="1" smtClean="0">
                <a:latin typeface="Comic Sans MS" panose="030F0702030302020204" pitchFamily="66" charset="0"/>
              </a:rPr>
              <a:t>Щавинського</a:t>
            </a:r>
            <a:r>
              <a:rPr lang="uk-UA" dirty="0" smtClean="0">
                <a:latin typeface="Comic Sans MS" panose="030F0702030302020204" pitchFamily="66" charset="0"/>
              </a:rPr>
              <a:t>, нині в Ермітажі). В 1627 році Рембрандт покинув </a:t>
            </a:r>
            <a:r>
              <a:rPr lang="uk-UA" dirty="0" err="1" smtClean="0">
                <a:latin typeface="Comic Sans MS" panose="030F0702030302020204" pitchFamily="66" charset="0"/>
              </a:rPr>
              <a:t>Ластмана</a:t>
            </a:r>
            <a:r>
              <a:rPr lang="uk-UA" dirty="0" smtClean="0">
                <a:latin typeface="Comic Sans MS" panose="030F0702030302020204" pitchFamily="66" charset="0"/>
              </a:rPr>
              <a:t> і повернувся у </a:t>
            </a:r>
            <a:r>
              <a:rPr lang="uk-UA" dirty="0" err="1" smtClean="0">
                <a:latin typeface="Comic Sans MS" panose="030F0702030302020204" pitchFamily="66" charset="0"/>
              </a:rPr>
              <a:t>Лейден</a:t>
            </a:r>
            <a:r>
              <a:rPr lang="uk-UA" dirty="0" smtClean="0">
                <a:latin typeface="Comic Sans MS" panose="030F0702030302020204" pitchFamily="66" charset="0"/>
              </a:rPr>
              <a:t>, де разом з товаришем Яном </a:t>
            </a:r>
            <a:r>
              <a:rPr lang="uk-UA" dirty="0" err="1" smtClean="0">
                <a:latin typeface="Comic Sans MS" panose="030F0702030302020204" pitchFamily="66" charset="0"/>
              </a:rPr>
              <a:t>Лівенсом</a:t>
            </a:r>
            <a:r>
              <a:rPr lang="uk-UA" dirty="0" smtClean="0">
                <a:latin typeface="Comic Sans MS" panose="030F0702030302020204" pitchFamily="66" charset="0"/>
              </a:rPr>
              <a:t> відкрив власну майстерню і почав набирати учнів. За декілька років він здобув значну популярність.</a:t>
            </a:r>
            <a:endParaRPr lang="uk-UA" dirty="0">
              <a:latin typeface="Comic Sans MS" panose="030F0702030302020204" pitchFamily="66" charset="0"/>
            </a:endParaRPr>
          </a:p>
        </p:txBody>
      </p:sp>
    </p:spTree>
    <p:extLst>
      <p:ext uri="{BB962C8B-B14F-4D97-AF65-F5344CB8AC3E}">
        <p14:creationId xmlns:p14="http://schemas.microsoft.com/office/powerpoint/2010/main" val="40970183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5447" y="188640"/>
            <a:ext cx="7125113" cy="449020"/>
          </a:xfrm>
        </p:spPr>
        <p:txBody>
          <a:bodyPr>
            <a:noAutofit/>
          </a:bodyPr>
          <a:lstStyle/>
          <a:p>
            <a:pPr algn="ctr"/>
            <a:r>
              <a:rPr lang="uk-UA" sz="4000" b="1" dirty="0">
                <a:solidFill>
                  <a:schemeClr val="accent3"/>
                </a:solidFill>
                <a:latin typeface="Comic Sans MS" panose="030F0702030302020204" pitchFamily="66" charset="0"/>
              </a:rPr>
              <a:t>Перші кроки</a:t>
            </a:r>
            <a:endParaRPr lang="uk-UA" sz="4000" b="1" i="0" dirty="0">
              <a:solidFill>
                <a:schemeClr val="accent3"/>
              </a:solidFill>
              <a:effectLst/>
              <a:latin typeface="Comic Sans MS" panose="030F0702030302020204" pitchFamily="66" charset="0"/>
            </a:endParaRPr>
          </a:p>
        </p:txBody>
      </p:sp>
      <p:sp>
        <p:nvSpPr>
          <p:cNvPr id="4" name="Прямоугольник 3"/>
          <p:cNvSpPr/>
          <p:nvPr/>
        </p:nvSpPr>
        <p:spPr>
          <a:xfrm>
            <a:off x="251520" y="908720"/>
            <a:ext cx="8964488" cy="5693866"/>
          </a:xfrm>
          <a:prstGeom prst="rect">
            <a:avLst/>
          </a:prstGeom>
        </p:spPr>
        <p:txBody>
          <a:bodyPr wrap="square">
            <a:spAutoFit/>
          </a:bodyPr>
          <a:lstStyle/>
          <a:p>
            <a:r>
              <a:rPr lang="uk-UA" sz="2800" dirty="0" smtClean="0"/>
              <a:t>Рембрандт береться за розробку біблійних сюжетів, пише перші портрети, є навіть один морський пейзаж («Концерт» 1626, «Св. Стефана забивають камінням» 1629," Христос в </a:t>
            </a:r>
            <a:r>
              <a:rPr lang="uk-UA" sz="2800" dirty="0" err="1" smtClean="0"/>
              <a:t>Еммаусі</a:t>
            </a:r>
            <a:r>
              <a:rPr lang="uk-UA" sz="2800" dirty="0" smtClean="0"/>
              <a:t>", «Морський пейзаж» 1630, "Автопортрет біля мольберта" 1628). Рембрандта помічають багаті меценати. </a:t>
            </a:r>
            <a:r>
              <a:rPr lang="uk-UA" sz="2800" dirty="0" err="1" smtClean="0"/>
              <a:t>Константин</a:t>
            </a:r>
            <a:r>
              <a:rPr lang="uk-UA" sz="2800" dirty="0" smtClean="0"/>
              <a:t> </a:t>
            </a:r>
            <a:r>
              <a:rPr lang="uk-UA" sz="2800" dirty="0" err="1" smtClean="0"/>
              <a:t>Гюйгенс</a:t>
            </a:r>
            <a:r>
              <a:rPr lang="uk-UA" sz="2800" dirty="0" smtClean="0"/>
              <a:t> (секретар принца </a:t>
            </a:r>
            <a:r>
              <a:rPr lang="uk-UA" sz="2800" dirty="0" err="1" smtClean="0"/>
              <a:t>Оранського</a:t>
            </a:r>
            <a:r>
              <a:rPr lang="uk-UA" sz="2800" dirty="0" smtClean="0"/>
              <a:t>) зробив молодому художнику замовлення на картини для свого хазяїна. На цьому етапі Рембрандт самостійно вивчав твори доби бароко, а також твори фламандця Рубенса.</a:t>
            </a:r>
            <a:endParaRPr lang="uk-UA"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5568619" cy="5810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859489" y="6138882"/>
            <a:ext cx="3578224" cy="523220"/>
          </a:xfrm>
          <a:prstGeom prst="rect">
            <a:avLst/>
          </a:prstGeom>
        </p:spPr>
        <p:txBody>
          <a:bodyPr wrap="none">
            <a:spAutoFit/>
          </a:bodyPr>
          <a:lstStyle/>
          <a:p>
            <a:r>
              <a:rPr lang="uk-UA" sz="2800" dirty="0">
                <a:solidFill>
                  <a:prstClr val="white"/>
                </a:solidFill>
              </a:rPr>
              <a:t>Христос в </a:t>
            </a:r>
            <a:r>
              <a:rPr lang="uk-UA" sz="2800" dirty="0" err="1" smtClean="0">
                <a:solidFill>
                  <a:prstClr val="white"/>
                </a:solidFill>
              </a:rPr>
              <a:t>Еммаусі</a:t>
            </a:r>
            <a:endParaRPr lang="uk-UA" dirty="0"/>
          </a:p>
        </p:txBody>
      </p:sp>
    </p:spTree>
    <p:extLst>
      <p:ext uri="{BB962C8B-B14F-4D97-AF65-F5344CB8AC3E}">
        <p14:creationId xmlns:p14="http://schemas.microsoft.com/office/powerpoint/2010/main" val="296428802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additive="base">
                                        <p:cTn id="22" dur="500" fill="hold"/>
                                        <p:tgtEl>
                                          <p:spTgt spid="2051"/>
                                        </p:tgtEl>
                                        <p:attrNameLst>
                                          <p:attrName>ppt_x</p:attrName>
                                        </p:attrNameLst>
                                      </p:cBhvr>
                                      <p:tavLst>
                                        <p:tav tm="0">
                                          <p:val>
                                            <p:strVal val="#ppt_x"/>
                                          </p:val>
                                        </p:tav>
                                        <p:tav tm="100000">
                                          <p:val>
                                            <p:strVal val="#ppt_x"/>
                                          </p:val>
                                        </p:tav>
                                      </p:tavLst>
                                    </p:anim>
                                    <p:anim calcmode="lin" valueType="num">
                                      <p:cBhvr additive="base">
                                        <p:cTn id="2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125113" cy="521028"/>
          </a:xfrm>
        </p:spPr>
        <p:txBody>
          <a:bodyPr/>
          <a:lstStyle/>
          <a:p>
            <a:pPr algn="ctr"/>
            <a:r>
              <a:rPr lang="uk-UA" dirty="0">
                <a:latin typeface="Comic Sans MS" panose="030F0702030302020204" pitchFamily="66" charset="0"/>
              </a:rPr>
              <a:t>Амстердам</a:t>
            </a:r>
          </a:p>
        </p:txBody>
      </p:sp>
      <p:sp>
        <p:nvSpPr>
          <p:cNvPr id="3" name="Прямоугольник 2"/>
          <p:cNvSpPr/>
          <p:nvPr/>
        </p:nvSpPr>
        <p:spPr>
          <a:xfrm>
            <a:off x="107504" y="908720"/>
            <a:ext cx="8928992" cy="5016758"/>
          </a:xfrm>
          <a:prstGeom prst="rect">
            <a:avLst/>
          </a:prstGeom>
        </p:spPr>
        <p:txBody>
          <a:bodyPr wrap="square">
            <a:spAutoFit/>
          </a:bodyPr>
          <a:lstStyle/>
          <a:p>
            <a:r>
              <a:rPr lang="uk-UA" sz="1600" dirty="0" smtClean="0"/>
              <a:t>У 1631 р. Рембрандт покинув майстерню у </a:t>
            </a:r>
            <a:r>
              <a:rPr lang="uk-UA" sz="1600" dirty="0" err="1" smtClean="0"/>
              <a:t>Лейдені</a:t>
            </a:r>
            <a:r>
              <a:rPr lang="uk-UA" sz="1600" dirty="0" smtClean="0"/>
              <a:t> і виїхав до Амстердаму. Через рік майстерню закрив і </a:t>
            </a:r>
            <a:r>
              <a:rPr lang="uk-UA" sz="1600" dirty="0" err="1" smtClean="0"/>
              <a:t>Лівенс</a:t>
            </a:r>
            <a:r>
              <a:rPr lang="uk-UA" sz="1600" dirty="0" smtClean="0"/>
              <a:t> та виїхав на заробітки у Англію. Шляхи друзів розійшлися. В Амстердамі Рембрандт створив багато портретів. Не забуває й про релігійні сюжети («Пророк Ієремія» 1630 ,</a:t>
            </a:r>
            <a:r>
              <a:rPr lang="uk-UA" sz="1600" dirty="0" err="1" smtClean="0"/>
              <a:t>Ріксмузей</a:t>
            </a:r>
            <a:r>
              <a:rPr lang="uk-UA" sz="1600" dirty="0" smtClean="0"/>
              <a:t>). Дві картини на релігійний сюжет він робить для штатгальтера Фрідріха-Генріха </a:t>
            </a:r>
            <a:r>
              <a:rPr lang="uk-UA" sz="1600" dirty="0" err="1" smtClean="0"/>
              <a:t>Оранського</a:t>
            </a:r>
            <a:r>
              <a:rPr lang="uk-UA" sz="1600" dirty="0" smtClean="0"/>
              <a:t> («</a:t>
            </a:r>
            <a:r>
              <a:rPr lang="uk-UA" sz="1600" dirty="0" err="1" smtClean="0"/>
              <a:t>Воздвиження</a:t>
            </a:r>
            <a:r>
              <a:rPr lang="uk-UA" sz="1600" dirty="0" smtClean="0"/>
              <a:t> хреста», «Зняття Христа з хреста»). У творах відчутний вплив барокових гравюр Пітера Пауля Рубенса.</a:t>
            </a:r>
          </a:p>
          <a:p>
            <a:r>
              <a:rPr lang="uk-UA" sz="1600" dirty="0" smtClean="0"/>
              <a:t>Груповий портрет «Урок анатомії доктора </a:t>
            </a:r>
            <a:r>
              <a:rPr lang="uk-UA" sz="1600" dirty="0" err="1" smtClean="0"/>
              <a:t>Тюльпа</a:t>
            </a:r>
            <a:r>
              <a:rPr lang="uk-UA" sz="1600" dirty="0" smtClean="0"/>
              <a:t>»(1632) приніс художнику успіх. На хвилі успіху майстер узяв шлюб з </a:t>
            </a:r>
            <a:r>
              <a:rPr lang="uk-UA" sz="1600" dirty="0" err="1" smtClean="0"/>
              <a:t>Саскією</a:t>
            </a:r>
            <a:r>
              <a:rPr lang="uk-UA" sz="1600" dirty="0" smtClean="0"/>
              <a:t> </a:t>
            </a:r>
            <a:r>
              <a:rPr lang="uk-UA" sz="1600" dirty="0" err="1" smtClean="0"/>
              <a:t>ван</a:t>
            </a:r>
            <a:r>
              <a:rPr lang="uk-UA" sz="1600" dirty="0" smtClean="0"/>
              <a:t> </a:t>
            </a:r>
            <a:r>
              <a:rPr lang="uk-UA" sz="1600" dirty="0" err="1" smtClean="0"/>
              <a:t>Ейленбюрх</a:t>
            </a:r>
            <a:r>
              <a:rPr lang="uk-UA" sz="1600" dirty="0" smtClean="0"/>
              <a:t> (1634), дочкою бургомістра міста </a:t>
            </a:r>
            <a:r>
              <a:rPr lang="uk-UA" sz="1600" dirty="0" err="1" smtClean="0"/>
              <a:t>Лаувердена</a:t>
            </a:r>
            <a:r>
              <a:rPr lang="uk-UA" sz="1600" dirty="0" smtClean="0"/>
              <a:t>. Рембрандт завдяки вдалому шлюбу увійшов у коло заможних людей. Тепер Рембрандт не встигає писати портрети. З'явилися великі гроші і він купує оселю в Амстердамі. Там же влаштовує майстерню і починає збирати витвори мистецтв (гравюри, картини іноземних майстрів, зброю, музичні інструменти, рідкісний одяг та екзотичні заморські речі). У цей період з'явилося і декілька його шедеврів («Автопортрет з </a:t>
            </a:r>
            <a:r>
              <a:rPr lang="uk-UA" sz="1600" dirty="0" err="1" smtClean="0"/>
              <a:t>Саскією</a:t>
            </a:r>
            <a:r>
              <a:rPr lang="uk-UA" sz="1600" dirty="0" smtClean="0"/>
              <a:t> на своїх колінах» 1636).</a:t>
            </a:r>
          </a:p>
          <a:p>
            <a:r>
              <a:rPr lang="uk-UA" sz="1600" dirty="0" smtClean="0"/>
              <a:t>Вважають тепер шедевром і велике полотно «Нічна варта». Та в рік появи картина викликала скандал. Адже 16 офіцерів внесли по 100 гульденів за право бути рівними серед рівних та трохи рівнішими за інших. Зазвичай стрільців малювали за бенкетом. Рембрандт представив їх як варту, що йде у похід.</a:t>
            </a:r>
            <a:endParaRPr lang="uk-UA"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714" y="908720"/>
            <a:ext cx="3678782" cy="4658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508104" y="5761627"/>
            <a:ext cx="3637398" cy="646331"/>
          </a:xfrm>
          <a:prstGeom prst="rect">
            <a:avLst/>
          </a:prstGeom>
        </p:spPr>
        <p:txBody>
          <a:bodyPr wrap="square">
            <a:spAutoFit/>
          </a:bodyPr>
          <a:lstStyle/>
          <a:p>
            <a:r>
              <a:rPr lang="ru-RU" b="0" i="0" dirty="0" smtClean="0">
                <a:solidFill>
                  <a:srgbClr val="FFC000"/>
                </a:solidFill>
                <a:effectLst/>
                <a:latin typeface="Arial"/>
              </a:rPr>
              <a:t>Дрезден, Автопортрет </a:t>
            </a:r>
            <a:r>
              <a:rPr lang="ru-RU" b="0" i="0" dirty="0" err="1" smtClean="0">
                <a:solidFill>
                  <a:srgbClr val="FFC000"/>
                </a:solidFill>
                <a:effectLst/>
                <a:latin typeface="Arial"/>
              </a:rPr>
              <a:t>із</a:t>
            </a:r>
            <a:r>
              <a:rPr lang="ru-RU" b="0" i="0" dirty="0" smtClean="0">
                <a:solidFill>
                  <a:srgbClr val="FFC000"/>
                </a:solidFill>
                <a:effectLst/>
                <a:latin typeface="Arial"/>
              </a:rPr>
              <a:t> </a:t>
            </a:r>
            <a:r>
              <a:rPr lang="ru-RU" b="0" i="0" dirty="0" err="1" smtClean="0">
                <a:solidFill>
                  <a:srgbClr val="FFC000"/>
                </a:solidFill>
                <a:effectLst/>
                <a:latin typeface="Arial"/>
              </a:rPr>
              <a:t>Саскією</a:t>
            </a:r>
            <a:r>
              <a:rPr lang="ru-RU" b="0" i="0" dirty="0" smtClean="0">
                <a:solidFill>
                  <a:srgbClr val="FFC000"/>
                </a:solidFill>
                <a:effectLst/>
                <a:latin typeface="Arial"/>
              </a:rPr>
              <a:t> на </a:t>
            </a:r>
            <a:r>
              <a:rPr lang="ru-RU" b="0" i="0" dirty="0" err="1" smtClean="0">
                <a:solidFill>
                  <a:srgbClr val="FFC000"/>
                </a:solidFill>
                <a:effectLst/>
                <a:latin typeface="Arial"/>
              </a:rPr>
              <a:t>своїх</a:t>
            </a:r>
            <a:r>
              <a:rPr lang="ru-RU" b="0" i="0" dirty="0" smtClean="0">
                <a:solidFill>
                  <a:srgbClr val="FFC000"/>
                </a:solidFill>
                <a:effectLst/>
                <a:latin typeface="Arial"/>
              </a:rPr>
              <a:t> </a:t>
            </a:r>
            <a:r>
              <a:rPr lang="ru-RU" b="0" i="0" dirty="0" err="1" smtClean="0">
                <a:solidFill>
                  <a:srgbClr val="FFC000"/>
                </a:solidFill>
                <a:effectLst/>
                <a:latin typeface="Arial"/>
              </a:rPr>
              <a:t>колінах</a:t>
            </a:r>
            <a:r>
              <a:rPr lang="ru-RU" b="0" i="0" dirty="0" smtClean="0">
                <a:solidFill>
                  <a:srgbClr val="FFC000"/>
                </a:solidFill>
                <a:effectLst/>
                <a:latin typeface="Arial"/>
              </a:rPr>
              <a:t> (1636)</a:t>
            </a:r>
            <a:endParaRPr lang="uk-UA" dirty="0">
              <a:solidFill>
                <a:srgbClr val="FFC00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08720"/>
            <a:ext cx="5021532" cy="4086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83584" y="5761627"/>
            <a:ext cx="4413388" cy="369332"/>
          </a:xfrm>
          <a:prstGeom prst="rect">
            <a:avLst/>
          </a:prstGeom>
        </p:spPr>
        <p:txBody>
          <a:bodyPr wrap="none">
            <a:spAutoFit/>
          </a:bodyPr>
          <a:lstStyle/>
          <a:p>
            <a:r>
              <a:rPr lang="uk-UA" dirty="0" smtClean="0">
                <a:solidFill>
                  <a:srgbClr val="FFC000"/>
                </a:solidFill>
              </a:rPr>
              <a:t> «Нічна варта», </a:t>
            </a:r>
            <a:r>
              <a:rPr lang="uk-UA" dirty="0" err="1" smtClean="0">
                <a:solidFill>
                  <a:srgbClr val="FFC000"/>
                </a:solidFill>
              </a:rPr>
              <a:t>Рейксмузей</a:t>
            </a:r>
            <a:r>
              <a:rPr lang="uk-UA" dirty="0" smtClean="0">
                <a:solidFill>
                  <a:srgbClr val="FFC000"/>
                </a:solidFill>
              </a:rPr>
              <a:t> (1642)</a:t>
            </a:r>
            <a:endParaRPr lang="uk-UA" dirty="0">
              <a:solidFill>
                <a:srgbClr val="FFC000"/>
              </a:solidFill>
            </a:endParaRPr>
          </a:p>
        </p:txBody>
      </p:sp>
    </p:spTree>
    <p:extLst>
      <p:ext uri="{BB962C8B-B14F-4D97-AF65-F5344CB8AC3E}">
        <p14:creationId xmlns:p14="http://schemas.microsoft.com/office/powerpoint/2010/main" val="745682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04722 -3.79829E-6 C 0.27517 -3.79829E-6 0.46059 0.15337 0.46059 0.34259 C 0.46059 0.5325 0.27517 0.6861 0.04722 0.6861 C -0.18073 0.6861 -0.36597 0.5325 -0.36597 0.34259 C -0.36597 0.15337 -0.18073 -3.79829E-6 0.04722 -3.79829E-6 Z " pathEditMode="relative" rAng="0" ptsTypes="fffff">
                                      <p:cBhvr>
                                        <p:cTn id="6" dur="2000" fill="hold"/>
                                        <p:tgtEl>
                                          <p:spTgt spid="2"/>
                                        </p:tgtEl>
                                        <p:attrNameLst>
                                          <p:attrName>ppt_x</p:attrName>
                                          <p:attrName>ppt_y</p:attrName>
                                        </p:attrNameLst>
                                      </p:cBhvr>
                                      <p:rCtr x="17" y="34305"/>
                                    </p:animMotion>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nodeType="clickEffect">
                                  <p:stCondLst>
                                    <p:cond delay="0"/>
                                  </p:stCondLst>
                                  <p:childTnLst>
                                    <p:anim calcmode="lin" valueType="num">
                                      <p:cBhvr>
                                        <p:cTn id="10" dur="1000"/>
                                        <p:tgtEl>
                                          <p:spTgt spid="3">
                                            <p:txEl>
                                              <p:pRg st="0" end="0"/>
                                            </p:txEl>
                                          </p:spTgt>
                                        </p:tgtEl>
                                        <p:attrNameLst>
                                          <p:attrName>ppt_w</p:attrName>
                                        </p:attrNameLst>
                                      </p:cBhvr>
                                      <p:tavLst>
                                        <p:tav tm="0">
                                          <p:val>
                                            <p:strVal val="ppt_w"/>
                                          </p:val>
                                        </p:tav>
                                        <p:tav tm="100000">
                                          <p:val>
                                            <p:fltVal val="0"/>
                                          </p:val>
                                        </p:tav>
                                      </p:tavLst>
                                    </p:anim>
                                    <p:anim calcmode="lin" valueType="num">
                                      <p:cBhvr>
                                        <p:cTn id="11" dur="1000"/>
                                        <p:tgtEl>
                                          <p:spTgt spid="3">
                                            <p:txEl>
                                              <p:pRg st="0" end="0"/>
                                            </p:txEl>
                                          </p:spTgt>
                                        </p:tgtEl>
                                        <p:attrNameLst>
                                          <p:attrName>ppt_h</p:attrName>
                                        </p:attrNameLst>
                                      </p:cBhvr>
                                      <p:tavLst>
                                        <p:tav tm="0">
                                          <p:val>
                                            <p:strVal val="ppt_h"/>
                                          </p:val>
                                        </p:tav>
                                        <p:tav tm="100000">
                                          <p:val>
                                            <p:fltVal val="0"/>
                                          </p:val>
                                        </p:tav>
                                      </p:tavLst>
                                    </p:anim>
                                    <p:anim calcmode="lin" valueType="num">
                                      <p:cBhvr>
                                        <p:cTn id="12"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13" dur="1000"/>
                                        <p:tgtEl>
                                          <p:spTgt spid="3">
                                            <p:txEl>
                                              <p:pRg st="0" end="0"/>
                                            </p:txEl>
                                          </p:spTgt>
                                        </p:tgtEl>
                                      </p:cBhvr>
                                    </p:animEffect>
                                    <p:set>
                                      <p:cBhvr>
                                        <p:cTn id="14"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nodeType="clickEffect">
                                  <p:stCondLst>
                                    <p:cond delay="0"/>
                                  </p:stCondLst>
                                  <p:childTnLst>
                                    <p:anim calcmode="lin" valueType="num">
                                      <p:cBhvr>
                                        <p:cTn id="18" dur="1000"/>
                                        <p:tgtEl>
                                          <p:spTgt spid="3">
                                            <p:txEl>
                                              <p:pRg st="1" end="1"/>
                                            </p:txEl>
                                          </p:spTgt>
                                        </p:tgtEl>
                                        <p:attrNameLst>
                                          <p:attrName>ppt_w</p:attrName>
                                        </p:attrNameLst>
                                      </p:cBhvr>
                                      <p:tavLst>
                                        <p:tav tm="0">
                                          <p:val>
                                            <p:strVal val="ppt_w"/>
                                          </p:val>
                                        </p:tav>
                                        <p:tav tm="100000">
                                          <p:val>
                                            <p:fltVal val="0"/>
                                          </p:val>
                                        </p:tav>
                                      </p:tavLst>
                                    </p:anim>
                                    <p:anim calcmode="lin" valueType="num">
                                      <p:cBhvr>
                                        <p:cTn id="19" dur="1000"/>
                                        <p:tgtEl>
                                          <p:spTgt spid="3">
                                            <p:txEl>
                                              <p:pRg st="1" end="1"/>
                                            </p:txEl>
                                          </p:spTgt>
                                        </p:tgtEl>
                                        <p:attrNameLst>
                                          <p:attrName>ppt_h</p:attrName>
                                        </p:attrNameLst>
                                      </p:cBhvr>
                                      <p:tavLst>
                                        <p:tav tm="0">
                                          <p:val>
                                            <p:strVal val="ppt_h"/>
                                          </p:val>
                                        </p:tav>
                                        <p:tav tm="100000">
                                          <p:val>
                                            <p:fltVal val="0"/>
                                          </p:val>
                                        </p:tav>
                                      </p:tavLst>
                                    </p:anim>
                                    <p:anim calcmode="lin" valueType="num">
                                      <p:cBhvr>
                                        <p:cTn id="20"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21" dur="1000"/>
                                        <p:tgtEl>
                                          <p:spTgt spid="3">
                                            <p:txEl>
                                              <p:pRg st="1" end="1"/>
                                            </p:txEl>
                                          </p:spTgt>
                                        </p:tgtEl>
                                      </p:cBhvr>
                                    </p:animEffect>
                                    <p:set>
                                      <p:cBhvr>
                                        <p:cTn id="22"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nodeType="clickEffect">
                                  <p:stCondLst>
                                    <p:cond delay="0"/>
                                  </p:stCondLst>
                                  <p:childTnLst>
                                    <p:anim calcmode="lin" valueType="num">
                                      <p:cBhvr>
                                        <p:cTn id="26" dur="1000"/>
                                        <p:tgtEl>
                                          <p:spTgt spid="3">
                                            <p:txEl>
                                              <p:pRg st="2" end="2"/>
                                            </p:txEl>
                                          </p:spTgt>
                                        </p:tgtEl>
                                        <p:attrNameLst>
                                          <p:attrName>ppt_w</p:attrName>
                                        </p:attrNameLst>
                                      </p:cBhvr>
                                      <p:tavLst>
                                        <p:tav tm="0">
                                          <p:val>
                                            <p:strVal val="ppt_w"/>
                                          </p:val>
                                        </p:tav>
                                        <p:tav tm="100000">
                                          <p:val>
                                            <p:fltVal val="0"/>
                                          </p:val>
                                        </p:tav>
                                      </p:tavLst>
                                    </p:anim>
                                    <p:anim calcmode="lin" valueType="num">
                                      <p:cBhvr>
                                        <p:cTn id="27" dur="1000"/>
                                        <p:tgtEl>
                                          <p:spTgt spid="3">
                                            <p:txEl>
                                              <p:pRg st="2" end="2"/>
                                            </p:txEl>
                                          </p:spTgt>
                                        </p:tgtEl>
                                        <p:attrNameLst>
                                          <p:attrName>ppt_h</p:attrName>
                                        </p:attrNameLst>
                                      </p:cBhvr>
                                      <p:tavLst>
                                        <p:tav tm="0">
                                          <p:val>
                                            <p:strVal val="ppt_h"/>
                                          </p:val>
                                        </p:tav>
                                        <p:tav tm="100000">
                                          <p:val>
                                            <p:fltVal val="0"/>
                                          </p:val>
                                        </p:tav>
                                      </p:tavLst>
                                    </p:anim>
                                    <p:anim calcmode="lin" valueType="num">
                                      <p:cBhvr>
                                        <p:cTn id="28" dur="1000"/>
                                        <p:tgtEl>
                                          <p:spTgt spid="3">
                                            <p:txEl>
                                              <p:pRg st="2" end="2"/>
                                            </p:txEl>
                                          </p:spTgt>
                                        </p:tgtEl>
                                        <p:attrNameLst>
                                          <p:attrName>style.rotation</p:attrName>
                                        </p:attrNameLst>
                                      </p:cBhvr>
                                      <p:tavLst>
                                        <p:tav tm="0">
                                          <p:val>
                                            <p:fltVal val="0"/>
                                          </p:val>
                                        </p:tav>
                                        <p:tav tm="100000">
                                          <p:val>
                                            <p:fltVal val="90"/>
                                          </p:val>
                                        </p:tav>
                                      </p:tavLst>
                                    </p:anim>
                                    <p:animEffect transition="out" filter="fade">
                                      <p:cBhvr>
                                        <p:cTn id="29" dur="1000"/>
                                        <p:tgtEl>
                                          <p:spTgt spid="3">
                                            <p:txEl>
                                              <p:pRg st="2" end="2"/>
                                            </p:txEl>
                                          </p:spTgt>
                                        </p:tgtEl>
                                      </p:cBhvr>
                                    </p:animEffect>
                                    <p:set>
                                      <p:cBhvr>
                                        <p:cTn id="30"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500"/>
                                        <p:tgtEl>
                                          <p:spTgt spid="307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anim calcmode="lin" valueType="num">
                                      <p:cBhvr>
                                        <p:cTn id="47" dur="2500" fill="hold"/>
                                        <p:tgtEl>
                                          <p:spTgt spid="3074"/>
                                        </p:tgtEl>
                                        <p:attrNameLst>
                                          <p:attrName>ppt_w</p:attrName>
                                        </p:attrNameLst>
                                      </p:cBhvr>
                                      <p:tavLst>
                                        <p:tav tm="0">
                                          <p:val>
                                            <p:fltVal val="0"/>
                                          </p:val>
                                        </p:tav>
                                        <p:tav tm="100000">
                                          <p:val>
                                            <p:strVal val="#ppt_w"/>
                                          </p:val>
                                        </p:tav>
                                      </p:tavLst>
                                    </p:anim>
                                    <p:anim calcmode="lin" valueType="num">
                                      <p:cBhvr>
                                        <p:cTn id="48" dur="2500" fill="hold"/>
                                        <p:tgtEl>
                                          <p:spTgt spid="3074"/>
                                        </p:tgtEl>
                                        <p:attrNameLst>
                                          <p:attrName>ppt_h</p:attrName>
                                        </p:attrNameLst>
                                      </p:cBhvr>
                                      <p:tavLst>
                                        <p:tav tm="0">
                                          <p:val>
                                            <p:fltVal val="0"/>
                                          </p:val>
                                        </p:tav>
                                        <p:tav tm="100000">
                                          <p:val>
                                            <p:strVal val="#ppt_h"/>
                                          </p:val>
                                        </p:tav>
                                      </p:tavLst>
                                    </p:anim>
                                    <p:animEffect transition="in" filter="fade">
                                      <p:cBhvr>
                                        <p:cTn id="49" dur="2500"/>
                                        <p:tgtEl>
                                          <p:spTgt spid="3074"/>
                                        </p:tgtEl>
                                      </p:cBhvr>
                                    </p:animEffec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2000"/>
                                        <p:tgtEl>
                                          <p:spTgt spid="4"/>
                                        </p:tgtEl>
                                      </p:cBhvr>
                                    </p:animEffect>
                                    <p:anim calcmode="lin" valueType="num">
                                      <p:cBhvr>
                                        <p:cTn id="55" dur="2000" fill="hold"/>
                                        <p:tgtEl>
                                          <p:spTgt spid="4"/>
                                        </p:tgtEl>
                                        <p:attrNameLst>
                                          <p:attrName>ppt_w</p:attrName>
                                        </p:attrNameLst>
                                      </p:cBhvr>
                                      <p:tavLst>
                                        <p:tav tm="0" fmla="#ppt_w*sin(2.5*pi*$)">
                                          <p:val>
                                            <p:fltVal val="0"/>
                                          </p:val>
                                        </p:tav>
                                        <p:tav tm="100000">
                                          <p:val>
                                            <p:fltVal val="1"/>
                                          </p:val>
                                        </p:tav>
                                      </p:tavLst>
                                    </p:anim>
                                    <p:anim calcmode="lin" valueType="num">
                                      <p:cBhvr>
                                        <p:cTn id="5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188640"/>
            <a:ext cx="7920880" cy="6247864"/>
          </a:xfrm>
          <a:prstGeom prst="rect">
            <a:avLst/>
          </a:prstGeom>
        </p:spPr>
        <p:txBody>
          <a:bodyPr wrap="square">
            <a:spAutoFit/>
          </a:bodyPr>
          <a:lstStyle/>
          <a:p>
            <a:r>
              <a:rPr lang="uk-UA" sz="1600" dirty="0" smtClean="0"/>
              <a:t>Відмінна риса </a:t>
            </a:r>
            <a:r>
              <a:rPr lang="uk-UA" sz="1600" dirty="0" err="1" smtClean="0"/>
              <a:t>рембрандтівскої</a:t>
            </a:r>
            <a:r>
              <a:rPr lang="uk-UA" sz="1600" dirty="0" smtClean="0"/>
              <a:t> творчості 1650-х — ясність і монументальність </a:t>
            </a:r>
            <a:r>
              <a:rPr lang="uk-UA" sz="1600" dirty="0" err="1" smtClean="0"/>
              <a:t>крупнофігурних</a:t>
            </a:r>
            <a:r>
              <a:rPr lang="uk-UA" sz="1600" dirty="0" smtClean="0"/>
              <a:t> композицій. Характерна в цьому відношенні робота «Аристотель з бюстом Гомера», виконана в 1653 році для сицилійського аристократа </a:t>
            </a:r>
            <a:r>
              <a:rPr lang="uk-UA" sz="1600" dirty="0" err="1" smtClean="0"/>
              <a:t>Антоніо</a:t>
            </a:r>
            <a:r>
              <a:rPr lang="uk-UA" sz="1600" dirty="0" smtClean="0"/>
              <a:t> </a:t>
            </a:r>
            <a:r>
              <a:rPr lang="uk-UA" sz="1600" dirty="0" err="1" smtClean="0"/>
              <a:t>Руффо</a:t>
            </a:r>
            <a:r>
              <a:rPr lang="uk-UA" sz="1600" dirty="0" smtClean="0"/>
              <a:t> і продана в 1961 році його спадкоємцями на аукціоні Метрополітен-музею за рекордну на той момент суму — понад два мільйона доларів.</a:t>
            </a:r>
          </a:p>
          <a:p>
            <a:r>
              <a:rPr lang="uk-UA" sz="1600" dirty="0" smtClean="0"/>
              <a:t>Якщо на полотнах 1650-х років число фігур ніколи не перевищує трьох, то в останнє десятиліття свого життя Рембрандт повертається до створення багатофігурних композицій. У двох випадках це були великі й престижні замовлення. Монументальна героїчна картина «Змова Юлія </a:t>
            </a:r>
            <a:r>
              <a:rPr lang="uk-UA" sz="1600" dirty="0" err="1" smtClean="0"/>
              <a:t>Цивіліса</a:t>
            </a:r>
            <a:r>
              <a:rPr lang="uk-UA" sz="1600" dirty="0" smtClean="0"/>
              <a:t>" (1661) створювалася для нової Амстердамської ратуші, але з якихось причин не задовольнила замовників і не була оплачена. Фрагмент картини, що зберігся в Стокгольмі, вражає суворим реалізмом і несподіваними спалахами світлих фарб на тлі навколишньої темряви. Груповий портрет "</a:t>
            </a:r>
            <a:r>
              <a:rPr lang="uk-UA" sz="1600" dirty="0" err="1" smtClean="0"/>
              <a:t>Синдіки</a:t>
            </a:r>
            <a:r>
              <a:rPr lang="uk-UA" sz="1600" dirty="0" smtClean="0"/>
              <a:t>" (1662), незважаючи на природність поз, жвавість міміки і спаяність композиційного рішення, являє собою крок назад порівняно з безкомпромісним натуралізмом «Нічного дозору». Проте всі вимоги замовників були виконані.</a:t>
            </a:r>
          </a:p>
          <a:p>
            <a:r>
              <a:rPr lang="uk-UA" sz="1600" dirty="0" smtClean="0"/>
              <a:t>Останні два десятиліття життя Рембрандта стали вершиною його майстерності як портретиста. Моделями виступають не тільки товариші художника (Ніколас </a:t>
            </a:r>
            <a:r>
              <a:rPr lang="uk-UA" sz="1600" dirty="0" err="1" smtClean="0"/>
              <a:t>Брейнінг</a:t>
            </a:r>
            <a:r>
              <a:rPr lang="uk-UA" sz="1600" dirty="0" smtClean="0"/>
              <a:t>, 1652; </a:t>
            </a:r>
            <a:r>
              <a:rPr lang="uk-UA" sz="1600" dirty="0" err="1" smtClean="0"/>
              <a:t>Герард</a:t>
            </a:r>
            <a:r>
              <a:rPr lang="uk-UA" sz="1600" dirty="0" smtClean="0"/>
              <a:t> де </a:t>
            </a:r>
            <a:r>
              <a:rPr lang="uk-UA" sz="1600" dirty="0" err="1" smtClean="0"/>
              <a:t>Лересс</a:t>
            </a:r>
            <a:r>
              <a:rPr lang="uk-UA" sz="1600" dirty="0" smtClean="0"/>
              <a:t>, 1665; </a:t>
            </a:r>
            <a:r>
              <a:rPr lang="uk-UA" sz="1600" dirty="0" err="1" smtClean="0"/>
              <a:t>Йереміас</a:t>
            </a:r>
            <a:r>
              <a:rPr lang="uk-UA" sz="1600" dirty="0" smtClean="0"/>
              <a:t> де </a:t>
            </a:r>
            <a:r>
              <a:rPr lang="uk-UA" sz="1600" dirty="0" err="1" smtClean="0"/>
              <a:t>Деккер</a:t>
            </a:r>
            <a:r>
              <a:rPr lang="uk-UA" sz="1600" dirty="0" smtClean="0"/>
              <a:t>, 1666), але й невідомі солдати та старі люди. Їхні обличчя і руки осяяні внутрішнім духовним світлом. Внутрішню еволюцію художника передає низка автопортретів, що розкриває глядачеві світ його таємних переживань.</a:t>
            </a:r>
            <a:endParaRPr lang="uk-UA"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80" y="332656"/>
            <a:ext cx="8916240" cy="5706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250164" y="6251838"/>
            <a:ext cx="2643672" cy="369332"/>
          </a:xfrm>
          <a:prstGeom prst="rect">
            <a:avLst/>
          </a:prstGeom>
        </p:spPr>
        <p:txBody>
          <a:bodyPr wrap="none">
            <a:spAutoFit/>
          </a:bodyPr>
          <a:lstStyle/>
          <a:p>
            <a:r>
              <a:rPr lang="uk-UA" dirty="0" smtClean="0">
                <a:solidFill>
                  <a:srgbClr val="FFC000"/>
                </a:solidFill>
              </a:rPr>
              <a:t>Змова Юлія </a:t>
            </a:r>
            <a:r>
              <a:rPr lang="uk-UA" dirty="0" err="1" smtClean="0">
                <a:solidFill>
                  <a:srgbClr val="FFC000"/>
                </a:solidFill>
              </a:rPr>
              <a:t>Цивіліса</a:t>
            </a:r>
            <a:endParaRPr lang="uk-UA" dirty="0">
              <a:solidFill>
                <a:srgbClr val="FFC000"/>
              </a:solidFill>
            </a:endParaRPr>
          </a:p>
        </p:txBody>
      </p:sp>
    </p:spTree>
    <p:extLst>
      <p:ext uri="{BB962C8B-B14F-4D97-AF65-F5344CB8AC3E}">
        <p14:creationId xmlns:p14="http://schemas.microsoft.com/office/powerpoint/2010/main" val="32317641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6" presetClass="exit" presetSubtype="21" fill="hold" nodeType="withEffect">
                                  <p:stCondLst>
                                    <p:cond delay="0"/>
                                  </p:stCondLst>
                                  <p:childTnLst>
                                    <p:animEffect transition="out" filter="barn(inVertical)">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6" presetClass="exit" presetSubtype="21" fill="hold" nodeType="withEffect">
                                  <p:stCondLst>
                                    <p:cond delay="0"/>
                                  </p:stCondLst>
                                  <p:childTnLst>
                                    <p:animEffect transition="out" filter="barn(inVertical)">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624" y="1012717"/>
            <a:ext cx="8856984" cy="1754326"/>
          </a:xfrm>
          <a:prstGeom prst="rect">
            <a:avLst/>
          </a:prstGeom>
        </p:spPr>
        <p:txBody>
          <a:bodyPr wrap="square">
            <a:spAutoFit/>
          </a:bodyPr>
          <a:lstStyle/>
          <a:p>
            <a:r>
              <a:rPr lang="uk-UA" dirty="0" smtClean="0"/>
              <a:t>1663 року померла </a:t>
            </a:r>
            <a:r>
              <a:rPr lang="uk-UA" dirty="0" err="1" smtClean="0"/>
              <a:t>Хендрік'є</a:t>
            </a:r>
            <a:r>
              <a:rPr lang="uk-UA" dirty="0" smtClean="0"/>
              <a:t>. 1668 року помер син </a:t>
            </a:r>
            <a:r>
              <a:rPr lang="uk-UA" dirty="0" err="1" smtClean="0"/>
              <a:t>Тітус</a:t>
            </a:r>
            <a:r>
              <a:rPr lang="uk-UA" dirty="0" smtClean="0"/>
              <a:t>. Останньою втіхою старого стала 14-літня дочка від </a:t>
            </a:r>
            <a:r>
              <a:rPr lang="uk-UA" dirty="0" err="1" smtClean="0"/>
              <a:t>Хендрік'є</a:t>
            </a:r>
            <a:r>
              <a:rPr lang="uk-UA" dirty="0" smtClean="0"/>
              <a:t>, Корнелія, яку назвали на честь матері Рембрандта. Смерть прийшла до нього 4 жовтня 1669 року. Поховали на цвинтарі для бідних. Могила не збережена. Лише на стовпі є табличка, що саме тут знайшов свій останній спокій один з найдорожчих художників світу.</a:t>
            </a:r>
            <a:endParaRPr lang="uk-UA" dirty="0"/>
          </a:p>
        </p:txBody>
      </p:sp>
      <p:sp>
        <p:nvSpPr>
          <p:cNvPr id="3" name="Прямоугольник 2"/>
          <p:cNvSpPr/>
          <p:nvPr/>
        </p:nvSpPr>
        <p:spPr>
          <a:xfrm>
            <a:off x="2483768" y="260648"/>
            <a:ext cx="4104456" cy="707886"/>
          </a:xfrm>
          <a:prstGeom prst="rect">
            <a:avLst/>
          </a:prstGeom>
        </p:spPr>
        <p:txBody>
          <a:bodyPr wrap="square">
            <a:spAutoFit/>
          </a:bodyPr>
          <a:lstStyle/>
          <a:p>
            <a:r>
              <a:rPr lang="uk-UA" sz="4000" dirty="0" smtClean="0">
                <a:latin typeface="Comic Sans MS" panose="030F0702030302020204" pitchFamily="66" charset="0"/>
              </a:rPr>
              <a:t>Останні роки</a:t>
            </a:r>
            <a:endParaRPr lang="uk-UA" sz="4000" dirty="0">
              <a:latin typeface="Comic Sans MS" panose="030F0702030302020204"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18" y="2794170"/>
            <a:ext cx="3062807" cy="378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591764" y="3573016"/>
            <a:ext cx="4572000" cy="1754326"/>
          </a:xfrm>
          <a:prstGeom prst="rect">
            <a:avLst/>
          </a:prstGeom>
        </p:spPr>
        <p:txBody>
          <a:bodyPr>
            <a:spAutoFit/>
          </a:bodyPr>
          <a:lstStyle/>
          <a:p>
            <a:r>
              <a:rPr lang="ru-RU" dirty="0" smtClean="0"/>
              <a:t>Автопортрет,  </a:t>
            </a:r>
            <a:r>
              <a:rPr lang="ru-RU" dirty="0" err="1"/>
              <a:t>д</a:t>
            </a:r>
            <a:r>
              <a:rPr lang="ru-RU" dirty="0" err="1" smtClean="0"/>
              <a:t>атований</a:t>
            </a:r>
            <a:r>
              <a:rPr lang="ru-RU" dirty="0" smtClean="0"/>
              <a:t> 1669, роком </a:t>
            </a:r>
            <a:r>
              <a:rPr lang="ru-RU" dirty="0" err="1" smtClean="0"/>
              <a:t>смерті</a:t>
            </a:r>
            <a:r>
              <a:rPr lang="ru-RU" dirty="0" smtClean="0"/>
              <a:t>, </a:t>
            </a:r>
            <a:r>
              <a:rPr lang="ru-RU" dirty="0" err="1" smtClean="0"/>
              <a:t>хоча</a:t>
            </a:r>
            <a:r>
              <a:rPr lang="ru-RU" dirty="0" smtClean="0"/>
              <a:t> художник </a:t>
            </a:r>
            <a:r>
              <a:rPr lang="ru-RU" dirty="0" err="1" smtClean="0"/>
              <a:t>виглядає</a:t>
            </a:r>
            <a:r>
              <a:rPr lang="ru-RU" dirty="0" smtClean="0"/>
              <a:t> старшим на </a:t>
            </a:r>
            <a:r>
              <a:rPr lang="ru-RU" dirty="0" err="1" smtClean="0"/>
              <a:t>інших</a:t>
            </a:r>
            <a:r>
              <a:rPr lang="ru-RU" dirty="0" smtClean="0"/>
              <a:t> </a:t>
            </a:r>
            <a:r>
              <a:rPr lang="ru-RU" dirty="0" err="1" smtClean="0"/>
              <a:t>портертах</a:t>
            </a:r>
            <a:r>
              <a:rPr lang="ru-RU" dirty="0" smtClean="0"/>
              <a:t>. </a:t>
            </a:r>
            <a:r>
              <a:rPr lang="ru-RU" dirty="0" err="1" smtClean="0"/>
              <a:t>Національна</a:t>
            </a:r>
            <a:r>
              <a:rPr lang="ru-RU" dirty="0" smtClean="0"/>
              <a:t> галерея, Лондон.</a:t>
            </a:r>
          </a:p>
          <a:p>
            <a:endParaRPr lang="ru-RU" dirty="0"/>
          </a:p>
        </p:txBody>
      </p:sp>
      <p:cxnSp>
        <p:nvCxnSpPr>
          <p:cNvPr id="15" name="Скругленная соединительная линия 14"/>
          <p:cNvCxnSpPr/>
          <p:nvPr/>
        </p:nvCxnSpPr>
        <p:spPr>
          <a:xfrm>
            <a:off x="3295620" y="3946123"/>
            <a:ext cx="1296144" cy="504056"/>
          </a:xfrm>
          <a:prstGeom prst="curvedConnector3">
            <a:avLst>
              <a:gd name="adj1" fmla="val 29636"/>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6619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2000"/>
                                        <p:tgtEl>
                                          <p:spTgt spid="5122"/>
                                        </p:tgtEl>
                                      </p:cBhvr>
                                    </p:animEffect>
                                    <p:anim calcmode="lin" valueType="num">
                                      <p:cBhvr>
                                        <p:cTn id="21" dur="2000" fill="hold"/>
                                        <p:tgtEl>
                                          <p:spTgt spid="5122"/>
                                        </p:tgtEl>
                                        <p:attrNameLst>
                                          <p:attrName>ppt_w</p:attrName>
                                        </p:attrNameLst>
                                      </p:cBhvr>
                                      <p:tavLst>
                                        <p:tav tm="0" fmla="#ppt_w*sin(2.5*pi*$)">
                                          <p:val>
                                            <p:fltVal val="0"/>
                                          </p:val>
                                        </p:tav>
                                        <p:tav tm="100000">
                                          <p:val>
                                            <p:fltVal val="1"/>
                                          </p:val>
                                        </p:tav>
                                      </p:tavLst>
                                    </p:anim>
                                    <p:anim calcmode="lin" valueType="num">
                                      <p:cBhvr>
                                        <p:cTn id="22"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208912" cy="1384995"/>
          </a:xfrm>
          <a:prstGeom prst="rect">
            <a:avLst/>
          </a:prstGeom>
        </p:spPr>
        <p:txBody>
          <a:bodyPr wrap="square">
            <a:spAutoFit/>
          </a:bodyPr>
          <a:lstStyle/>
          <a:p>
            <a:r>
              <a:rPr lang="ru-RU" sz="2800" dirty="0" smtClean="0">
                <a:latin typeface="Comic Sans MS" panose="030F0702030302020204" pitchFamily="66" charset="0"/>
              </a:rPr>
              <a:t>З 1629 до 1669 </a:t>
            </a:r>
            <a:r>
              <a:rPr lang="ru-RU" sz="2800" dirty="0" err="1" smtClean="0">
                <a:latin typeface="Comic Sans MS" panose="030F0702030302020204" pitchFamily="66" charset="0"/>
              </a:rPr>
              <a:t>майстер</a:t>
            </a:r>
            <a:r>
              <a:rPr lang="ru-RU" sz="2800" dirty="0" smtClean="0">
                <a:latin typeface="Comic Sans MS" panose="030F0702030302020204" pitchFamily="66" charset="0"/>
              </a:rPr>
              <a:t> написав </a:t>
            </a:r>
            <a:r>
              <a:rPr lang="ru-RU" sz="2800" dirty="0" err="1" smtClean="0">
                <a:latin typeface="Comic Sans MS" panose="030F0702030302020204" pitchFamily="66" charset="0"/>
              </a:rPr>
              <a:t>близько</a:t>
            </a:r>
            <a:r>
              <a:rPr lang="ru-RU" sz="2800" dirty="0" smtClean="0">
                <a:latin typeface="Comic Sans MS" panose="030F0702030302020204" pitchFamily="66" charset="0"/>
              </a:rPr>
              <a:t> 60 </a:t>
            </a:r>
            <a:r>
              <a:rPr lang="ru-RU" sz="2800" dirty="0" err="1" smtClean="0">
                <a:latin typeface="Comic Sans MS" panose="030F0702030302020204" pitchFamily="66" charset="0"/>
              </a:rPr>
              <a:t>автопортретів</a:t>
            </a:r>
            <a:r>
              <a:rPr lang="ru-RU" sz="2800" dirty="0" smtClean="0">
                <a:latin typeface="Comic Sans MS" panose="030F0702030302020204" pitchFamily="66" charset="0"/>
              </a:rPr>
              <a:t>. </a:t>
            </a:r>
            <a:r>
              <a:rPr lang="ru-RU" sz="2800" dirty="0" err="1" smtClean="0">
                <a:latin typeface="Comic Sans MS" panose="030F0702030302020204" pitchFamily="66" charset="0"/>
              </a:rPr>
              <a:t>Спадок</a:t>
            </a:r>
            <a:r>
              <a:rPr lang="ru-RU" sz="2800" dirty="0" smtClean="0">
                <a:latin typeface="Comic Sans MS" panose="030F0702030302020204" pitchFamily="66" charset="0"/>
              </a:rPr>
              <a:t> </a:t>
            </a:r>
            <a:r>
              <a:rPr lang="ru-RU" sz="2800" dirty="0" err="1" smtClean="0">
                <a:latin typeface="Comic Sans MS" panose="030F0702030302020204" pitchFamily="66" charset="0"/>
              </a:rPr>
              <a:t>майстра</a:t>
            </a:r>
            <a:r>
              <a:rPr lang="ru-RU" sz="2800" dirty="0" smtClean="0">
                <a:latin typeface="Comic Sans MS" panose="030F0702030302020204" pitchFamily="66" charset="0"/>
              </a:rPr>
              <a:t> </a:t>
            </a:r>
            <a:r>
              <a:rPr lang="ru-RU" sz="2800" dirty="0" err="1" smtClean="0">
                <a:latin typeface="Comic Sans MS" panose="030F0702030302020204" pitchFamily="66" charset="0"/>
              </a:rPr>
              <a:t>близько</a:t>
            </a:r>
            <a:r>
              <a:rPr lang="ru-RU" sz="2800" dirty="0" smtClean="0">
                <a:latin typeface="Comic Sans MS" panose="030F0702030302020204" pitchFamily="66" charset="0"/>
              </a:rPr>
              <a:t> 600 картин, 300 </a:t>
            </a:r>
            <a:r>
              <a:rPr lang="ru-RU" sz="2800" dirty="0" err="1" smtClean="0">
                <a:latin typeface="Comic Sans MS" panose="030F0702030302020204" pitchFamily="66" charset="0"/>
              </a:rPr>
              <a:t>офортів</a:t>
            </a:r>
            <a:r>
              <a:rPr lang="ru-RU" sz="2800" dirty="0" smtClean="0">
                <a:latin typeface="Comic Sans MS" panose="030F0702030302020204" pitchFamily="66" charset="0"/>
              </a:rPr>
              <a:t>, 2000 </a:t>
            </a:r>
            <a:r>
              <a:rPr lang="ru-RU" sz="2800" dirty="0" err="1" smtClean="0">
                <a:latin typeface="Comic Sans MS" panose="030F0702030302020204" pitchFamily="66" charset="0"/>
              </a:rPr>
              <a:t>малюнків</a:t>
            </a:r>
            <a:r>
              <a:rPr lang="ru-RU" sz="2800" dirty="0" smtClean="0">
                <a:latin typeface="Comic Sans MS" panose="030F0702030302020204" pitchFamily="66" charset="0"/>
              </a:rPr>
              <a:t>.</a:t>
            </a:r>
            <a:endParaRPr lang="uk-UA" sz="2800" dirty="0">
              <a:latin typeface="Comic Sans MS" panose="030F0702030302020204" pitchFamily="66" charset="0"/>
            </a:endParaRPr>
          </a:p>
        </p:txBody>
      </p:sp>
      <p:sp>
        <p:nvSpPr>
          <p:cNvPr id="3" name="Прямоугольник 2"/>
          <p:cNvSpPr/>
          <p:nvPr/>
        </p:nvSpPr>
        <p:spPr>
          <a:xfrm>
            <a:off x="2411760" y="6214369"/>
            <a:ext cx="3953072" cy="369332"/>
          </a:xfrm>
          <a:prstGeom prst="rect">
            <a:avLst/>
          </a:prstGeom>
        </p:spPr>
        <p:txBody>
          <a:bodyPr wrap="square">
            <a:spAutoFit/>
          </a:bodyPr>
          <a:lstStyle/>
          <a:p>
            <a:r>
              <a:rPr lang="uk-UA" dirty="0" smtClean="0"/>
              <a:t>Урок анатомії доктора </a:t>
            </a:r>
            <a:r>
              <a:rPr lang="uk-UA" dirty="0" err="1" smtClean="0"/>
              <a:t>Тюльпа</a:t>
            </a:r>
            <a:endParaRPr lang="uk-U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4674"/>
            <a:ext cx="7909694" cy="5939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5894"/>
            <a:ext cx="7909694" cy="645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256046" y="6214369"/>
            <a:ext cx="2332690" cy="369332"/>
          </a:xfrm>
          <a:prstGeom prst="rect">
            <a:avLst/>
          </a:prstGeom>
        </p:spPr>
        <p:txBody>
          <a:bodyPr wrap="none">
            <a:spAutoFit/>
          </a:bodyPr>
          <a:lstStyle/>
          <a:p>
            <a:r>
              <a:rPr lang="uk-UA" dirty="0" smtClean="0"/>
              <a:t>Бенкет </a:t>
            </a:r>
            <a:r>
              <a:rPr lang="uk-UA" dirty="0" err="1" smtClean="0"/>
              <a:t>Валтасара</a:t>
            </a:r>
            <a:endParaRPr lang="uk-UA"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495" y="302227"/>
            <a:ext cx="8769005" cy="628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102687" y="6093296"/>
            <a:ext cx="2938625" cy="369332"/>
          </a:xfrm>
          <a:prstGeom prst="rect">
            <a:avLst/>
          </a:prstGeom>
        </p:spPr>
        <p:txBody>
          <a:bodyPr wrap="none">
            <a:spAutoFit/>
          </a:bodyPr>
          <a:lstStyle/>
          <a:p>
            <a:r>
              <a:rPr lang="uk-UA" dirty="0" smtClean="0"/>
              <a:t>Христос зцілює хворих</a:t>
            </a:r>
            <a:endParaRPr lang="uk-UA" dirty="0"/>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429" y="231991"/>
            <a:ext cx="7237924" cy="6230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092108" y="6095666"/>
            <a:ext cx="2592376" cy="369332"/>
          </a:xfrm>
          <a:prstGeom prst="rect">
            <a:avLst/>
          </a:prstGeom>
        </p:spPr>
        <p:txBody>
          <a:bodyPr wrap="none">
            <a:spAutoFit/>
          </a:bodyPr>
          <a:lstStyle/>
          <a:p>
            <a:r>
              <a:rPr lang="uk-UA" dirty="0" smtClean="0"/>
              <a:t>Польський вершник</a:t>
            </a:r>
            <a:endParaRPr lang="uk-UA" dirty="0"/>
          </a:p>
        </p:txBody>
      </p:sp>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98" y="206839"/>
            <a:ext cx="8867802" cy="649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3386418" y="6225976"/>
            <a:ext cx="2654894" cy="369332"/>
          </a:xfrm>
          <a:prstGeom prst="rect">
            <a:avLst/>
          </a:prstGeom>
        </p:spPr>
        <p:txBody>
          <a:bodyPr wrap="none">
            <a:spAutoFit/>
          </a:bodyPr>
          <a:lstStyle/>
          <a:p>
            <a:r>
              <a:rPr lang="uk-UA" dirty="0" smtClean="0"/>
              <a:t>Єврейська наречена</a:t>
            </a:r>
            <a:endParaRPr lang="uk-UA" dirty="0"/>
          </a:p>
        </p:txBody>
      </p:sp>
    </p:spTree>
    <p:extLst>
      <p:ext uri="{BB962C8B-B14F-4D97-AF65-F5344CB8AC3E}">
        <p14:creationId xmlns:p14="http://schemas.microsoft.com/office/powerpoint/2010/main" val="14180742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Effect transition="in" filter="barn(inVertical)">
                                      <p:cBhvr>
                                        <p:cTn id="19" dur="500"/>
                                        <p:tgtEl>
                                          <p:spTgt spid="6147"/>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148"/>
                                        </p:tgtEl>
                                        <p:attrNameLst>
                                          <p:attrName>style.visibility</p:attrName>
                                        </p:attrNameLst>
                                      </p:cBhvr>
                                      <p:to>
                                        <p:strVal val="visible"/>
                                      </p:to>
                                    </p:set>
                                    <p:animEffect transition="in" filter="barn(inVertical)">
                                      <p:cBhvr>
                                        <p:cTn id="32" dur="500"/>
                                        <p:tgtEl>
                                          <p:spTgt spid="6148"/>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anim calcmode="lin" valueType="num">
                                      <p:cBhvr>
                                        <p:cTn id="38" dur="2000" fill="hold"/>
                                        <p:tgtEl>
                                          <p:spTgt spid="5"/>
                                        </p:tgtEl>
                                        <p:attrNameLst>
                                          <p:attrName>ppt_w</p:attrName>
                                        </p:attrNameLst>
                                      </p:cBhvr>
                                      <p:tavLst>
                                        <p:tav tm="0" fmla="#ppt_w*sin(2.5*pi*$)">
                                          <p:val>
                                            <p:fltVal val="0"/>
                                          </p:val>
                                        </p:tav>
                                        <p:tav tm="100000">
                                          <p:val>
                                            <p:fltVal val="1"/>
                                          </p:val>
                                        </p:tav>
                                      </p:tavLst>
                                    </p:anim>
                                    <p:anim calcmode="lin" valueType="num">
                                      <p:cBhvr>
                                        <p:cTn id="3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149"/>
                                        </p:tgtEl>
                                        <p:attrNameLst>
                                          <p:attrName>style.visibility</p:attrName>
                                        </p:attrNameLst>
                                      </p:cBhvr>
                                      <p:to>
                                        <p:strVal val="visible"/>
                                      </p:to>
                                    </p:set>
                                    <p:animEffect transition="in" filter="barn(inVertical)">
                                      <p:cBhvr>
                                        <p:cTn id="44" dur="500"/>
                                        <p:tgtEl>
                                          <p:spTgt spid="6149"/>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2000"/>
                                        <p:tgtEl>
                                          <p:spTgt spid="6"/>
                                        </p:tgtEl>
                                      </p:cBhvr>
                                    </p:animEffect>
                                    <p:anim calcmode="lin" valueType="num">
                                      <p:cBhvr>
                                        <p:cTn id="50" dur="2000" fill="hold"/>
                                        <p:tgtEl>
                                          <p:spTgt spid="6"/>
                                        </p:tgtEl>
                                        <p:attrNameLst>
                                          <p:attrName>ppt_w</p:attrName>
                                        </p:attrNameLst>
                                      </p:cBhvr>
                                      <p:tavLst>
                                        <p:tav tm="0" fmla="#ppt_w*sin(2.5*pi*$)">
                                          <p:val>
                                            <p:fltVal val="0"/>
                                          </p:val>
                                        </p:tav>
                                        <p:tav tm="100000">
                                          <p:val>
                                            <p:fltVal val="1"/>
                                          </p:val>
                                        </p:tav>
                                      </p:tavLst>
                                    </p:anim>
                                    <p:anim calcmode="lin" valueType="num">
                                      <p:cBhvr>
                                        <p:cTn id="5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6150"/>
                                        </p:tgtEl>
                                        <p:attrNameLst>
                                          <p:attrName>style.visibility</p:attrName>
                                        </p:attrNameLst>
                                      </p:cBhvr>
                                      <p:to>
                                        <p:strVal val="visible"/>
                                      </p:to>
                                    </p:set>
                                    <p:animEffect transition="in" filter="barn(inVertical)">
                                      <p:cBhvr>
                                        <p:cTn id="56" dur="500"/>
                                        <p:tgtEl>
                                          <p:spTgt spid="6150"/>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theme/theme1.xml><?xml version="1.0" encoding="utf-8"?>
<a:theme xmlns:a="http://schemas.openxmlformats.org/drawingml/2006/main" name="Autumn">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TC102455610[[fn=Осень]]</Template>
  <TotalTime>135</TotalTime>
  <Words>972</Words>
  <Application>Microsoft Office PowerPoint</Application>
  <PresentationFormat>Экран (4:3)</PresentationFormat>
  <Paragraphs>33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Autumn</vt:lpstr>
      <vt:lpstr>Рембрандт – великий голландець</vt:lpstr>
      <vt:lpstr>Рéмбрандт Гáрменсон ван Рейн (15 липня 1606 (або 1607) — 4 жовтня 1669) — нідерландський художник, офортист доби бароко.</vt:lpstr>
      <vt:lpstr>Роки навчання</vt:lpstr>
      <vt:lpstr>Перші кроки</vt:lpstr>
      <vt:lpstr>Амстердам</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KraVA</dc:creator>
  <cp:lastModifiedBy>KraVA</cp:lastModifiedBy>
  <cp:revision>11</cp:revision>
  <dcterms:created xsi:type="dcterms:W3CDTF">2013-11-05T11:11:53Z</dcterms:created>
  <dcterms:modified xsi:type="dcterms:W3CDTF">2013-11-11T15:51:57Z</dcterms:modified>
</cp:coreProperties>
</file>