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616B39-22C0-4A24-8E25-184EEE508F09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5CA2B20-8BA3-4D8B-86A8-605D5B460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5%D1%82%D0%B0_%D0%93%D0%BE%D0%BD%D1%87%D0%B8%D1%85_%D0%9F%D1%81%D0%BE%D0%B2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37_%D0%91%D0%BB%D0%B8%D0%B7%D0%BD%D0%B5%D1%86%D0%BE%D0%B2" TargetMode="External"/><Relationship Id="rId4" Type="http://schemas.openxmlformats.org/officeDocument/2006/relationships/hyperlink" Target="http://ru.wikipedia.org/wiki/18_%D0%A1%D0%BA%D0%BE%D1%80%D0%BF%D0%B8%D0%BE%D0%BD%D0%B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voprosy-kak-i-pochemu.ru/wp-content/uploads/2010/08/stars_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248472" cy="4538542"/>
          </a:xfrm>
          <a:prstGeom prst="rect">
            <a:avLst/>
          </a:prstGeom>
          <a:noFill/>
        </p:spPr>
      </p:pic>
      <p:pic>
        <p:nvPicPr>
          <p:cNvPr id="17410" name="Picture 2" descr="http://www.vigivanie.com/images/stories/astronomy/sun/sun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29208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581128"/>
            <a:ext cx="7772400" cy="1975104"/>
          </a:xfrm>
        </p:spPr>
        <p:txBody>
          <a:bodyPr/>
          <a:lstStyle/>
          <a:p>
            <a:r>
              <a:rPr lang="ru-RU" dirty="0" smtClean="0"/>
              <a:t>Подготовила</a:t>
            </a:r>
            <a:br>
              <a:rPr lang="ru-RU" dirty="0" smtClean="0"/>
            </a:br>
            <a:r>
              <a:rPr lang="ru-RU" dirty="0" smtClean="0"/>
              <a:t>ученица 11-а класса</a:t>
            </a:r>
            <a:br>
              <a:rPr lang="ru-RU" dirty="0" smtClean="0"/>
            </a:br>
            <a:r>
              <a:rPr lang="ru-RU" dirty="0" smtClean="0"/>
              <a:t>…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2400" cy="45034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Солнце – наша звезда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unnatural.ru/wp-content/uploads/2013/02/022613_180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442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new-energy21.ru/img/cold_mach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9"/>
            <a:ext cx="3419872" cy="2636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Picture 8" descr="http://raax.ru/wp-content/uploads/2010/07/jupi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4437112"/>
            <a:ext cx="2664296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4" name="Picture 10" descr="http://nasha-vselennaya.ru/wp-content/uploads/2011/11/%D0%9F%D0%BB%D0%B0%D0%BD%D0%B5%D1%82%D0%B0-%D0%92%D0%B5%D0%BD%D0%B5%D1%80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37112"/>
            <a:ext cx="2736304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661248"/>
            <a:ext cx="7772400" cy="72008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3554" name="Picture 2" descr="http://astronomy.net.ua/uploads/posts/2010-09/1283765918_zvezda.po.imeni.solnce00293412-31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"/>
            <a:ext cx="8748464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Основные характеристики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20472" cy="5589240"/>
          </a:xfrm>
        </p:spPr>
        <p:txBody>
          <a:bodyPr>
            <a:normAutofit fontScale="70000" lnSpcReduction="20000"/>
          </a:bodyPr>
          <a:lstStyle/>
          <a:p>
            <a:pPr marL="582930" indent="-514350" fontAlgn="t"/>
            <a:r>
              <a:rPr lang="ru-RU" dirty="0" smtClean="0"/>
              <a:t>Среднее расстояние от Земли 149,6·10</a:t>
            </a:r>
            <a:r>
              <a:rPr lang="ru-RU" baseline="30000" dirty="0" smtClean="0"/>
              <a:t>6</a:t>
            </a:r>
            <a:r>
              <a:rPr lang="ru-RU" dirty="0" smtClean="0"/>
              <a:t> км(8,31 световых минут)1 а. е.</a:t>
            </a:r>
          </a:p>
          <a:p>
            <a:r>
              <a:rPr lang="ru-RU" dirty="0" smtClean="0"/>
              <a:t> Видимая звёздная величина (V)−26,74</a:t>
            </a:r>
            <a:r>
              <a:rPr lang="ru-RU" baseline="30000" dirty="0" smtClean="0"/>
              <a:t>m</a:t>
            </a:r>
          </a:p>
          <a:p>
            <a:r>
              <a:rPr lang="ru-RU" dirty="0" smtClean="0"/>
              <a:t> Абсолютная звёздная величина  4,83</a:t>
            </a:r>
            <a:r>
              <a:rPr lang="ru-RU" baseline="30000" dirty="0" smtClean="0"/>
              <a:t>m</a:t>
            </a:r>
          </a:p>
          <a:p>
            <a:r>
              <a:rPr lang="ru-RU" dirty="0" smtClean="0"/>
              <a:t> Спектральный классG2V</a:t>
            </a:r>
          </a:p>
          <a:p>
            <a:r>
              <a:rPr lang="ru-RU" dirty="0" smtClean="0"/>
              <a:t> Радиус  109</a:t>
            </a:r>
            <a:r>
              <a:rPr lang="uk-UA" dirty="0" smtClean="0"/>
              <a:t> </a:t>
            </a:r>
            <a:r>
              <a:rPr lang="en-US" dirty="0" smtClean="0"/>
              <a:t>R</a:t>
            </a:r>
          </a:p>
          <a:p>
            <a:r>
              <a:rPr lang="ru-RU" dirty="0" smtClean="0"/>
              <a:t> Масса 330000 М</a:t>
            </a:r>
            <a:br>
              <a:rPr lang="ru-RU" dirty="0" smtClean="0"/>
            </a:br>
            <a:r>
              <a:rPr lang="ru-RU" dirty="0" smtClean="0"/>
              <a:t> (для поверхности)617,7 км/с</a:t>
            </a:r>
            <a:br>
              <a:rPr lang="ru-RU" dirty="0" smtClean="0"/>
            </a:br>
            <a:r>
              <a:rPr lang="ru-RU" dirty="0" smtClean="0"/>
              <a:t>(55,2 земных)</a:t>
            </a:r>
            <a:endParaRPr lang="ru-RU" baseline="30000" dirty="0" smtClean="0"/>
          </a:p>
          <a:p>
            <a:r>
              <a:rPr lang="ru-RU" dirty="0" smtClean="0"/>
              <a:t>Эффективная температура поверхности5778 К</a:t>
            </a:r>
          </a:p>
          <a:p>
            <a:r>
              <a:rPr lang="ru-RU" dirty="0" smtClean="0"/>
              <a:t>Температура</a:t>
            </a:r>
            <a:br>
              <a:rPr lang="ru-RU" dirty="0" smtClean="0"/>
            </a:br>
            <a:r>
              <a:rPr lang="ru-RU" dirty="0" smtClean="0"/>
              <a:t>короны~1 500 000 </a:t>
            </a:r>
          </a:p>
          <a:p>
            <a:r>
              <a:rPr lang="ru-RU" dirty="0" smtClean="0"/>
              <a:t>Температура</a:t>
            </a:r>
            <a:br>
              <a:rPr lang="ru-RU" dirty="0" smtClean="0"/>
            </a:br>
            <a:r>
              <a:rPr lang="ru-RU" dirty="0" smtClean="0"/>
              <a:t>ядра~13 500 000 К</a:t>
            </a:r>
          </a:p>
          <a:p>
            <a:r>
              <a:rPr lang="ru-RU" dirty="0" smtClean="0"/>
              <a:t>Светимость3,846·10</a:t>
            </a:r>
            <a:r>
              <a:rPr lang="ru-RU" baseline="30000" dirty="0" smtClean="0"/>
              <a:t>26</a:t>
            </a:r>
            <a:r>
              <a:rPr lang="ru-RU" dirty="0" smtClean="0"/>
              <a:t> Вт</a:t>
            </a:r>
            <a:br>
              <a:rPr lang="ru-RU" dirty="0" smtClean="0"/>
            </a:br>
            <a:r>
              <a:rPr lang="ru-RU" dirty="0" smtClean="0"/>
              <a:t>(~3,75·10</a:t>
            </a:r>
            <a:r>
              <a:rPr lang="ru-RU" baseline="30000" dirty="0" smtClean="0"/>
              <a:t>28</a:t>
            </a:r>
            <a:r>
              <a:rPr lang="ru-RU" dirty="0" smtClean="0"/>
              <a:t> Лм)</a:t>
            </a:r>
          </a:p>
          <a:p>
            <a:r>
              <a:rPr lang="ru-RU" dirty="0" smtClean="0"/>
              <a:t>Яркость  2,009·10</a:t>
            </a:r>
            <a:r>
              <a:rPr lang="ru-RU" baseline="30000" dirty="0" smtClean="0"/>
              <a:t>7</a:t>
            </a:r>
            <a:r>
              <a:rPr lang="ru-RU" dirty="0" smtClean="0"/>
              <a:t> Вт/м²/ср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Solar-evol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8748464" cy="42930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Солнце</a:t>
            </a:r>
            <a:r>
              <a:rPr lang="ru-RU" dirty="0"/>
              <a:t> является молодой звездой третьего </a:t>
            </a:r>
            <a:r>
              <a:rPr lang="ru-RU" dirty="0" smtClean="0"/>
              <a:t>поколения (популяции </a:t>
            </a:r>
            <a:r>
              <a:rPr lang="ru-RU" dirty="0"/>
              <a:t>I) с высоким содержанием металлов, то есть оно образовалось из останков звёзд первого и второго поколений (соответственно популяций III и II).</a:t>
            </a:r>
          </a:p>
          <a:p>
            <a:r>
              <a:rPr lang="ru-RU" dirty="0"/>
              <a:t>Текущий возраст Солнца (точнее — время его существования на </a:t>
            </a:r>
            <a:r>
              <a:rPr lang="ru-RU" dirty="0" smtClean="0"/>
              <a:t>главной </a:t>
            </a:r>
            <a:r>
              <a:rPr lang="ru-RU" dirty="0"/>
              <a:t>последовательности), оценённый с помощью компьютерных моделей </a:t>
            </a:r>
            <a:r>
              <a:rPr lang="ru-RU" dirty="0" smtClean="0"/>
              <a:t>звёздной </a:t>
            </a:r>
            <a:r>
              <a:rPr lang="ru-RU" dirty="0"/>
              <a:t>эволюции, равен приблизительно 4,57 млрд лет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Внутреннее строение солнца</a:t>
            </a:r>
            <a:endParaRPr lang="ru-RU" dirty="0"/>
          </a:p>
        </p:txBody>
      </p:sp>
      <p:pic>
        <p:nvPicPr>
          <p:cNvPr id="14342" name="Picture 6" descr="http://kosmos-x.net.ru/_si/0/98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2" y="1484784"/>
            <a:ext cx="9325544" cy="58052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oveopium.ru/content/2012/05/ring_%20of_fire/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72" y="1638300"/>
            <a:ext cx="8769927" cy="5219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Солнечные затмения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8707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Астрономическое явление, которое заключается в том, что Луна закрывает (затмевает) полностью или частично Солнце от наблюдателя на Земле. Солнечное затмение возможно только в новолуние, когда сторона Луны, обращенная к Земле, не освещена, и сама Луна не видна. Затмения возможны, только если новолуние происходит вблизи одного из двух лунных узлов (точки пересечения видимых орбит Луны и Солнца), не далее чем примерно в 12 градусах от одного из них.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johnosullivan.files.wordpress.com/2012/11/sun-heats-earth-on-one-hemisphere-on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90364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684688"/>
          </a:xfrm>
        </p:spPr>
        <p:txBody>
          <a:bodyPr/>
          <a:lstStyle/>
          <a:p>
            <a:pPr algn="ctr"/>
            <a:r>
              <a:rPr lang="ru-RU" dirty="0" smtClean="0"/>
              <a:t>Солнце и Земля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5688632" cy="4586420"/>
          </a:xfrm>
        </p:spPr>
        <p:txBody>
          <a:bodyPr>
            <a:normAutofit fontScale="7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Для людей, животных и растений солнечный свет является очень важным. У значительной их части свет вызывает изменение циркадного ритма. Так, на человека, по некоторым исследованиям, оказывает влияние свет интенсивности более 1000 люкс, причём его цвет имеет значение. В тех областях Земли, которые в среднем за год получают мало солнечного света, например, тундре, устанавливается низкая температура (до −35 °C зимой), короткий сезон роста растений, малое  биоразнообразие и низкорослая растительность.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enta-ua.net/uploads/posts/2013-07/1374827703_sol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45024"/>
            <a:ext cx="413995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/>
              <a:t>Городская легенда о Солнце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7416824" cy="35896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 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2002</a:t>
            </a:r>
            <a:r>
              <a:rPr lang="ru-RU" dirty="0" smtClean="0"/>
              <a:t> и последующих годах в 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СМИ</a:t>
            </a:r>
            <a:r>
              <a:rPr lang="ru-RU" dirty="0" smtClean="0"/>
              <a:t> появилось сообщение, что через 6 лет Солнце взорвётся (то есть превратится в 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сверхновую звезду</a:t>
            </a:r>
            <a:r>
              <a:rPr lang="ru-RU" dirty="0" smtClean="0"/>
              <a:t>)</a:t>
            </a:r>
          </a:p>
          <a:p>
            <a:r>
              <a:rPr lang="ru-RU" dirty="0" smtClean="0"/>
              <a:t>Гипотетический сценарий гибели Солнца рассматривается также в художественном фильме </a:t>
            </a:r>
            <a:r>
              <a:rPr lang="ru-RU" b="1" dirty="0" smtClean="0">
                <a:solidFill>
                  <a:schemeClr val="bg1"/>
                </a:solidFill>
              </a:rPr>
              <a:t>«Пекло», </a:t>
            </a:r>
            <a:r>
              <a:rPr lang="ru-RU" dirty="0" smtClean="0"/>
              <a:t>снятом в 2007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году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2822 L -0.24219 0.0282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oseng.org/uploads/posts/2007-11/1194885775_sun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5411" y="2401563"/>
            <a:ext cx="4876800" cy="487680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52" y="239109"/>
            <a:ext cx="7772400" cy="684688"/>
          </a:xfrm>
        </p:spPr>
        <p:txBody>
          <a:bodyPr/>
          <a:lstStyle/>
          <a:p>
            <a:pPr algn="ctr"/>
            <a:r>
              <a:rPr lang="ru-RU" dirty="0" smtClean="0"/>
              <a:t>Двойники Солнца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настоящее время известны несколько «двойников» Солнца, которые являются практически полными аналогами нашей звезды по 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массе</a:t>
            </a:r>
            <a:r>
              <a:rPr lang="ru-RU" dirty="0" smtClean="0"/>
              <a:t>, 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светимости</a:t>
            </a:r>
            <a:r>
              <a:rPr lang="ru-RU" dirty="0" smtClean="0"/>
              <a:t>, 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температуре</a:t>
            </a:r>
            <a:r>
              <a:rPr lang="ru-RU" dirty="0" smtClean="0"/>
              <a:t>(±50 К),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металличности</a:t>
            </a:r>
            <a:r>
              <a:rPr lang="ru-RU" dirty="0" smtClean="0"/>
              <a:t> (±12 %), возрасту (±1 млрд лет) и т. д.</a:t>
            </a:r>
            <a:endParaRPr lang="ru-RU" baseline="30000" dirty="0" smtClean="0"/>
          </a:p>
          <a:p>
            <a:r>
              <a:rPr lang="ru-RU" dirty="0" smtClean="0"/>
              <a:t> </a:t>
            </a:r>
            <a:r>
              <a:rPr lang="ru-RU" dirty="0" smtClean="0">
                <a:hlinkClick r:id="rId3" tooltip="Бета Гончих Псов"/>
              </a:rPr>
              <a:t>Бета Гончих Псов</a:t>
            </a:r>
            <a:endParaRPr lang="ru-RU" dirty="0" smtClean="0"/>
          </a:p>
          <a:p>
            <a:r>
              <a:rPr lang="ru-RU" dirty="0" smtClean="0">
                <a:hlinkClick r:id="rId4" tooltip="18 Скорпиона"/>
              </a:rPr>
              <a:t>18 Скорпиона</a:t>
            </a:r>
            <a:endParaRPr lang="ru-RU" dirty="0" smtClean="0"/>
          </a:p>
          <a:p>
            <a:r>
              <a:rPr lang="ru-RU" u="sng" dirty="0" smtClean="0">
                <a:hlinkClick r:id="rId5" tooltip="37 Близнецов"/>
              </a:rPr>
              <a:t>37 Близнецов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756696"/>
          </a:xfrm>
        </p:spPr>
        <p:txBody>
          <a:bodyPr/>
          <a:lstStyle/>
          <a:p>
            <a:pPr algn="ctr"/>
            <a:r>
              <a:rPr lang="ru-RU" dirty="0" smtClean="0"/>
              <a:t>Излучение Солнца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17281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Основной источник энергии на Земле. Его мощность характеризуется 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солнечной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постоянной</a:t>
            </a:r>
            <a:r>
              <a:rPr lang="ru-RU" dirty="0" smtClean="0"/>
              <a:t> — количеством энергии, проходящей через площадку единичной площади, перпендикулярную солнечным лучам. На расстоянии в одну астрономическую единицу (то есть на орбите Земли) эта постоянная равна приблизительно 1,37 кВт/м².</a:t>
            </a:r>
            <a:endParaRPr lang="ru-RU" dirty="0"/>
          </a:p>
        </p:txBody>
      </p:sp>
      <p:pic>
        <p:nvPicPr>
          <p:cNvPr id="22530" name="Picture 2" descr="http://astro.uni-altai.ru/lecture/files/Sun/Radi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2780929"/>
            <a:ext cx="5940152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165</TotalTime>
  <Words>62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Подготовила ученица 11-а класса … </vt:lpstr>
      <vt:lpstr>Основные характеристики</vt:lpstr>
      <vt:lpstr>Слайд 3</vt:lpstr>
      <vt:lpstr>Внутреннее строение солнца</vt:lpstr>
      <vt:lpstr>Солнечные затмения </vt:lpstr>
      <vt:lpstr>Солнце и Земля </vt:lpstr>
      <vt:lpstr>Городская легенда о Солнце</vt:lpstr>
      <vt:lpstr>Двойники Солнца </vt:lpstr>
      <vt:lpstr>Излучение Солнца</vt:lpstr>
      <vt:lpstr>Слайд 10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Titan</dc:creator>
  <cp:lastModifiedBy>Titan</cp:lastModifiedBy>
  <cp:revision>37</cp:revision>
  <dcterms:created xsi:type="dcterms:W3CDTF">2013-12-07T15:10:25Z</dcterms:created>
  <dcterms:modified xsi:type="dcterms:W3CDTF">2014-02-03T21:31:01Z</dcterms:modified>
</cp:coreProperties>
</file>