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33CC33"/>
    <a:srgbClr val="FF0000"/>
    <a:srgbClr val="99FF99"/>
    <a:srgbClr val="66FFFF"/>
    <a:srgbClr val="00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577" autoAdjust="0"/>
    <p:restoredTop sz="94660"/>
  </p:normalViewPr>
  <p:slideViewPr>
    <p:cSldViewPr>
      <p:cViewPr varScale="1">
        <p:scale>
          <a:sx n="110" d="100"/>
          <a:sy n="110" d="100"/>
        </p:scale>
        <p:origin x="-167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130425"/>
            <a:ext cx="7772400" cy="1470025"/>
          </a:xfrm>
        </p:spPr>
        <p:txBody>
          <a:bodyPr/>
          <a:lstStyle>
            <a:lvl1pPr>
              <a:defRPr/>
            </a:lvl1pPr>
          </a:lstStyle>
          <a:p>
            <a:r>
              <a:rPr lang="ru-RU" smtClean="0"/>
              <a:t>Образец заголовка</a:t>
            </a:r>
            <a:endParaRPr lang="ru-RU"/>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ru-RU" smtClean="0"/>
              <a:t>Образец подзаголовка</a:t>
            </a:r>
            <a:endParaRPr lang="ru-RU"/>
          </a:p>
        </p:txBody>
      </p:sp>
      <p:sp>
        <p:nvSpPr>
          <p:cNvPr id="4100" name="Rectangle 4"/>
          <p:cNvSpPr>
            <a:spLocks noGrp="1" noChangeArrowheads="1"/>
          </p:cNvSpPr>
          <p:nvPr>
            <p:ph type="dt" sz="half" idx="2"/>
          </p:nvPr>
        </p:nvSpPr>
        <p:spPr/>
        <p:txBody>
          <a:bodyPr/>
          <a:lstStyle>
            <a:lvl1pPr>
              <a:defRPr/>
            </a:lvl1pPr>
          </a:lstStyle>
          <a:p>
            <a:fld id="{5B106E36-FD25-4E2D-B0AA-010F637433A0}" type="datetimeFigureOut">
              <a:rPr lang="ru-RU" smtClean="0"/>
              <a:pPr/>
              <a:t>02.03.2014</a:t>
            </a:fld>
            <a:endParaRPr lang="ru-RU"/>
          </a:p>
        </p:txBody>
      </p:sp>
      <p:sp>
        <p:nvSpPr>
          <p:cNvPr id="4101" name="Rectangle 5"/>
          <p:cNvSpPr>
            <a:spLocks noGrp="1" noChangeArrowheads="1"/>
          </p:cNvSpPr>
          <p:nvPr>
            <p:ph type="ftr" sz="quarter" idx="3"/>
          </p:nvPr>
        </p:nvSpPr>
        <p:spPr/>
        <p:txBody>
          <a:bodyPr/>
          <a:lstStyle>
            <a:lvl1pPr>
              <a:defRPr/>
            </a:lvl1pPr>
          </a:lstStyle>
          <a:p>
            <a:endParaRPr lang="ru-RU"/>
          </a:p>
        </p:txBody>
      </p:sp>
      <p:sp>
        <p:nvSpPr>
          <p:cNvPr id="4102" name="Rectangle 6"/>
          <p:cNvSpPr>
            <a:spLocks noGrp="1" noChangeArrowheads="1"/>
          </p:cNvSpPr>
          <p:nvPr>
            <p:ph type="sldNum" sz="quarter" idx="4"/>
          </p:nvPr>
        </p:nvSpPr>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5B106E36-FD25-4E2D-B0AA-010F637433A0}" type="datetimeFigureOut">
              <a:rPr lang="ru-RU" smtClean="0"/>
              <a:pPr/>
              <a:t>02.03.2014</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5B106E36-FD25-4E2D-B0AA-010F637433A0}" type="datetimeFigureOut">
              <a:rPr lang="ru-RU" smtClean="0"/>
              <a:pPr/>
              <a:t>02.03.2014</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5B106E36-FD25-4E2D-B0AA-010F637433A0}" type="datetimeFigureOut">
              <a:rPr lang="ru-RU" smtClean="0"/>
              <a:pPr/>
              <a:t>02.03.2014</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fld id="{5B106E36-FD25-4E2D-B0AA-010F637433A0}" type="datetimeFigureOut">
              <a:rPr lang="ru-RU" smtClean="0"/>
              <a:pPr/>
              <a:t>02.03.2014</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fld id="{5B106E36-FD25-4E2D-B0AA-010F637433A0}" type="datetimeFigureOut">
              <a:rPr lang="ru-RU" smtClean="0"/>
              <a:pPr/>
              <a:t>02.03.2014</a:t>
            </a:fld>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fld id="{5B106E36-FD25-4E2D-B0AA-010F637433A0}" type="datetimeFigureOut">
              <a:rPr lang="ru-RU" smtClean="0"/>
              <a:pPr/>
              <a:t>02.03.2014</a:t>
            </a:fld>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fld id="{5B106E36-FD25-4E2D-B0AA-010F637433A0}" type="datetimeFigureOut">
              <a:rPr lang="ru-RU" smtClean="0"/>
              <a:pPr/>
              <a:t>02.03.2014</a:t>
            </a:fld>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fld id="{5B106E36-FD25-4E2D-B0AA-010F637433A0}" type="datetimeFigureOut">
              <a:rPr lang="ru-RU" smtClean="0"/>
              <a:pPr/>
              <a:t>02.03.2014</a:t>
            </a:fld>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5B106E36-FD25-4E2D-B0AA-010F637433A0}" type="datetimeFigureOut">
              <a:rPr lang="ru-RU" smtClean="0"/>
              <a:pPr/>
              <a:t>02.03.2014</a:t>
            </a:fld>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5B106E36-FD25-4E2D-B0AA-010F637433A0}" type="datetimeFigureOut">
              <a:rPr lang="ru-RU" smtClean="0"/>
              <a:pPr/>
              <a:t>02.03.2014</a:t>
            </a:fld>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gradFill rotWithShape="1">
            <a:gsLst>
              <a:gs pos="0">
                <a:schemeClr val="accent1"/>
              </a:gs>
              <a:gs pos="100000">
                <a:schemeClr val="accent2">
                  <a:alpha val="30000"/>
                </a:schemeClr>
              </a:gs>
            </a:gsLst>
            <a:lin ang="2700000" scaled="1"/>
          </a:gra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gradFill rotWithShape="1">
            <a:gsLst>
              <a:gs pos="0">
                <a:srgbClr val="CCFF66"/>
              </a:gs>
              <a:gs pos="50000">
                <a:srgbClr val="99CC00">
                  <a:alpha val="39999"/>
                </a:srgbClr>
              </a:gs>
              <a:gs pos="100000">
                <a:srgbClr val="CCFF66"/>
              </a:gs>
            </a:gsLst>
            <a:lin ang="18900000" scaled="1"/>
          </a:grad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solidFill>
                  <a:schemeClr val="bg1"/>
                </a:solidFill>
              </a:defRPr>
            </a:lvl1pPr>
          </a:lstStyle>
          <a:p>
            <a:fld id="{5B106E36-FD25-4E2D-B0AA-010F637433A0}" type="datetimeFigureOut">
              <a:rPr lang="ru-RU" smtClean="0"/>
              <a:pPr/>
              <a:t>02.03.2014</a:t>
            </a:fld>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chemeClr val="bg1"/>
                </a:solidFill>
              </a:defRPr>
            </a:lvl1pPr>
          </a:lstStyle>
          <a:p>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chemeClr val="bg1"/>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Garamond" pitchFamily="18" charset="0"/>
        </a:defRPr>
      </a:lvl2pPr>
      <a:lvl3pPr algn="ctr" rtl="0" eaLnBrk="1" fontAlgn="base" hangingPunct="1">
        <a:spcBef>
          <a:spcPct val="0"/>
        </a:spcBef>
        <a:spcAft>
          <a:spcPct val="0"/>
        </a:spcAft>
        <a:defRPr sz="4400" b="1">
          <a:solidFill>
            <a:schemeClr val="tx2"/>
          </a:solidFill>
          <a:latin typeface="Garamond" pitchFamily="18" charset="0"/>
        </a:defRPr>
      </a:lvl3pPr>
      <a:lvl4pPr algn="ctr" rtl="0" eaLnBrk="1" fontAlgn="base" hangingPunct="1">
        <a:spcBef>
          <a:spcPct val="0"/>
        </a:spcBef>
        <a:spcAft>
          <a:spcPct val="0"/>
        </a:spcAft>
        <a:defRPr sz="4400" b="1">
          <a:solidFill>
            <a:schemeClr val="tx2"/>
          </a:solidFill>
          <a:latin typeface="Garamond" pitchFamily="18" charset="0"/>
        </a:defRPr>
      </a:lvl4pPr>
      <a:lvl5pPr algn="ctr" rtl="0" eaLnBrk="1" fontAlgn="base" hangingPunct="1">
        <a:spcBef>
          <a:spcPct val="0"/>
        </a:spcBef>
        <a:spcAft>
          <a:spcPct val="0"/>
        </a:spcAft>
        <a:defRPr sz="4400" b="1">
          <a:solidFill>
            <a:schemeClr val="tx2"/>
          </a:solidFill>
          <a:latin typeface="Garamond" pitchFamily="18" charset="0"/>
        </a:defRPr>
      </a:lvl5pPr>
      <a:lvl6pPr marL="457200" algn="ctr" rtl="0" eaLnBrk="1" fontAlgn="base" hangingPunct="1">
        <a:spcBef>
          <a:spcPct val="0"/>
        </a:spcBef>
        <a:spcAft>
          <a:spcPct val="0"/>
        </a:spcAft>
        <a:defRPr sz="4400" b="1">
          <a:solidFill>
            <a:schemeClr val="tx2"/>
          </a:solidFill>
          <a:latin typeface="Garamond" pitchFamily="18" charset="0"/>
        </a:defRPr>
      </a:lvl6pPr>
      <a:lvl7pPr marL="914400" algn="ctr" rtl="0" eaLnBrk="1" fontAlgn="base" hangingPunct="1">
        <a:spcBef>
          <a:spcPct val="0"/>
        </a:spcBef>
        <a:spcAft>
          <a:spcPct val="0"/>
        </a:spcAft>
        <a:defRPr sz="4400" b="1">
          <a:solidFill>
            <a:schemeClr val="tx2"/>
          </a:solidFill>
          <a:latin typeface="Garamond" pitchFamily="18" charset="0"/>
        </a:defRPr>
      </a:lvl7pPr>
      <a:lvl8pPr marL="1371600" algn="ctr" rtl="0" eaLnBrk="1" fontAlgn="base" hangingPunct="1">
        <a:spcBef>
          <a:spcPct val="0"/>
        </a:spcBef>
        <a:spcAft>
          <a:spcPct val="0"/>
        </a:spcAft>
        <a:defRPr sz="4400" b="1">
          <a:solidFill>
            <a:schemeClr val="tx2"/>
          </a:solidFill>
          <a:latin typeface="Garamond" pitchFamily="18" charset="0"/>
        </a:defRPr>
      </a:lvl8pPr>
      <a:lvl9pPr marL="1828800" algn="ctr" rtl="0" eaLnBrk="1" fontAlgn="base" hangingPunct="1">
        <a:spcBef>
          <a:spcPct val="0"/>
        </a:spcBef>
        <a:spcAft>
          <a:spcPct val="0"/>
        </a:spcAft>
        <a:defRPr sz="4400" b="1">
          <a:solidFill>
            <a:schemeClr val="tx2"/>
          </a:solidFill>
          <a:latin typeface="Garamond" pitchFamily="18" charset="0"/>
        </a:defRPr>
      </a:lvl9pPr>
    </p:titleStyle>
    <p:bodyStyle>
      <a:lvl1pPr marL="342900" indent="-342900" algn="l" rtl="0" eaLnBrk="1" fontAlgn="base" hangingPunct="1">
        <a:spcBef>
          <a:spcPct val="20000"/>
        </a:spcBef>
        <a:spcAft>
          <a:spcPct val="0"/>
        </a:spcAft>
        <a:buChar char="•"/>
        <a:defRPr sz="32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tx1"/>
          </a:solidFill>
          <a:latin typeface="+mn-lt"/>
        </a:defRPr>
      </a:lvl2pPr>
      <a:lvl3pPr marL="1143000" indent="-228600" algn="l" rtl="0" eaLnBrk="1" fontAlgn="base" hangingPunct="1">
        <a:spcBef>
          <a:spcPct val="20000"/>
        </a:spcBef>
        <a:spcAft>
          <a:spcPct val="0"/>
        </a:spcAft>
        <a:buChar char="•"/>
        <a:defRPr sz="2400" b="1">
          <a:solidFill>
            <a:schemeClr val="tx1"/>
          </a:solidFill>
          <a:latin typeface="+mn-lt"/>
        </a:defRPr>
      </a:lvl3pPr>
      <a:lvl4pPr marL="1600200" indent="-228600" algn="l" rtl="0" eaLnBrk="1" fontAlgn="base" hangingPunct="1">
        <a:spcBef>
          <a:spcPct val="20000"/>
        </a:spcBef>
        <a:spcAft>
          <a:spcPct val="0"/>
        </a:spcAft>
        <a:buChar char="–"/>
        <a:defRPr sz="2000" b="1">
          <a:solidFill>
            <a:schemeClr val="tx1"/>
          </a:solidFill>
          <a:latin typeface="+mn-lt"/>
        </a:defRPr>
      </a:lvl4pPr>
      <a:lvl5pPr marL="2057400" indent="-228600" algn="l" rtl="0" eaLnBrk="1" fontAlgn="base" hangingPunct="1">
        <a:spcBef>
          <a:spcPct val="20000"/>
        </a:spcBef>
        <a:spcAft>
          <a:spcPct val="0"/>
        </a:spcAft>
        <a:buChar char="»"/>
        <a:defRPr sz="20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gif"/><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00166" y="500042"/>
            <a:ext cx="5857916" cy="1285876"/>
          </a:xfrm>
        </p:spPr>
        <p:style>
          <a:lnRef idx="1">
            <a:schemeClr val="accent1"/>
          </a:lnRef>
          <a:fillRef idx="2">
            <a:schemeClr val="accent1"/>
          </a:fillRef>
          <a:effectRef idx="1">
            <a:schemeClr val="accent1"/>
          </a:effectRef>
          <a:fontRef idx="minor">
            <a:schemeClr val="dk1"/>
          </a:fontRef>
        </p:style>
        <p:txBody>
          <a:bodyPr/>
          <a:lstStyle/>
          <a:p>
            <a:r>
              <a:rPr lang="en-US" dirty="0" smtClean="0">
                <a:solidFill>
                  <a:schemeClr val="tx1"/>
                </a:solidFill>
              </a:rPr>
              <a:t>Ecological </a:t>
            </a:r>
            <a:r>
              <a:rPr lang="en-US" dirty="0" smtClean="0">
                <a:solidFill>
                  <a:schemeClr val="tx1"/>
                </a:solidFill>
              </a:rPr>
              <a:t>Problems</a:t>
            </a:r>
            <a:r>
              <a:rPr lang="uk-UA" dirty="0" smtClean="0">
                <a:solidFill>
                  <a:schemeClr val="tx1"/>
                </a:solidFill>
              </a:rPr>
              <a:t>. </a:t>
            </a:r>
            <a:r>
              <a:rPr lang="en-US" dirty="0" smtClean="0">
                <a:solidFill>
                  <a:schemeClr val="tx1"/>
                </a:solidFill>
              </a:rPr>
              <a:t>Natural disasters</a:t>
            </a:r>
            <a:endParaRPr lang="ru-RU" dirty="0">
              <a:solidFill>
                <a:schemeClr val="tx1"/>
              </a:solidFill>
            </a:endParaRPr>
          </a:p>
        </p:txBody>
      </p:sp>
      <p:pic>
        <p:nvPicPr>
          <p:cNvPr id="13314" name="Picture 2" descr="http://s2.uploads.ru/aYO0H.jpg"/>
          <p:cNvPicPr>
            <a:picLocks noChangeAspect="1" noChangeArrowheads="1"/>
          </p:cNvPicPr>
          <p:nvPr/>
        </p:nvPicPr>
        <p:blipFill>
          <a:blip r:embed="rId2"/>
          <a:srcRect/>
          <a:stretch>
            <a:fillRect/>
          </a:stretch>
        </p:blipFill>
        <p:spPr bwMode="auto">
          <a:xfrm>
            <a:off x="1643042" y="2428868"/>
            <a:ext cx="5361200" cy="35719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00034" y="714356"/>
            <a:ext cx="3957638" cy="4143403"/>
          </a:xfrm>
        </p:spPr>
        <p:txBody>
          <a:bodyPr/>
          <a:lstStyle/>
          <a:p>
            <a:pPr>
              <a:lnSpc>
                <a:spcPct val="90000"/>
              </a:lnSpc>
            </a:pPr>
            <a:r>
              <a:rPr lang="en-US" sz="2400" dirty="0" smtClean="0"/>
              <a:t>The main component of the Earth biosphere represents topsoil</a:t>
            </a:r>
            <a:r>
              <a:rPr lang="ru-RU" sz="2400" dirty="0" smtClean="0"/>
              <a:t>.</a:t>
            </a:r>
            <a:br>
              <a:rPr lang="ru-RU" sz="2400" dirty="0" smtClean="0"/>
            </a:br>
            <a:r>
              <a:rPr lang="en-US" sz="2400" dirty="0" smtClean="0"/>
              <a:t>Soil is polluted by: litter, wastes</a:t>
            </a:r>
            <a:r>
              <a:rPr lang="ru-RU" sz="2400" dirty="0" smtClean="0"/>
              <a:t>,</a:t>
            </a:r>
            <a:r>
              <a:rPr lang="en-US" sz="2400" dirty="0" smtClean="0"/>
              <a:t> heavy metals, pesticides, radioactive elements.</a:t>
            </a:r>
            <a:r>
              <a:rPr lang="ru-RU" sz="2400" dirty="0" smtClean="0"/>
              <a:t/>
            </a:r>
            <a:br>
              <a:rPr lang="ru-RU" sz="2400" dirty="0" smtClean="0"/>
            </a:br>
            <a:r>
              <a:rPr lang="en-US" sz="2400" dirty="0" smtClean="0"/>
              <a:t>Sinking aerosol may contain heavy poisonous metals and it may lead to plants’ ruin</a:t>
            </a:r>
            <a:r>
              <a:rPr lang="ru-RU" sz="2400" dirty="0" smtClean="0"/>
              <a:t>.</a:t>
            </a:r>
            <a:endParaRPr lang="ru-RU" sz="2400" dirty="0" smtClean="0"/>
          </a:p>
        </p:txBody>
      </p:sp>
      <p:sp>
        <p:nvSpPr>
          <p:cNvPr id="3" name="Подзаголовок 2"/>
          <p:cNvSpPr>
            <a:spLocks noGrp="1"/>
          </p:cNvSpPr>
          <p:nvPr>
            <p:ph type="subTitle" idx="1"/>
          </p:nvPr>
        </p:nvSpPr>
        <p:spPr>
          <a:xfrm>
            <a:off x="1285852" y="5143512"/>
            <a:ext cx="6400800" cy="1252534"/>
          </a:xfrm>
        </p:spPr>
        <p:txBody>
          <a:bodyPr/>
          <a:lstStyle/>
          <a:p>
            <a:r>
              <a:rPr lang="en-US" sz="7200" i="1" dirty="0" smtClean="0">
                <a:effectLst>
                  <a:glow rad="228600">
                    <a:schemeClr val="accent4">
                      <a:satMod val="175000"/>
                      <a:alpha val="40000"/>
                    </a:schemeClr>
                  </a:glow>
                </a:effectLst>
              </a:rPr>
              <a:t>Soil pollution</a:t>
            </a:r>
            <a:endParaRPr lang="ru-RU" sz="7200" dirty="0"/>
          </a:p>
        </p:txBody>
      </p:sp>
      <p:pic>
        <p:nvPicPr>
          <p:cNvPr id="34820" name="Picture 4" descr="http://lib.znaimo.com.ua/tw_files2/urls_4/973/d-972954/972954_html_m5b0ff0de.jpg"/>
          <p:cNvPicPr>
            <a:picLocks noChangeAspect="1" noChangeArrowheads="1"/>
          </p:cNvPicPr>
          <p:nvPr/>
        </p:nvPicPr>
        <p:blipFill>
          <a:blip r:embed="rId2"/>
          <a:srcRect/>
          <a:stretch>
            <a:fillRect/>
          </a:stretch>
        </p:blipFill>
        <p:spPr bwMode="auto">
          <a:xfrm>
            <a:off x="4714877" y="285728"/>
            <a:ext cx="3643338" cy="2419177"/>
          </a:xfrm>
          <a:prstGeom prst="rect">
            <a:avLst/>
          </a:prstGeom>
        </p:spPr>
        <p:style>
          <a:lnRef idx="2">
            <a:schemeClr val="accent1"/>
          </a:lnRef>
          <a:fillRef idx="1">
            <a:schemeClr val="lt1"/>
          </a:fillRef>
          <a:effectRef idx="0">
            <a:schemeClr val="accent1"/>
          </a:effectRef>
          <a:fontRef idx="minor">
            <a:schemeClr val="dk1"/>
          </a:fontRef>
        </p:style>
      </p:pic>
      <p:pic>
        <p:nvPicPr>
          <p:cNvPr id="34826" name="Picture 10" descr="http://www.slk.kh.ua/news_images/1362079140zemlya.jpg"/>
          <p:cNvPicPr>
            <a:picLocks noChangeAspect="1" noChangeArrowheads="1"/>
          </p:cNvPicPr>
          <p:nvPr/>
        </p:nvPicPr>
        <p:blipFill>
          <a:blip r:embed="rId3"/>
          <a:srcRect/>
          <a:stretch>
            <a:fillRect/>
          </a:stretch>
        </p:blipFill>
        <p:spPr bwMode="auto">
          <a:xfrm>
            <a:off x="4786314" y="2786058"/>
            <a:ext cx="3500462" cy="2250297"/>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368412"/>
          </a:xfrm>
          <a:noFill/>
        </p:spPr>
        <p:txBody>
          <a:bodyPr>
            <a:prstTxWarp prst="textDeflateTop">
              <a:avLst>
                <a:gd name="adj" fmla="val 51261"/>
              </a:avLst>
            </a:prstTxWarp>
          </a:bodyPr>
          <a:lstStyle/>
          <a:p>
            <a:r>
              <a:rPr lang="en-US" dirty="0" smtClean="0">
                <a:effectLst>
                  <a:glow rad="101600">
                    <a:srgbClr val="92D050">
                      <a:alpha val="60000"/>
                    </a:srgbClr>
                  </a:glow>
                </a:effectLst>
              </a:rPr>
              <a:t>Modern ecological problems</a:t>
            </a:r>
            <a:endParaRPr lang="ru-RU" dirty="0">
              <a:effectLst>
                <a:glow rad="101600">
                  <a:srgbClr val="92D050">
                    <a:alpha val="60000"/>
                  </a:srgbClr>
                </a:glow>
              </a:effectLst>
            </a:endParaRPr>
          </a:p>
        </p:txBody>
      </p:sp>
      <p:sp>
        <p:nvSpPr>
          <p:cNvPr id="3" name="Прямоугольник 2"/>
          <p:cNvSpPr/>
          <p:nvPr/>
        </p:nvSpPr>
        <p:spPr>
          <a:xfrm>
            <a:off x="2428860" y="1857364"/>
            <a:ext cx="4429156" cy="1292662"/>
          </a:xfrm>
          <a:prstGeom prst="rect">
            <a:avLst/>
          </a:prstGeom>
          <a:ln>
            <a:solidFill>
              <a:schemeClr val="tx2"/>
            </a:solidFill>
          </a:ln>
        </p:spPr>
        <p:txBody>
          <a:bodyPr wrap="square">
            <a:spAutoFit/>
          </a:bodyPr>
          <a:lstStyle/>
          <a:p>
            <a:pPr algn="ctr"/>
            <a:r>
              <a:rPr lang="de-DE" sz="3900" b="1" i="1" kern="10" dirty="0" err="1" smtClean="0">
                <a:ln w="12700">
                  <a:solidFill>
                    <a:schemeClr val="tx1"/>
                  </a:solidFill>
                  <a:round/>
                  <a:headEnd/>
                  <a:tailEnd/>
                </a:ln>
                <a:solidFill>
                  <a:srgbClr val="33CC33"/>
                </a:solidFill>
                <a:latin typeface="Arial"/>
                <a:cs typeface="Arial"/>
              </a:rPr>
              <a:t>Greenhouse</a:t>
            </a:r>
            <a:r>
              <a:rPr lang="de-DE" sz="3900" b="1" i="1" kern="10" dirty="0" smtClean="0">
                <a:ln w="12700">
                  <a:solidFill>
                    <a:schemeClr val="tx1"/>
                  </a:solidFill>
                  <a:round/>
                  <a:headEnd/>
                  <a:tailEnd/>
                </a:ln>
                <a:solidFill>
                  <a:srgbClr val="33CC33"/>
                </a:solidFill>
                <a:latin typeface="Arial"/>
                <a:cs typeface="Arial"/>
              </a:rPr>
              <a:t> </a:t>
            </a:r>
            <a:r>
              <a:rPr lang="de-DE" sz="3900" b="1" i="1" kern="10" dirty="0" err="1" smtClean="0">
                <a:ln w="12700">
                  <a:solidFill>
                    <a:schemeClr val="tx1"/>
                  </a:solidFill>
                  <a:round/>
                  <a:headEnd/>
                  <a:tailEnd/>
                </a:ln>
                <a:solidFill>
                  <a:srgbClr val="33CC33"/>
                </a:solidFill>
                <a:latin typeface="Arial"/>
                <a:cs typeface="Arial"/>
              </a:rPr>
              <a:t>effect</a:t>
            </a:r>
            <a:endParaRPr lang="ru-RU" sz="3900" b="1" i="1" kern="10" dirty="0">
              <a:ln w="12700">
                <a:solidFill>
                  <a:schemeClr val="tx1"/>
                </a:solidFill>
                <a:round/>
                <a:headEnd/>
                <a:tailEnd/>
              </a:ln>
              <a:solidFill>
                <a:srgbClr val="33CC33"/>
              </a:solidFill>
              <a:latin typeface="Arial"/>
              <a:cs typeface="Arial"/>
            </a:endParaRPr>
          </a:p>
        </p:txBody>
      </p:sp>
      <p:pic>
        <p:nvPicPr>
          <p:cNvPr id="35842" name="Picture 2" descr="http://florida.sierraclub.org/miami/images/greenhouse_effect2.jpg"/>
          <p:cNvPicPr>
            <a:picLocks noChangeAspect="1" noChangeArrowheads="1"/>
          </p:cNvPicPr>
          <p:nvPr/>
        </p:nvPicPr>
        <p:blipFill>
          <a:blip r:embed="rId2"/>
          <a:srcRect/>
          <a:stretch>
            <a:fillRect/>
          </a:stretch>
        </p:blipFill>
        <p:spPr bwMode="auto">
          <a:xfrm>
            <a:off x="2643174" y="4143380"/>
            <a:ext cx="3643338" cy="2408073"/>
          </a:xfrm>
          <a:prstGeom prst="rect">
            <a:avLst/>
          </a:prstGeom>
        </p:spPr>
        <p:style>
          <a:lnRef idx="2">
            <a:schemeClr val="accent3"/>
          </a:lnRef>
          <a:fillRef idx="1">
            <a:schemeClr val="lt1"/>
          </a:fillRef>
          <a:effectRef idx="0">
            <a:schemeClr val="accent3"/>
          </a:effectRef>
          <a:fontRef idx="minor">
            <a:schemeClr val="dk1"/>
          </a:fontRef>
        </p:style>
      </p:pic>
      <p:pic>
        <p:nvPicPr>
          <p:cNvPr id="35844" name="Picture 4" descr="http://novynar.img.com.ua/img/forall/a/526/43.jpg"/>
          <p:cNvPicPr>
            <a:picLocks noChangeAspect="1" noChangeArrowheads="1"/>
          </p:cNvPicPr>
          <p:nvPr/>
        </p:nvPicPr>
        <p:blipFill>
          <a:blip r:embed="rId3"/>
          <a:srcRect/>
          <a:stretch>
            <a:fillRect/>
          </a:stretch>
        </p:blipFill>
        <p:spPr bwMode="auto">
          <a:xfrm rot="433652">
            <a:off x="267965" y="2316199"/>
            <a:ext cx="2888658" cy="2171474"/>
          </a:xfrm>
          <a:prstGeom prst="rect">
            <a:avLst/>
          </a:prstGeom>
          <a:noFill/>
        </p:spPr>
      </p:pic>
      <p:pic>
        <p:nvPicPr>
          <p:cNvPr id="35846" name="Picture 6" descr="http://www.kuksin.dp.ua/i/200804130025040.jpg"/>
          <p:cNvPicPr>
            <a:picLocks noChangeAspect="1" noChangeArrowheads="1"/>
          </p:cNvPicPr>
          <p:nvPr/>
        </p:nvPicPr>
        <p:blipFill>
          <a:blip r:embed="rId4"/>
          <a:srcRect/>
          <a:stretch>
            <a:fillRect/>
          </a:stretch>
        </p:blipFill>
        <p:spPr bwMode="auto">
          <a:xfrm rot="20506355">
            <a:off x="5825171" y="2357235"/>
            <a:ext cx="3071834" cy="2072092"/>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86050" y="357166"/>
            <a:ext cx="3071834" cy="1011222"/>
          </a:xfrm>
          <a:noFill/>
          <a:ln>
            <a:solidFill>
              <a:schemeClr val="tx1"/>
            </a:solidFill>
          </a:ln>
        </p:spPr>
        <p:txBody>
          <a:bodyPr/>
          <a:lstStyle/>
          <a:p>
            <a:r>
              <a:rPr lang="de-DE" i="1" kern="10" dirty="0" err="1" smtClean="0">
                <a:ln w="12700">
                  <a:solidFill>
                    <a:schemeClr val="tx1"/>
                  </a:solidFill>
                  <a:round/>
                  <a:headEnd/>
                  <a:tailEnd/>
                </a:ln>
                <a:solidFill>
                  <a:srgbClr val="00B0F0"/>
                </a:solidFill>
                <a:latin typeface="Arial"/>
                <a:cs typeface="Arial"/>
              </a:rPr>
              <a:t>Acid</a:t>
            </a:r>
            <a:r>
              <a:rPr lang="de-DE" i="1" kern="10" dirty="0" smtClean="0">
                <a:ln w="12700">
                  <a:solidFill>
                    <a:schemeClr val="tx1"/>
                  </a:solidFill>
                  <a:round/>
                  <a:headEnd/>
                  <a:tailEnd/>
                </a:ln>
                <a:solidFill>
                  <a:srgbClr val="00B0F0"/>
                </a:solidFill>
                <a:latin typeface="Arial"/>
                <a:cs typeface="Arial"/>
              </a:rPr>
              <a:t> </a:t>
            </a:r>
            <a:r>
              <a:rPr lang="de-DE" i="1" kern="10" dirty="0" err="1" smtClean="0">
                <a:ln w="12700">
                  <a:solidFill>
                    <a:schemeClr val="tx1"/>
                  </a:solidFill>
                  <a:round/>
                  <a:headEnd/>
                  <a:tailEnd/>
                </a:ln>
                <a:solidFill>
                  <a:srgbClr val="00B0F0"/>
                </a:solidFill>
                <a:latin typeface="Arial"/>
                <a:cs typeface="Arial"/>
              </a:rPr>
              <a:t>rains</a:t>
            </a:r>
            <a:endParaRPr lang="ru-RU" i="1" kern="10" dirty="0">
              <a:ln w="12700">
                <a:solidFill>
                  <a:schemeClr val="tx1"/>
                </a:solidFill>
                <a:round/>
                <a:headEnd/>
                <a:tailEnd/>
              </a:ln>
              <a:solidFill>
                <a:srgbClr val="00B0F0"/>
              </a:solidFill>
              <a:latin typeface="Arial"/>
              <a:cs typeface="Arial"/>
            </a:endParaRPr>
          </a:p>
        </p:txBody>
      </p:sp>
      <p:pic>
        <p:nvPicPr>
          <p:cNvPr id="36866" name="Picture 2" descr="http://a.static.trunity.net/files/185201_185300/185231/sfc-water-quality.jpg"/>
          <p:cNvPicPr>
            <a:picLocks noChangeAspect="1" noChangeArrowheads="1"/>
          </p:cNvPicPr>
          <p:nvPr/>
        </p:nvPicPr>
        <p:blipFill>
          <a:blip r:embed="rId2"/>
          <a:srcRect/>
          <a:stretch>
            <a:fillRect/>
          </a:stretch>
        </p:blipFill>
        <p:spPr bwMode="auto">
          <a:xfrm>
            <a:off x="2214546" y="1428736"/>
            <a:ext cx="4179428" cy="2643206"/>
          </a:xfrm>
          <a:prstGeom prst="rect">
            <a:avLst/>
          </a:prstGeom>
          <a:noFill/>
        </p:spPr>
      </p:pic>
      <p:pic>
        <p:nvPicPr>
          <p:cNvPr id="36868" name="Picture 4" descr="http://byaki.net/uploads/posts/2012-08/1345490557_brake-fluid-04.jpg"/>
          <p:cNvPicPr>
            <a:picLocks noChangeAspect="1" noChangeArrowheads="1"/>
          </p:cNvPicPr>
          <p:nvPr/>
        </p:nvPicPr>
        <p:blipFill>
          <a:blip r:embed="rId3"/>
          <a:srcRect/>
          <a:stretch>
            <a:fillRect/>
          </a:stretch>
        </p:blipFill>
        <p:spPr bwMode="auto">
          <a:xfrm>
            <a:off x="714348" y="4214818"/>
            <a:ext cx="3238523" cy="2428892"/>
          </a:xfrm>
          <a:prstGeom prst="rect">
            <a:avLst/>
          </a:prstGeom>
          <a:noFill/>
        </p:spPr>
      </p:pic>
      <p:pic>
        <p:nvPicPr>
          <p:cNvPr id="36870" name="Picture 6" descr="http://www.mn.ru/images/31409/51/314095151.jpg"/>
          <p:cNvPicPr>
            <a:picLocks noChangeAspect="1" noChangeArrowheads="1"/>
          </p:cNvPicPr>
          <p:nvPr/>
        </p:nvPicPr>
        <p:blipFill>
          <a:blip r:embed="rId4" cstate="print"/>
          <a:srcRect/>
          <a:stretch>
            <a:fillRect/>
          </a:stretch>
        </p:blipFill>
        <p:spPr bwMode="auto">
          <a:xfrm>
            <a:off x="4786314" y="4214818"/>
            <a:ext cx="3500462" cy="2338199"/>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00562" y="5072074"/>
            <a:ext cx="4500594" cy="1143000"/>
          </a:xfrm>
          <a:noFill/>
          <a:ln>
            <a:solidFill>
              <a:schemeClr val="accent3"/>
            </a:solidFill>
          </a:ln>
        </p:spPr>
        <p:txBody>
          <a:bodyPr/>
          <a:lstStyle/>
          <a:p>
            <a:r>
              <a:rPr lang="de-DE" sz="4800" i="1" kern="10" dirty="0" smtClean="0">
                <a:ln w="12700">
                  <a:solidFill>
                    <a:schemeClr val="bg1"/>
                  </a:solidFill>
                  <a:round/>
                  <a:headEnd/>
                  <a:tailEnd/>
                </a:ln>
                <a:solidFill>
                  <a:srgbClr val="FF0000"/>
                </a:solidFill>
                <a:latin typeface="Arial"/>
                <a:cs typeface="Arial"/>
              </a:rPr>
              <a:t>Ozon </a:t>
            </a:r>
            <a:r>
              <a:rPr lang="de-DE" sz="4800" i="1" kern="10" dirty="0" err="1" smtClean="0">
                <a:ln w="12700">
                  <a:solidFill>
                    <a:schemeClr val="bg1"/>
                  </a:solidFill>
                  <a:round/>
                  <a:headEnd/>
                  <a:tailEnd/>
                </a:ln>
                <a:solidFill>
                  <a:srgbClr val="FF0000"/>
                </a:solidFill>
                <a:latin typeface="Arial"/>
                <a:cs typeface="Arial"/>
              </a:rPr>
              <a:t>layer</a:t>
            </a:r>
            <a:endParaRPr lang="ru-RU" sz="4800" i="1" kern="10" dirty="0">
              <a:ln w="12700">
                <a:solidFill>
                  <a:schemeClr val="bg1"/>
                </a:solidFill>
                <a:round/>
                <a:headEnd/>
                <a:tailEnd/>
              </a:ln>
              <a:solidFill>
                <a:srgbClr val="FF0000"/>
              </a:solidFill>
              <a:latin typeface="Arial"/>
              <a:cs typeface="Arial"/>
            </a:endParaRPr>
          </a:p>
        </p:txBody>
      </p:sp>
      <p:pic>
        <p:nvPicPr>
          <p:cNvPr id="37890" name="Picture 2" descr="http://www.okiu.ac.jp/Language/contest/02/12/ozone.gif"/>
          <p:cNvPicPr>
            <a:picLocks noChangeAspect="1" noChangeArrowheads="1"/>
          </p:cNvPicPr>
          <p:nvPr/>
        </p:nvPicPr>
        <p:blipFill>
          <a:blip r:embed="rId2"/>
          <a:srcRect/>
          <a:stretch>
            <a:fillRect/>
          </a:stretch>
        </p:blipFill>
        <p:spPr bwMode="auto">
          <a:xfrm>
            <a:off x="4786314" y="642918"/>
            <a:ext cx="3929090" cy="3929090"/>
          </a:xfrm>
          <a:prstGeom prst="rect">
            <a:avLst/>
          </a:prstGeom>
          <a:noFill/>
        </p:spPr>
      </p:pic>
      <p:pic>
        <p:nvPicPr>
          <p:cNvPr id="37892" name="Picture 4" descr="http://ukranews.com/uploads/news/2011/10/03/09/28e5fa5942dfb771b23697dfb37e46fb1bf902be.jpg"/>
          <p:cNvPicPr>
            <a:picLocks noChangeAspect="1" noChangeArrowheads="1"/>
          </p:cNvPicPr>
          <p:nvPr/>
        </p:nvPicPr>
        <p:blipFill>
          <a:blip r:embed="rId3"/>
          <a:srcRect/>
          <a:stretch>
            <a:fillRect/>
          </a:stretch>
        </p:blipFill>
        <p:spPr bwMode="auto">
          <a:xfrm>
            <a:off x="500034" y="571480"/>
            <a:ext cx="3714776" cy="2571768"/>
          </a:xfrm>
          <a:prstGeom prst="rect">
            <a:avLst/>
          </a:prstGeom>
          <a:noFill/>
        </p:spPr>
      </p:pic>
      <p:pic>
        <p:nvPicPr>
          <p:cNvPr id="37894" name="Picture 6" descr="http://www.topauthor.ru/uploads/2013-06/original/846faabaec2a7b0cefc46bf6f4ea1c45.jpeg"/>
          <p:cNvPicPr>
            <a:picLocks noChangeAspect="1" noChangeArrowheads="1"/>
          </p:cNvPicPr>
          <p:nvPr/>
        </p:nvPicPr>
        <p:blipFill>
          <a:blip r:embed="rId4"/>
          <a:srcRect/>
          <a:stretch>
            <a:fillRect/>
          </a:stretch>
        </p:blipFill>
        <p:spPr bwMode="auto">
          <a:xfrm>
            <a:off x="500035" y="3643314"/>
            <a:ext cx="3714776" cy="2571768"/>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3686172" cy="1511288"/>
          </a:xfrm>
          <a:noFill/>
          <a:ln>
            <a:solidFill>
              <a:schemeClr val="tx1"/>
            </a:solidFill>
          </a:ln>
        </p:spPr>
        <p:txBody>
          <a:bodyPr/>
          <a:lstStyle/>
          <a:p>
            <a:r>
              <a:rPr lang="de-DE" i="1" dirty="0" smtClean="0">
                <a:ln>
                  <a:solidFill>
                    <a:schemeClr val="tx1"/>
                  </a:solidFill>
                </a:ln>
                <a:solidFill>
                  <a:schemeClr val="accent5">
                    <a:lumMod val="50000"/>
                  </a:schemeClr>
                </a:solidFill>
              </a:rPr>
              <a:t>Global </a:t>
            </a:r>
            <a:r>
              <a:rPr lang="de-DE" i="1" dirty="0" err="1" smtClean="0">
                <a:ln>
                  <a:solidFill>
                    <a:schemeClr val="tx1"/>
                  </a:solidFill>
                </a:ln>
                <a:solidFill>
                  <a:schemeClr val="accent5">
                    <a:lumMod val="50000"/>
                  </a:schemeClr>
                </a:solidFill>
              </a:rPr>
              <a:t>warming</a:t>
            </a:r>
            <a:endParaRPr lang="ru-RU" i="1" dirty="0">
              <a:ln>
                <a:solidFill>
                  <a:schemeClr val="tx1"/>
                </a:solidFill>
              </a:ln>
              <a:solidFill>
                <a:schemeClr val="accent5">
                  <a:lumMod val="50000"/>
                </a:schemeClr>
              </a:solidFill>
            </a:endParaRPr>
          </a:p>
        </p:txBody>
      </p:sp>
      <p:pic>
        <p:nvPicPr>
          <p:cNvPr id="38914" name="Picture 2" descr="http://www.ornl.gov/Image%20Library/Main%20Nav/ORNL/News/Features/archive/glacier.jpg"/>
          <p:cNvPicPr>
            <a:picLocks noChangeAspect="1" noChangeArrowheads="1"/>
          </p:cNvPicPr>
          <p:nvPr/>
        </p:nvPicPr>
        <p:blipFill>
          <a:blip r:embed="rId2" cstate="print"/>
          <a:srcRect/>
          <a:stretch>
            <a:fillRect/>
          </a:stretch>
        </p:blipFill>
        <p:spPr bwMode="auto">
          <a:xfrm>
            <a:off x="4429124" y="428604"/>
            <a:ext cx="4290079" cy="2857520"/>
          </a:xfrm>
          <a:prstGeom prst="rect">
            <a:avLst/>
          </a:prstGeom>
          <a:noFill/>
        </p:spPr>
      </p:pic>
      <p:pic>
        <p:nvPicPr>
          <p:cNvPr id="38916" name="Picture 4" descr="http://allthingscrimeblog.com/wp-content/uploads/2013/08/warm.jpg"/>
          <p:cNvPicPr>
            <a:picLocks noChangeAspect="1" noChangeArrowheads="1"/>
          </p:cNvPicPr>
          <p:nvPr/>
        </p:nvPicPr>
        <p:blipFill>
          <a:blip r:embed="rId3"/>
          <a:srcRect/>
          <a:stretch>
            <a:fillRect/>
          </a:stretch>
        </p:blipFill>
        <p:spPr bwMode="auto">
          <a:xfrm>
            <a:off x="4500562" y="3714752"/>
            <a:ext cx="4241631" cy="2714644"/>
          </a:xfrm>
          <a:prstGeom prst="rect">
            <a:avLst/>
          </a:prstGeom>
          <a:noFill/>
        </p:spPr>
      </p:pic>
      <p:pic>
        <p:nvPicPr>
          <p:cNvPr id="38918" name="Picture 6" descr="http://mail.colonial.net/~hkaiter/A_IMAGES/GWglobal-warming.jpg"/>
          <p:cNvPicPr>
            <a:picLocks noChangeAspect="1" noChangeArrowheads="1"/>
          </p:cNvPicPr>
          <p:nvPr/>
        </p:nvPicPr>
        <p:blipFill>
          <a:blip r:embed="rId4"/>
          <a:srcRect/>
          <a:stretch>
            <a:fillRect/>
          </a:stretch>
        </p:blipFill>
        <p:spPr bwMode="auto">
          <a:xfrm>
            <a:off x="357158" y="2214554"/>
            <a:ext cx="3929090" cy="407196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642910" y="428604"/>
            <a:ext cx="7772400" cy="1643063"/>
          </a:xfrm>
          <a:noFill/>
        </p:spPr>
        <p:txBody>
          <a:bodyPr>
            <a:prstTxWarp prst="textDoubleWave1">
              <a:avLst/>
            </a:prstTxWarp>
          </a:bodyPr>
          <a:lstStyle/>
          <a:p>
            <a:pPr algn="ctr"/>
            <a:r>
              <a:rPr lang="en-US" sz="5400" dirty="0" smtClean="0">
                <a:effectLst>
                  <a:glow rad="101600">
                    <a:srgbClr val="33CC33">
                      <a:alpha val="60000"/>
                    </a:srgbClr>
                  </a:glow>
                </a:effectLst>
              </a:rPr>
              <a:t>Ways of solving ecological problems</a:t>
            </a:r>
            <a:endParaRPr lang="ru-RU" sz="5400" dirty="0">
              <a:effectLst>
                <a:glow rad="101600">
                  <a:srgbClr val="33CC33">
                    <a:alpha val="60000"/>
                  </a:srgbClr>
                </a:glow>
              </a:effectLst>
            </a:endParaRPr>
          </a:p>
        </p:txBody>
      </p:sp>
      <p:sp>
        <p:nvSpPr>
          <p:cNvPr id="4" name="Прямоугольник 3"/>
          <p:cNvSpPr/>
          <p:nvPr/>
        </p:nvSpPr>
        <p:spPr>
          <a:xfrm>
            <a:off x="428596" y="2571744"/>
            <a:ext cx="4572000" cy="3170099"/>
          </a:xfrm>
          <a:prstGeom prst="rect">
            <a:avLst/>
          </a:prstGeom>
        </p:spPr>
        <p:txBody>
          <a:bodyPr wrap="square">
            <a:spAutoFit/>
          </a:bodyPr>
          <a:lstStyle/>
          <a:p>
            <a:pPr marL="812800" indent="-812800">
              <a:buFontTx/>
              <a:buAutoNum type="romanUcPeriod"/>
            </a:pPr>
            <a:r>
              <a:rPr lang="en-US" sz="4000" dirty="0" smtClean="0"/>
              <a:t>Creation of different kinds of purification plants</a:t>
            </a:r>
            <a:r>
              <a:rPr lang="ru-RU" sz="4000" dirty="0" smtClean="0"/>
              <a:t>;</a:t>
            </a:r>
          </a:p>
          <a:p>
            <a:pPr marL="812800" indent="-812800">
              <a:buFontTx/>
              <a:buAutoNum type="romanUcPeriod"/>
            </a:pPr>
            <a:r>
              <a:rPr lang="en-US" sz="4000" dirty="0" smtClean="0"/>
              <a:t>Recycling.</a:t>
            </a:r>
            <a:endParaRPr lang="ru-RU" sz="4000" dirty="0" smtClean="0"/>
          </a:p>
        </p:txBody>
      </p:sp>
      <p:pic>
        <p:nvPicPr>
          <p:cNvPr id="39938" name="Picture 2" descr="http://shkola.ostriv.in.ua/images/publications/4/5957/1310244061.jpg"/>
          <p:cNvPicPr>
            <a:picLocks noChangeAspect="1" noChangeArrowheads="1"/>
          </p:cNvPicPr>
          <p:nvPr/>
        </p:nvPicPr>
        <p:blipFill>
          <a:blip r:embed="rId2"/>
          <a:srcRect/>
          <a:stretch>
            <a:fillRect/>
          </a:stretch>
        </p:blipFill>
        <p:spPr bwMode="auto">
          <a:xfrm>
            <a:off x="5500694" y="2786058"/>
            <a:ext cx="2857500" cy="2752725"/>
          </a:xfrm>
          <a:prstGeom prst="rect">
            <a:avLst/>
          </a:prstGeom>
          <a:noFill/>
          <a:ln>
            <a:solidFill>
              <a:schemeClr val="tx2"/>
            </a:solid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00034" y="1000108"/>
            <a:ext cx="4286280" cy="5016758"/>
          </a:xfrm>
          <a:prstGeom prst="rect">
            <a:avLst/>
          </a:prstGeom>
        </p:spPr>
        <p:txBody>
          <a:bodyPr wrap="square">
            <a:spAutoFit/>
          </a:bodyPr>
          <a:lstStyle/>
          <a:p>
            <a:r>
              <a:rPr lang="en-US" sz="4000" dirty="0" smtClean="0"/>
              <a:t>III.   </a:t>
            </a:r>
            <a:r>
              <a:rPr lang="en-US" sz="4000" dirty="0" smtClean="0"/>
              <a:t>Using of conservation technologies</a:t>
            </a:r>
            <a:r>
              <a:rPr lang="ru-RU" sz="4000" dirty="0" smtClean="0"/>
              <a:t> </a:t>
            </a:r>
            <a:r>
              <a:rPr lang="en-US" sz="4000" dirty="0" smtClean="0"/>
              <a:t>and rational distribution of industry</a:t>
            </a:r>
            <a:r>
              <a:rPr lang="ru-RU" sz="4000" dirty="0" smtClean="0"/>
              <a:t>.</a:t>
            </a:r>
          </a:p>
          <a:p>
            <a:r>
              <a:rPr lang="en-US" sz="4000" dirty="0" smtClean="0"/>
              <a:t>Creation of purification territorial systems.</a:t>
            </a:r>
            <a:endParaRPr lang="ru-RU" sz="4000" dirty="0" smtClean="0"/>
          </a:p>
        </p:txBody>
      </p:sp>
      <p:pic>
        <p:nvPicPr>
          <p:cNvPr id="40962" name="Picture 2" descr="http://gs.km.ua/wp_blog/wp-content/gallery/godivnytsya/godiv_2.jpg"/>
          <p:cNvPicPr>
            <a:picLocks noChangeAspect="1" noChangeArrowheads="1"/>
          </p:cNvPicPr>
          <p:nvPr/>
        </p:nvPicPr>
        <p:blipFill>
          <a:blip r:embed="rId2"/>
          <a:srcRect/>
          <a:stretch>
            <a:fillRect/>
          </a:stretch>
        </p:blipFill>
        <p:spPr bwMode="auto">
          <a:xfrm>
            <a:off x="4857752" y="357166"/>
            <a:ext cx="3914849" cy="2857520"/>
          </a:xfrm>
          <a:prstGeom prst="rect">
            <a:avLst/>
          </a:prstGeom>
          <a:noFill/>
        </p:spPr>
      </p:pic>
      <p:pic>
        <p:nvPicPr>
          <p:cNvPr id="40964" name="Picture 4" descr="http://www.infoportal.pp.ua/_pu/12/40512173.jpg"/>
          <p:cNvPicPr>
            <a:picLocks noChangeAspect="1" noChangeArrowheads="1"/>
          </p:cNvPicPr>
          <p:nvPr/>
        </p:nvPicPr>
        <p:blipFill>
          <a:blip r:embed="rId3"/>
          <a:srcRect/>
          <a:stretch>
            <a:fillRect/>
          </a:stretch>
        </p:blipFill>
        <p:spPr bwMode="auto">
          <a:xfrm>
            <a:off x="4572000" y="3571876"/>
            <a:ext cx="4261634" cy="2714644"/>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654164"/>
          </a:xfrm>
          <a:noFill/>
        </p:spPr>
        <p:txBody>
          <a:bodyPr>
            <a:prstTxWarp prst="textChevron">
              <a:avLst>
                <a:gd name="adj" fmla="val 10398"/>
              </a:avLst>
            </a:prstTxWarp>
          </a:bodyPr>
          <a:lstStyle/>
          <a:p>
            <a:r>
              <a:rPr lang="en-US" sz="5400" i="1" dirty="0" smtClean="0">
                <a:effectLst>
                  <a:glow rad="101600">
                    <a:srgbClr val="33CC33">
                      <a:alpha val="60000"/>
                    </a:srgbClr>
                  </a:glow>
                </a:effectLst>
              </a:rPr>
              <a:t>Look how beautiful </a:t>
            </a:r>
            <a:br>
              <a:rPr lang="en-US" sz="5400" i="1" dirty="0" smtClean="0">
                <a:effectLst>
                  <a:glow rad="101600">
                    <a:srgbClr val="33CC33">
                      <a:alpha val="60000"/>
                    </a:srgbClr>
                  </a:glow>
                </a:effectLst>
              </a:rPr>
            </a:br>
            <a:r>
              <a:rPr lang="en-US" sz="5400" i="1" dirty="0" smtClean="0">
                <a:effectLst>
                  <a:glow rad="101600">
                    <a:srgbClr val="33CC33">
                      <a:alpha val="60000"/>
                    </a:srgbClr>
                  </a:glow>
                </a:effectLst>
              </a:rPr>
              <a:t>our planet can be!</a:t>
            </a:r>
            <a:endParaRPr lang="ru-RU" sz="5400" i="1" dirty="0">
              <a:effectLst>
                <a:glow rad="101600">
                  <a:srgbClr val="33CC33">
                    <a:alpha val="60000"/>
                  </a:srgbClr>
                </a:glow>
              </a:effectLst>
            </a:endParaRPr>
          </a:p>
        </p:txBody>
      </p:sp>
      <p:pic>
        <p:nvPicPr>
          <p:cNvPr id="41986" name="Picture 2" descr="http://www.bestwall.com.ua/data/media/3/priroda_bwua_24.06.2012_046__1802x1207.jpg"/>
          <p:cNvPicPr>
            <a:picLocks noChangeAspect="1" noChangeArrowheads="1"/>
          </p:cNvPicPr>
          <p:nvPr/>
        </p:nvPicPr>
        <p:blipFill>
          <a:blip r:embed="rId2" cstate="print"/>
          <a:srcRect/>
          <a:stretch>
            <a:fillRect/>
          </a:stretch>
        </p:blipFill>
        <p:spPr bwMode="auto">
          <a:xfrm>
            <a:off x="428596" y="2214554"/>
            <a:ext cx="3857651" cy="2928958"/>
          </a:xfrm>
          <a:prstGeom prst="rect">
            <a:avLst/>
          </a:prstGeom>
          <a:noFill/>
        </p:spPr>
      </p:pic>
      <p:pic>
        <p:nvPicPr>
          <p:cNvPr id="41988" name="Picture 4" descr="http://co12.nevseoboi.com.ua/wallpapers/nature/1347903912-946835-0251904_www.nevseoboi.com.ua.jpg"/>
          <p:cNvPicPr>
            <a:picLocks noChangeAspect="1" noChangeArrowheads="1"/>
          </p:cNvPicPr>
          <p:nvPr/>
        </p:nvPicPr>
        <p:blipFill>
          <a:blip r:embed="rId3" cstate="print"/>
          <a:srcRect/>
          <a:stretch>
            <a:fillRect/>
          </a:stretch>
        </p:blipFill>
        <p:spPr bwMode="auto">
          <a:xfrm>
            <a:off x="4500562" y="3643314"/>
            <a:ext cx="4338570" cy="2869074"/>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nevseoboi.com.ua/uploads/posts/2011-05/1304237864_0003_www.nevseoboi.com.ua.jpg"/>
          <p:cNvPicPr>
            <a:picLocks noChangeAspect="1" noChangeArrowheads="1"/>
          </p:cNvPicPr>
          <p:nvPr/>
        </p:nvPicPr>
        <p:blipFill>
          <a:blip r:embed="rId2" cstate="print"/>
          <a:srcRect/>
          <a:stretch>
            <a:fillRect/>
          </a:stretch>
        </p:blipFill>
        <p:spPr bwMode="auto">
          <a:xfrm>
            <a:off x="2571736" y="285728"/>
            <a:ext cx="6102112" cy="3151151"/>
          </a:xfrm>
          <a:prstGeom prst="rect">
            <a:avLst/>
          </a:prstGeom>
        </p:spPr>
        <p:style>
          <a:lnRef idx="2">
            <a:schemeClr val="accent1"/>
          </a:lnRef>
          <a:fillRef idx="1">
            <a:schemeClr val="lt1"/>
          </a:fillRef>
          <a:effectRef idx="0">
            <a:schemeClr val="accent1"/>
          </a:effectRef>
          <a:fontRef idx="minor">
            <a:schemeClr val="dk1"/>
          </a:fontRef>
        </p:style>
      </p:pic>
      <p:pic>
        <p:nvPicPr>
          <p:cNvPr id="43012" name="Picture 4" descr="http://desktopwallpapers.org.ua/large/201208/18684.jpg"/>
          <p:cNvPicPr>
            <a:picLocks noChangeAspect="1" noChangeArrowheads="1"/>
          </p:cNvPicPr>
          <p:nvPr/>
        </p:nvPicPr>
        <p:blipFill>
          <a:blip r:embed="rId3"/>
          <a:srcRect/>
          <a:stretch>
            <a:fillRect/>
          </a:stretch>
        </p:blipFill>
        <p:spPr bwMode="auto">
          <a:xfrm>
            <a:off x="357158" y="3714752"/>
            <a:ext cx="5357850" cy="2909665"/>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oformi.net/uploads/gallery/main/11/1600-1200-15.jpg"/>
          <p:cNvPicPr>
            <a:picLocks noChangeAspect="1" noChangeArrowheads="1"/>
          </p:cNvPicPr>
          <p:nvPr/>
        </p:nvPicPr>
        <p:blipFill>
          <a:blip r:embed="rId2" cstate="print"/>
          <a:srcRect/>
          <a:stretch>
            <a:fillRect/>
          </a:stretch>
        </p:blipFill>
        <p:spPr bwMode="auto">
          <a:xfrm rot="21042371">
            <a:off x="453447" y="478697"/>
            <a:ext cx="4429156" cy="3321867"/>
          </a:xfrm>
          <a:prstGeom prst="rect">
            <a:avLst/>
          </a:prstGeom>
          <a:noFill/>
        </p:spPr>
      </p:pic>
      <p:pic>
        <p:nvPicPr>
          <p:cNvPr id="44036" name="Picture 4" descr="http://elitefon.ru/images/201211/elitefon.ru_16833.jpg"/>
          <p:cNvPicPr>
            <a:picLocks noChangeAspect="1" noChangeArrowheads="1"/>
          </p:cNvPicPr>
          <p:nvPr/>
        </p:nvPicPr>
        <p:blipFill>
          <a:blip r:embed="rId3"/>
          <a:srcRect/>
          <a:stretch>
            <a:fillRect/>
          </a:stretch>
        </p:blipFill>
        <p:spPr bwMode="auto">
          <a:xfrm>
            <a:off x="19326326" y="-13014325"/>
            <a:ext cx="23263123" cy="14871689"/>
          </a:xfrm>
          <a:prstGeom prst="rect">
            <a:avLst/>
          </a:prstGeom>
          <a:noFill/>
        </p:spPr>
      </p:pic>
      <p:pic>
        <p:nvPicPr>
          <p:cNvPr id="44038" name="Picture 6" descr="http://wallpaper.ge/download/house_close_to_nature-1440x900.jpg"/>
          <p:cNvPicPr>
            <a:picLocks noChangeAspect="1" noChangeArrowheads="1"/>
          </p:cNvPicPr>
          <p:nvPr/>
        </p:nvPicPr>
        <p:blipFill>
          <a:blip r:embed="rId4" cstate="print"/>
          <a:srcRect/>
          <a:stretch>
            <a:fillRect/>
          </a:stretch>
        </p:blipFill>
        <p:spPr bwMode="auto">
          <a:xfrm rot="675436">
            <a:off x="3411059" y="3123085"/>
            <a:ext cx="5212032" cy="325752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00364" y="2571744"/>
            <a:ext cx="3357586" cy="1143000"/>
          </a:xfrm>
          <a:ln>
            <a:solidFill>
              <a:schemeClr val="accent1">
                <a:lumMod val="50000"/>
              </a:schemeClr>
            </a:solidFill>
          </a:ln>
        </p:spPr>
        <p:txBody>
          <a:bodyPr/>
          <a:lstStyle/>
          <a:p>
            <a:r>
              <a:rPr lang="en-US" sz="4000"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Natural disasters</a:t>
            </a:r>
            <a:endParaRPr lang="ru-RU" sz="4000"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6626" name="Picture 2" descr="http://ukranews.com/uploads/news/2010/11/28/d86fea0c7ca7ed58f7f7c409fbe1394831485761.jpg"/>
          <p:cNvPicPr>
            <a:picLocks noChangeAspect="1" noChangeArrowheads="1"/>
          </p:cNvPicPr>
          <p:nvPr/>
        </p:nvPicPr>
        <p:blipFill>
          <a:blip r:embed="rId2"/>
          <a:srcRect/>
          <a:stretch>
            <a:fillRect/>
          </a:stretch>
        </p:blipFill>
        <p:spPr bwMode="auto">
          <a:xfrm rot="20820991">
            <a:off x="353875" y="589120"/>
            <a:ext cx="2952769" cy="2214578"/>
          </a:xfrm>
          <a:prstGeom prst="rect">
            <a:avLst/>
          </a:prstGeom>
          <a:noFill/>
        </p:spPr>
      </p:pic>
      <p:pic>
        <p:nvPicPr>
          <p:cNvPr id="26630" name="Picture 6" descr="http://www.viche.lutsk.ua/media/pages/13/13473.jpg"/>
          <p:cNvPicPr>
            <a:picLocks noChangeAspect="1" noChangeArrowheads="1"/>
          </p:cNvPicPr>
          <p:nvPr/>
        </p:nvPicPr>
        <p:blipFill>
          <a:blip r:embed="rId3"/>
          <a:srcRect/>
          <a:stretch>
            <a:fillRect/>
          </a:stretch>
        </p:blipFill>
        <p:spPr bwMode="auto">
          <a:xfrm rot="901435">
            <a:off x="6142763" y="612183"/>
            <a:ext cx="2786081" cy="2027400"/>
          </a:xfrm>
          <a:prstGeom prst="rect">
            <a:avLst/>
          </a:prstGeom>
          <a:noFill/>
        </p:spPr>
      </p:pic>
      <p:pic>
        <p:nvPicPr>
          <p:cNvPr id="26628" name="Picture 4" descr="http://inter.ua/uploads/tv_product/2009/11/25/acb6c06924355ec5c355a5ea1f1eab53ca6c64b9.jpg"/>
          <p:cNvPicPr>
            <a:picLocks noChangeAspect="1" noChangeArrowheads="1"/>
          </p:cNvPicPr>
          <p:nvPr/>
        </p:nvPicPr>
        <p:blipFill>
          <a:blip r:embed="rId4"/>
          <a:srcRect l="5750" r="25256" b="-3571"/>
          <a:stretch>
            <a:fillRect/>
          </a:stretch>
        </p:blipFill>
        <p:spPr bwMode="auto">
          <a:xfrm>
            <a:off x="3428992" y="285728"/>
            <a:ext cx="2571768" cy="2071702"/>
          </a:xfrm>
          <a:prstGeom prst="rect">
            <a:avLst/>
          </a:prstGeom>
          <a:noFill/>
        </p:spPr>
      </p:pic>
      <p:pic>
        <p:nvPicPr>
          <p:cNvPr id="26632" name="Picture 8" descr="http://earthforall.info/phgallery/images/28032.jpg"/>
          <p:cNvPicPr>
            <a:picLocks noChangeAspect="1" noChangeArrowheads="1"/>
          </p:cNvPicPr>
          <p:nvPr/>
        </p:nvPicPr>
        <p:blipFill>
          <a:blip r:embed="rId5"/>
          <a:srcRect l="40285" t="13953"/>
          <a:stretch>
            <a:fillRect/>
          </a:stretch>
        </p:blipFill>
        <p:spPr bwMode="auto">
          <a:xfrm>
            <a:off x="3214678" y="4071942"/>
            <a:ext cx="2504534" cy="2404436"/>
          </a:xfrm>
          <a:prstGeom prst="rect">
            <a:avLst/>
          </a:prstGeom>
          <a:noFill/>
        </p:spPr>
      </p:pic>
      <p:pic>
        <p:nvPicPr>
          <p:cNvPr id="26634" name="Picture 10" descr="http://shkola.ostriv.in.ua/images/publications/4/1349/1312793122.jpg"/>
          <p:cNvPicPr>
            <a:picLocks noChangeAspect="1" noChangeArrowheads="1"/>
          </p:cNvPicPr>
          <p:nvPr/>
        </p:nvPicPr>
        <p:blipFill>
          <a:blip r:embed="rId6"/>
          <a:srcRect/>
          <a:stretch>
            <a:fillRect/>
          </a:stretch>
        </p:blipFill>
        <p:spPr bwMode="auto">
          <a:xfrm rot="20960021">
            <a:off x="5896668" y="3477499"/>
            <a:ext cx="3057743" cy="2334078"/>
          </a:xfrm>
          <a:prstGeom prst="rect">
            <a:avLst/>
          </a:prstGeom>
          <a:noFill/>
        </p:spPr>
      </p:pic>
      <p:pic>
        <p:nvPicPr>
          <p:cNvPr id="26636" name="Picture 12" descr="http://image.tsn.ua/media/images2/original/Jun2010/230696.jpg"/>
          <p:cNvPicPr>
            <a:picLocks noChangeAspect="1" noChangeArrowheads="1"/>
          </p:cNvPicPr>
          <p:nvPr/>
        </p:nvPicPr>
        <p:blipFill>
          <a:blip r:embed="rId7"/>
          <a:srcRect/>
          <a:stretch>
            <a:fillRect/>
          </a:stretch>
        </p:blipFill>
        <p:spPr bwMode="auto">
          <a:xfrm rot="566591">
            <a:off x="149177" y="3598906"/>
            <a:ext cx="3113405" cy="2075603"/>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1604" y="1357298"/>
            <a:ext cx="6000792" cy="3786214"/>
          </a:xfrm>
          <a:effectLst>
            <a:glow rad="101600">
              <a:srgbClr val="33CC33">
                <a:alpha val="60000"/>
              </a:srgbClr>
            </a:glow>
          </a:effectLst>
        </p:spPr>
        <p:txBody>
          <a:bodyPr/>
          <a:lstStyle/>
          <a:p>
            <a:r>
              <a:rPr lang="en-US" dirty="0" smtClean="0">
                <a:ln>
                  <a:solidFill>
                    <a:srgbClr val="006600"/>
                  </a:solidFill>
                </a:ln>
                <a:solidFill>
                  <a:schemeClr val="tx1"/>
                </a:solidFill>
                <a:latin typeface="Monotype Corsiva" pitchFamily="66" charset="0"/>
              </a:rPr>
              <a:t>Prepared</a:t>
            </a:r>
            <a:br>
              <a:rPr lang="en-US" dirty="0" smtClean="0">
                <a:ln>
                  <a:solidFill>
                    <a:srgbClr val="006600"/>
                  </a:solidFill>
                </a:ln>
                <a:solidFill>
                  <a:schemeClr val="tx1"/>
                </a:solidFill>
                <a:latin typeface="Monotype Corsiva" pitchFamily="66" charset="0"/>
              </a:rPr>
            </a:br>
            <a:r>
              <a:rPr lang="en-US" dirty="0" smtClean="0">
                <a:ln>
                  <a:solidFill>
                    <a:srgbClr val="006600"/>
                  </a:solidFill>
                </a:ln>
                <a:solidFill>
                  <a:schemeClr val="tx1"/>
                </a:solidFill>
                <a:latin typeface="Monotype Corsiva" pitchFamily="66" charset="0"/>
              </a:rPr>
              <a:t> Pupil 10-A class</a:t>
            </a:r>
            <a:br>
              <a:rPr lang="en-US" dirty="0" smtClean="0">
                <a:ln>
                  <a:solidFill>
                    <a:srgbClr val="006600"/>
                  </a:solidFill>
                </a:ln>
                <a:solidFill>
                  <a:schemeClr val="tx1"/>
                </a:solidFill>
                <a:latin typeface="Monotype Corsiva" pitchFamily="66" charset="0"/>
              </a:rPr>
            </a:br>
            <a:r>
              <a:rPr lang="en-US" dirty="0" smtClean="0">
                <a:ln>
                  <a:solidFill>
                    <a:srgbClr val="006600"/>
                  </a:solidFill>
                </a:ln>
                <a:solidFill>
                  <a:schemeClr val="tx1"/>
                </a:solidFill>
                <a:latin typeface="Monotype Corsiva" pitchFamily="66" charset="0"/>
              </a:rPr>
              <a:t> Sarny Lyceum "Leader“</a:t>
            </a:r>
            <a:br>
              <a:rPr lang="en-US" dirty="0" smtClean="0">
                <a:ln>
                  <a:solidFill>
                    <a:srgbClr val="006600"/>
                  </a:solidFill>
                </a:ln>
                <a:solidFill>
                  <a:schemeClr val="tx1"/>
                </a:solidFill>
                <a:latin typeface="Monotype Corsiva" pitchFamily="66" charset="0"/>
              </a:rPr>
            </a:br>
            <a:r>
              <a:rPr lang="en-US" dirty="0" err="1" smtClean="0">
                <a:ln>
                  <a:solidFill>
                    <a:srgbClr val="006600"/>
                  </a:solidFill>
                </a:ln>
                <a:solidFill>
                  <a:schemeClr val="tx1"/>
                </a:solidFill>
                <a:latin typeface="Monotype Corsiva" pitchFamily="66" charset="0"/>
              </a:rPr>
              <a:t>Zhuchenya</a:t>
            </a:r>
            <a:r>
              <a:rPr lang="en-US" dirty="0" smtClean="0">
                <a:ln>
                  <a:solidFill>
                    <a:srgbClr val="006600"/>
                  </a:solidFill>
                </a:ln>
                <a:solidFill>
                  <a:schemeClr val="tx1"/>
                </a:solidFill>
                <a:latin typeface="Monotype Corsiva" pitchFamily="66" charset="0"/>
              </a:rPr>
              <a:t> </a:t>
            </a:r>
            <a:r>
              <a:rPr lang="en-US" dirty="0" err="1" smtClean="0">
                <a:ln>
                  <a:solidFill>
                    <a:srgbClr val="006600"/>
                  </a:solidFill>
                </a:ln>
                <a:solidFill>
                  <a:schemeClr val="tx1"/>
                </a:solidFill>
                <a:latin typeface="Monotype Corsiva" pitchFamily="66" charset="0"/>
              </a:rPr>
              <a:t>Kateryna</a:t>
            </a:r>
            <a:endParaRPr lang="ru-RU" dirty="0">
              <a:ln>
                <a:solidFill>
                  <a:srgbClr val="006600"/>
                </a:solidFill>
              </a:ln>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285852" y="2000240"/>
            <a:ext cx="6000792" cy="3400436"/>
          </a:xfrm>
        </p:spPr>
        <p:txBody>
          <a:bodyPr/>
          <a:lstStyle/>
          <a:p>
            <a:pPr>
              <a:lnSpc>
                <a:spcPct val="90000"/>
              </a:lnSpc>
            </a:pPr>
            <a:r>
              <a:rPr lang="en-US" dirty="0" smtClean="0">
                <a:solidFill>
                  <a:srgbClr val="003300"/>
                </a:solidFill>
              </a:rPr>
              <a:t>“Eco” means “home" in Latin language. It’s a science about our mutual home – about nature</a:t>
            </a:r>
            <a:r>
              <a:rPr lang="en-US" dirty="0" smtClean="0">
                <a:solidFill>
                  <a:srgbClr val="003300"/>
                </a:solidFill>
              </a:rPr>
              <a:t>.</a:t>
            </a:r>
          </a:p>
          <a:p>
            <a:pPr>
              <a:lnSpc>
                <a:spcPct val="90000"/>
              </a:lnSpc>
            </a:pPr>
            <a:r>
              <a:rPr lang="en-US" dirty="0" smtClean="0">
                <a:solidFill>
                  <a:srgbClr val="003300"/>
                </a:solidFill>
              </a:rPr>
              <a:t>Science, which teachers us to treat very carefully to our homeland</a:t>
            </a:r>
            <a:r>
              <a:rPr lang="en-US" dirty="0" smtClean="0">
                <a:solidFill>
                  <a:srgbClr val="003300"/>
                </a:solidFill>
              </a:rPr>
              <a:t>.</a:t>
            </a:r>
            <a:endParaRPr lang="ru-RU" dirty="0" smtClean="0">
              <a:solidFill>
                <a:srgbClr val="003300"/>
              </a:solidFill>
            </a:endParaRPr>
          </a:p>
        </p:txBody>
      </p:sp>
      <p:sp>
        <p:nvSpPr>
          <p:cNvPr id="4" name="Прямоугольник 3"/>
          <p:cNvSpPr/>
          <p:nvPr/>
        </p:nvSpPr>
        <p:spPr>
          <a:xfrm>
            <a:off x="500034" y="428604"/>
            <a:ext cx="7981352" cy="923330"/>
          </a:xfrm>
          <a:prstGeom prst="rect">
            <a:avLst/>
          </a:prstGeom>
          <a:noFill/>
        </p:spPr>
        <p:txBody>
          <a:bodyPr wrap="none" lIns="91440" tIns="45720" rIns="91440" bIns="45720">
            <a:spAutoFit/>
          </a:bodyPr>
          <a:lstStyle/>
          <a:p>
            <a:pPr algn="ctr"/>
            <a:r>
              <a:rPr lang="en-US" sz="5400" b="1" dirty="0" smtClean="0">
                <a:ln w="10541" cmpd="sng">
                  <a:solidFill>
                    <a:schemeClr val="tx2"/>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What does it mean “Eco”?</a:t>
            </a:r>
            <a:endParaRPr lang="ru-RU" sz="5400" b="1" dirty="0">
              <a:ln w="10541" cmpd="sng">
                <a:solidFill>
                  <a:schemeClr val="tx2"/>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154230"/>
          </a:xfrm>
        </p:spPr>
        <p:txBody>
          <a:bodyPr/>
          <a:lstStyle/>
          <a:p>
            <a:r>
              <a:rPr lang="en-US" sz="4800" i="1" dirty="0" smtClean="0">
                <a:ln>
                  <a:solidFill>
                    <a:schemeClr val="tx1">
                      <a:lumMod val="95000"/>
                      <a:lumOff val="5000"/>
                    </a:schemeClr>
                  </a:solidFill>
                </a:ln>
                <a:solidFill>
                  <a:srgbClr val="7030A0"/>
                </a:solidFill>
                <a:effectLst>
                  <a:reflection blurRad="6350" stA="55000" endA="300" endPos="45500" dir="5400000" sy="-100000" algn="bl" rotWithShape="0"/>
                </a:effectLst>
                <a:latin typeface="Book Antiqua" pitchFamily="18" charset="0"/>
              </a:rPr>
              <a:t>Environment</a:t>
            </a:r>
            <a:r>
              <a:rPr lang="ru-RU" sz="4000" i="1" dirty="0" smtClean="0">
                <a:solidFill>
                  <a:srgbClr val="7030A0"/>
                </a:solidFill>
                <a:latin typeface="Book Antiqua" pitchFamily="18" charset="0"/>
              </a:rPr>
              <a:t> – </a:t>
            </a:r>
            <a:r>
              <a:rPr lang="en-US" i="1" dirty="0" smtClean="0">
                <a:solidFill>
                  <a:srgbClr val="7030A0"/>
                </a:solidFill>
                <a:latin typeface="Book Antiqua" pitchFamily="18" charset="0"/>
              </a:rPr>
              <a:t>is surroundings we live in</a:t>
            </a:r>
            <a:r>
              <a:rPr lang="ru-RU" i="1" dirty="0" smtClean="0">
                <a:solidFill>
                  <a:srgbClr val="7030A0"/>
                </a:solidFill>
                <a:latin typeface="Book Antiqua" pitchFamily="18" charset="0"/>
              </a:rPr>
              <a:t>.</a:t>
            </a:r>
            <a:endParaRPr lang="ru-RU" i="1" dirty="0">
              <a:solidFill>
                <a:srgbClr val="7030A0"/>
              </a:solidFill>
              <a:latin typeface="Book Antiqua" pitchFamily="18" charset="0"/>
            </a:endParaRPr>
          </a:p>
        </p:txBody>
      </p:sp>
      <p:pic>
        <p:nvPicPr>
          <p:cNvPr id="27650" name="Picture 2" descr="http://luckyworld.com.ua/oboi/nature/1920-1080/14.jpg"/>
          <p:cNvPicPr>
            <a:picLocks noChangeAspect="1" noChangeArrowheads="1"/>
          </p:cNvPicPr>
          <p:nvPr/>
        </p:nvPicPr>
        <p:blipFill>
          <a:blip r:embed="rId2" cstate="print"/>
          <a:srcRect/>
          <a:stretch>
            <a:fillRect/>
          </a:stretch>
        </p:blipFill>
        <p:spPr bwMode="auto">
          <a:xfrm>
            <a:off x="357158" y="2500306"/>
            <a:ext cx="4445031" cy="2786082"/>
          </a:xfrm>
          <a:prstGeom prst="rect">
            <a:avLst/>
          </a:prstGeom>
          <a:noFill/>
        </p:spPr>
      </p:pic>
      <p:pic>
        <p:nvPicPr>
          <p:cNvPr id="27652" name="Picture 4" descr="http://www.bestwall.com.ua/data/media/3/priroda_bwua_02.06.2012_019__1920x1200.jpg"/>
          <p:cNvPicPr>
            <a:picLocks noChangeAspect="1" noChangeArrowheads="1"/>
          </p:cNvPicPr>
          <p:nvPr/>
        </p:nvPicPr>
        <p:blipFill>
          <a:blip r:embed="rId3" cstate="print"/>
          <a:srcRect/>
          <a:stretch>
            <a:fillRect/>
          </a:stretch>
        </p:blipFill>
        <p:spPr bwMode="auto">
          <a:xfrm>
            <a:off x="4500562" y="4071942"/>
            <a:ext cx="4206170" cy="2628856"/>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00166" y="428604"/>
            <a:ext cx="6286544" cy="1511288"/>
          </a:xfrm>
          <a:noFill/>
          <a:ln>
            <a:noFill/>
          </a:ln>
        </p:spPr>
        <p:style>
          <a:lnRef idx="1">
            <a:schemeClr val="accent5"/>
          </a:lnRef>
          <a:fillRef idx="2">
            <a:schemeClr val="accent5"/>
          </a:fillRef>
          <a:effectRef idx="1">
            <a:schemeClr val="accent5"/>
          </a:effectRef>
          <a:fontRef idx="minor">
            <a:schemeClr val="dk1"/>
          </a:fontRef>
        </p:style>
        <p:txBody>
          <a:bodyPr>
            <a:prstTxWarp prst="textStop">
              <a:avLst>
                <a:gd name="adj" fmla="val 27854"/>
              </a:avLst>
            </a:prstTxWarp>
          </a:bodyPr>
          <a:lstStyle/>
          <a:p>
            <a:r>
              <a:rPr lang="en-US" dirty="0" smtClean="0">
                <a:ln>
                  <a:solidFill>
                    <a:schemeClr val="accent1"/>
                  </a:solidFill>
                </a:ln>
              </a:rPr>
              <a:t>Ecological problems</a:t>
            </a:r>
            <a:endParaRPr lang="ru-RU" dirty="0">
              <a:ln>
                <a:solidFill>
                  <a:schemeClr val="accent1"/>
                </a:solidFill>
              </a:ln>
            </a:endParaRPr>
          </a:p>
        </p:txBody>
      </p:sp>
      <p:sp>
        <p:nvSpPr>
          <p:cNvPr id="4" name="Прямоугольник 3"/>
          <p:cNvSpPr/>
          <p:nvPr/>
        </p:nvSpPr>
        <p:spPr>
          <a:xfrm>
            <a:off x="1357290" y="1857364"/>
            <a:ext cx="3000396" cy="707886"/>
          </a:xfrm>
          <a:prstGeom prst="rect">
            <a:avLst/>
          </a:prstGeom>
        </p:spPr>
        <p:txBody>
          <a:bodyPr wrap="square">
            <a:spAutoFit/>
          </a:bodyPr>
          <a:lstStyle/>
          <a:p>
            <a:r>
              <a:rPr lang="en-US" sz="4000" dirty="0" smtClean="0">
                <a:ln>
                  <a:solidFill>
                    <a:srgbClr val="0070C0"/>
                  </a:solidFill>
                </a:ln>
                <a:solidFill>
                  <a:srgbClr val="66FFFF"/>
                </a:solidFill>
              </a:rPr>
              <a:t>Air pollution</a:t>
            </a:r>
            <a:endParaRPr lang="ru-RU" sz="4000" dirty="0">
              <a:ln>
                <a:solidFill>
                  <a:srgbClr val="0070C0"/>
                </a:solidFill>
              </a:ln>
              <a:solidFill>
                <a:srgbClr val="66FFFF"/>
              </a:solidFill>
            </a:endParaRPr>
          </a:p>
        </p:txBody>
      </p:sp>
      <p:pic>
        <p:nvPicPr>
          <p:cNvPr id="29700" name="Picture 4" descr="http://buymore.pro/images/content/articles/010312/photo.jpg"/>
          <p:cNvPicPr>
            <a:picLocks noChangeAspect="1" noChangeArrowheads="1"/>
          </p:cNvPicPr>
          <p:nvPr/>
        </p:nvPicPr>
        <p:blipFill>
          <a:blip r:embed="rId2"/>
          <a:srcRect/>
          <a:stretch>
            <a:fillRect/>
          </a:stretch>
        </p:blipFill>
        <p:spPr bwMode="auto">
          <a:xfrm rot="572841">
            <a:off x="909705" y="4636007"/>
            <a:ext cx="2637711" cy="1714512"/>
          </a:xfrm>
          <a:prstGeom prst="rect">
            <a:avLst/>
          </a:prstGeom>
          <a:noFill/>
        </p:spPr>
      </p:pic>
      <p:pic>
        <p:nvPicPr>
          <p:cNvPr id="29698" name="Picture 2" descr="http://image.tsn.ua/media/images2/original/Dec2010/383365582.jpg"/>
          <p:cNvPicPr>
            <a:picLocks noChangeAspect="1" noChangeArrowheads="1"/>
          </p:cNvPicPr>
          <p:nvPr/>
        </p:nvPicPr>
        <p:blipFill>
          <a:blip r:embed="rId3"/>
          <a:srcRect/>
          <a:stretch>
            <a:fillRect/>
          </a:stretch>
        </p:blipFill>
        <p:spPr bwMode="auto">
          <a:xfrm rot="20853624">
            <a:off x="174742" y="2709062"/>
            <a:ext cx="2811700" cy="1928826"/>
          </a:xfrm>
          <a:prstGeom prst="rect">
            <a:avLst/>
          </a:prstGeom>
          <a:noFill/>
        </p:spPr>
      </p:pic>
      <p:sp>
        <p:nvSpPr>
          <p:cNvPr id="7" name="Прямоугольник 6"/>
          <p:cNvSpPr/>
          <p:nvPr/>
        </p:nvSpPr>
        <p:spPr>
          <a:xfrm>
            <a:off x="5214942" y="2071678"/>
            <a:ext cx="3245312" cy="646331"/>
          </a:xfrm>
          <a:prstGeom prst="rect">
            <a:avLst/>
          </a:prstGeom>
        </p:spPr>
        <p:txBody>
          <a:bodyPr wrap="none">
            <a:spAutoFit/>
          </a:bodyPr>
          <a:lstStyle/>
          <a:p>
            <a:pPr algn="ctr"/>
            <a:r>
              <a:rPr lang="de-DE" sz="3600" kern="10" dirty="0" err="1" smtClean="0">
                <a:ln w="9525">
                  <a:solidFill>
                    <a:srgbClr val="0070C0"/>
                  </a:solidFill>
                  <a:round/>
                  <a:headEnd/>
                  <a:tailEnd/>
                </a:ln>
                <a:solidFill>
                  <a:srgbClr val="66FFFF"/>
                </a:solidFill>
                <a:latin typeface="Arial"/>
                <a:cs typeface="Arial"/>
              </a:rPr>
              <a:t>Water</a:t>
            </a:r>
            <a:r>
              <a:rPr lang="de-DE" sz="3600" kern="10" dirty="0" smtClean="0">
                <a:ln w="9525">
                  <a:solidFill>
                    <a:srgbClr val="0070C0"/>
                  </a:solidFill>
                  <a:round/>
                  <a:headEnd/>
                  <a:tailEnd/>
                </a:ln>
                <a:solidFill>
                  <a:srgbClr val="66FFFF"/>
                </a:solidFill>
                <a:latin typeface="Arial"/>
                <a:cs typeface="Arial"/>
              </a:rPr>
              <a:t> </a:t>
            </a:r>
            <a:r>
              <a:rPr lang="de-DE" sz="3600" kern="10" dirty="0" err="1" smtClean="0">
                <a:ln w="9525">
                  <a:solidFill>
                    <a:srgbClr val="0070C0"/>
                  </a:solidFill>
                  <a:round/>
                  <a:headEnd/>
                  <a:tailEnd/>
                </a:ln>
                <a:solidFill>
                  <a:srgbClr val="66FFFF"/>
                </a:solidFill>
                <a:latin typeface="Arial"/>
                <a:cs typeface="Arial"/>
              </a:rPr>
              <a:t>pollution</a:t>
            </a:r>
            <a:endParaRPr lang="ru-RU" sz="3600" kern="10" dirty="0">
              <a:ln w="9525">
                <a:solidFill>
                  <a:srgbClr val="0070C0"/>
                </a:solidFill>
                <a:round/>
                <a:headEnd/>
                <a:tailEnd/>
              </a:ln>
              <a:solidFill>
                <a:srgbClr val="66FFFF"/>
              </a:solidFill>
              <a:latin typeface="Arial"/>
              <a:cs typeface="Arial"/>
            </a:endParaRPr>
          </a:p>
        </p:txBody>
      </p:sp>
      <p:pic>
        <p:nvPicPr>
          <p:cNvPr id="29702" name="Picture 6" descr="http://school.xvatit.com/images/thumb/f/ff/%D0%97%D0%B0%D0%B3%D1%80%D1%8F%D0%B7%D0%B2%D0%BE%D0%B4%D1%8B.jpg/550px-%D0%97%D0%B0%D0%B3%D1%80%D1%8F%D0%B7%D0%B2%D0%BE%D0%B4%D1%8B.jpg"/>
          <p:cNvPicPr>
            <a:picLocks noChangeAspect="1" noChangeArrowheads="1"/>
          </p:cNvPicPr>
          <p:nvPr/>
        </p:nvPicPr>
        <p:blipFill>
          <a:blip r:embed="rId4"/>
          <a:srcRect/>
          <a:stretch>
            <a:fillRect/>
          </a:stretch>
        </p:blipFill>
        <p:spPr bwMode="auto">
          <a:xfrm rot="879970">
            <a:off x="4062136" y="2989049"/>
            <a:ext cx="2989525" cy="2000264"/>
          </a:xfrm>
          <a:prstGeom prst="rect">
            <a:avLst/>
          </a:prstGeom>
          <a:noFill/>
        </p:spPr>
      </p:pic>
      <p:pic>
        <p:nvPicPr>
          <p:cNvPr id="29704" name="Picture 8" descr="http://www.fresher.ru/wp-content/images3/uzhasayushhie-zagryazneniya-okruzhayushhej-sredy-v-kitae/19.jpg"/>
          <p:cNvPicPr>
            <a:picLocks noChangeAspect="1" noChangeArrowheads="1"/>
          </p:cNvPicPr>
          <p:nvPr/>
        </p:nvPicPr>
        <p:blipFill>
          <a:blip r:embed="rId5"/>
          <a:srcRect/>
          <a:stretch>
            <a:fillRect/>
          </a:stretch>
        </p:blipFill>
        <p:spPr bwMode="auto">
          <a:xfrm rot="20852160">
            <a:off x="5681223" y="4371858"/>
            <a:ext cx="2997671" cy="2000264"/>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1604" y="285728"/>
            <a:ext cx="6072230" cy="1296974"/>
          </a:xfrm>
          <a:noFill/>
          <a:ln>
            <a:noFill/>
          </a:ln>
        </p:spPr>
        <p:txBody>
          <a:bodyPr>
            <a:prstTxWarp prst="textTriangle">
              <a:avLst>
                <a:gd name="adj" fmla="val 42033"/>
              </a:avLst>
            </a:prstTxWarp>
          </a:bodyPr>
          <a:lstStyle/>
          <a:p>
            <a:r>
              <a:rPr lang="en-US" dirty="0" smtClean="0">
                <a:ln>
                  <a:solidFill>
                    <a:schemeClr val="accent1">
                      <a:lumMod val="40000"/>
                      <a:lumOff val="60000"/>
                    </a:schemeClr>
                  </a:solidFill>
                </a:ln>
              </a:rPr>
              <a:t>Ecological problems</a:t>
            </a:r>
            <a:endParaRPr lang="ru-RU" dirty="0">
              <a:ln>
                <a:solidFill>
                  <a:schemeClr val="accent1">
                    <a:lumMod val="40000"/>
                    <a:lumOff val="60000"/>
                  </a:schemeClr>
                </a:solidFill>
              </a:ln>
            </a:endParaRPr>
          </a:p>
        </p:txBody>
      </p:sp>
      <p:sp>
        <p:nvSpPr>
          <p:cNvPr id="4" name="Прямоугольник 3"/>
          <p:cNvSpPr/>
          <p:nvPr/>
        </p:nvSpPr>
        <p:spPr>
          <a:xfrm>
            <a:off x="1000100" y="1643050"/>
            <a:ext cx="2857520" cy="707886"/>
          </a:xfrm>
          <a:prstGeom prst="rect">
            <a:avLst/>
          </a:prstGeom>
        </p:spPr>
        <p:txBody>
          <a:bodyPr wrap="square">
            <a:spAutoFit/>
          </a:bodyPr>
          <a:lstStyle/>
          <a:p>
            <a:r>
              <a:rPr lang="en-US" sz="4000" dirty="0" smtClean="0">
                <a:ln>
                  <a:solidFill>
                    <a:srgbClr val="0070C0"/>
                  </a:solidFill>
                </a:ln>
                <a:solidFill>
                  <a:srgbClr val="66FFFF"/>
                </a:solidFill>
              </a:rPr>
              <a:t>Soil pollution</a:t>
            </a:r>
            <a:endParaRPr lang="ru-RU" sz="4000" dirty="0">
              <a:ln>
                <a:solidFill>
                  <a:srgbClr val="0070C0"/>
                </a:solidFill>
              </a:ln>
              <a:solidFill>
                <a:srgbClr val="66FFFF"/>
              </a:solidFill>
            </a:endParaRPr>
          </a:p>
        </p:txBody>
      </p:sp>
      <p:pic>
        <p:nvPicPr>
          <p:cNvPr id="30724" name="Picture 4" descr="http://school.xvatit.com/images/5/51/%D0%97%D0%B0%D0%B3%D1%80%D1%8F%D0%B7%D0%B7%D0%B5%D0%BC%D0%BB%D0%B8.jpg"/>
          <p:cNvPicPr>
            <a:picLocks noChangeAspect="1" noChangeArrowheads="1"/>
          </p:cNvPicPr>
          <p:nvPr/>
        </p:nvPicPr>
        <p:blipFill>
          <a:blip r:embed="rId2"/>
          <a:srcRect/>
          <a:stretch>
            <a:fillRect/>
          </a:stretch>
        </p:blipFill>
        <p:spPr bwMode="auto">
          <a:xfrm rot="689281">
            <a:off x="317501" y="2471621"/>
            <a:ext cx="2786082" cy="2034157"/>
          </a:xfrm>
          <a:prstGeom prst="rect">
            <a:avLst/>
          </a:prstGeom>
          <a:noFill/>
        </p:spPr>
      </p:pic>
      <p:pic>
        <p:nvPicPr>
          <p:cNvPr id="30726" name="Picture 6" descr="http://www.epochtimes.com.ua/upload/iblock/fe9/fe99388fc267b446e747fff7dc398026.jpg"/>
          <p:cNvPicPr>
            <a:picLocks noChangeAspect="1" noChangeArrowheads="1"/>
          </p:cNvPicPr>
          <p:nvPr/>
        </p:nvPicPr>
        <p:blipFill>
          <a:blip r:embed="rId3"/>
          <a:srcRect/>
          <a:stretch>
            <a:fillRect/>
          </a:stretch>
        </p:blipFill>
        <p:spPr bwMode="auto">
          <a:xfrm rot="21050331">
            <a:off x="683142" y="4316558"/>
            <a:ext cx="3054788" cy="2071702"/>
          </a:xfrm>
          <a:prstGeom prst="rect">
            <a:avLst/>
          </a:prstGeom>
          <a:noFill/>
        </p:spPr>
      </p:pic>
      <p:sp>
        <p:nvSpPr>
          <p:cNvPr id="7" name="Прямоугольник 6"/>
          <p:cNvSpPr/>
          <p:nvPr/>
        </p:nvSpPr>
        <p:spPr>
          <a:xfrm>
            <a:off x="5643570" y="1500174"/>
            <a:ext cx="1763426" cy="707886"/>
          </a:xfrm>
          <a:prstGeom prst="rect">
            <a:avLst/>
          </a:prstGeom>
        </p:spPr>
        <p:txBody>
          <a:bodyPr wrap="square">
            <a:spAutoFit/>
          </a:bodyPr>
          <a:lstStyle/>
          <a:p>
            <a:r>
              <a:rPr lang="en-US" sz="4000" dirty="0" smtClean="0">
                <a:ln>
                  <a:solidFill>
                    <a:srgbClr val="0070C0"/>
                  </a:solidFill>
                </a:ln>
                <a:solidFill>
                  <a:srgbClr val="66FFFF"/>
                </a:solidFill>
              </a:rPr>
              <a:t>Famine</a:t>
            </a:r>
            <a:endParaRPr lang="ru-RU" sz="4000" dirty="0">
              <a:ln>
                <a:solidFill>
                  <a:srgbClr val="0070C0"/>
                </a:solidFill>
              </a:ln>
              <a:solidFill>
                <a:srgbClr val="66FFFF"/>
              </a:solidFill>
            </a:endParaRPr>
          </a:p>
        </p:txBody>
      </p:sp>
      <p:pic>
        <p:nvPicPr>
          <p:cNvPr id="30730" name="Picture 10" descr="http://news2000.com.ua/ni/1/19/195339/default.jpg"/>
          <p:cNvPicPr>
            <a:picLocks noChangeAspect="1" noChangeArrowheads="1"/>
          </p:cNvPicPr>
          <p:nvPr/>
        </p:nvPicPr>
        <p:blipFill>
          <a:blip r:embed="rId4"/>
          <a:srcRect/>
          <a:stretch>
            <a:fillRect/>
          </a:stretch>
        </p:blipFill>
        <p:spPr bwMode="auto">
          <a:xfrm rot="678499">
            <a:off x="5259347" y="4067265"/>
            <a:ext cx="3086186" cy="2215723"/>
          </a:xfrm>
          <a:prstGeom prst="rect">
            <a:avLst/>
          </a:prstGeom>
          <a:noFill/>
        </p:spPr>
      </p:pic>
      <p:pic>
        <p:nvPicPr>
          <p:cNvPr id="30728" name="Picture 8" descr="http://interesnie-fakti.net/wp-content/uploads/2013/09/golod.jpg"/>
          <p:cNvPicPr>
            <a:picLocks noChangeAspect="1" noChangeArrowheads="1"/>
          </p:cNvPicPr>
          <p:nvPr/>
        </p:nvPicPr>
        <p:blipFill>
          <a:blip r:embed="rId5"/>
          <a:srcRect/>
          <a:stretch>
            <a:fillRect/>
          </a:stretch>
        </p:blipFill>
        <p:spPr bwMode="auto">
          <a:xfrm rot="21146521">
            <a:off x="3969641" y="2470374"/>
            <a:ext cx="2928958" cy="189685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85786" y="500042"/>
            <a:ext cx="3886200" cy="4000528"/>
          </a:xfrm>
        </p:spPr>
        <p:txBody>
          <a:bodyPr/>
          <a:lstStyle/>
          <a:p>
            <a:pPr>
              <a:lnSpc>
                <a:spcPct val="80000"/>
              </a:lnSpc>
            </a:pPr>
            <a:r>
              <a:rPr lang="en-US" sz="2400" dirty="0" smtClean="0"/>
              <a:t>Air pollution is a very serious problem, because polluted air can cause illness and even death. Every year world industry pollutes the atmosphere with about 1500 million tons of dust and other harmful substances. Many cities suffer from smog, the oxygen balance upsets. Cars are polluting the air by exhaust gases and other dangerous chemicals.</a:t>
            </a:r>
            <a:endParaRPr lang="ru-RU" sz="2400" dirty="0" smtClean="0"/>
          </a:p>
        </p:txBody>
      </p:sp>
      <p:sp>
        <p:nvSpPr>
          <p:cNvPr id="5" name="Подзаголовок 4"/>
          <p:cNvSpPr>
            <a:spLocks noGrp="1"/>
          </p:cNvSpPr>
          <p:nvPr>
            <p:ph type="subTitle" idx="1"/>
          </p:nvPr>
        </p:nvSpPr>
        <p:spPr>
          <a:xfrm>
            <a:off x="1357290" y="4857760"/>
            <a:ext cx="6400800" cy="1471626"/>
          </a:xfrm>
        </p:spPr>
        <p:txBody>
          <a:bodyPr/>
          <a:lstStyle/>
          <a:p>
            <a:r>
              <a:rPr lang="en-US" sz="7200" i="1" dirty="0" smtClean="0">
                <a:effectLst>
                  <a:glow rad="228600">
                    <a:schemeClr val="accent4">
                      <a:satMod val="175000"/>
                      <a:alpha val="40000"/>
                    </a:schemeClr>
                  </a:glow>
                </a:effectLst>
              </a:rPr>
              <a:t>Air </a:t>
            </a:r>
            <a:r>
              <a:rPr lang="en-US" sz="7200" i="1" dirty="0" smtClean="0">
                <a:effectLst>
                  <a:glow rad="228600">
                    <a:schemeClr val="accent4">
                      <a:satMod val="175000"/>
                      <a:alpha val="40000"/>
                    </a:schemeClr>
                  </a:glow>
                </a:effectLst>
              </a:rPr>
              <a:t>pollution</a:t>
            </a:r>
            <a:endParaRPr lang="ru-RU" sz="7200" dirty="0">
              <a:effectLst>
                <a:glow rad="228600">
                  <a:schemeClr val="accent4">
                    <a:satMod val="175000"/>
                    <a:alpha val="40000"/>
                  </a:schemeClr>
                </a:glow>
              </a:effectLst>
            </a:endParaRPr>
          </a:p>
        </p:txBody>
      </p:sp>
      <p:pic>
        <p:nvPicPr>
          <p:cNvPr id="31746" name="Picture 2" descr="http://4.bp.blogspot.com/_rzv48kieeDQ/SwfMJKJeu3I/AAAAAAAACA8/mjrGrf87DBU/s320/incineration.jpg"/>
          <p:cNvPicPr>
            <a:picLocks noChangeAspect="1" noChangeArrowheads="1"/>
          </p:cNvPicPr>
          <p:nvPr/>
        </p:nvPicPr>
        <p:blipFill>
          <a:blip r:embed="rId2"/>
          <a:srcRect/>
          <a:stretch>
            <a:fillRect/>
          </a:stretch>
        </p:blipFill>
        <p:spPr bwMode="auto">
          <a:xfrm>
            <a:off x="4929190" y="500042"/>
            <a:ext cx="3806892" cy="3857652"/>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857620" y="357166"/>
            <a:ext cx="4857784" cy="3429024"/>
          </a:xfrm>
        </p:spPr>
        <p:txBody>
          <a:bodyPr/>
          <a:lstStyle/>
          <a:p>
            <a:pPr>
              <a:lnSpc>
                <a:spcPct val="80000"/>
              </a:lnSpc>
            </a:pPr>
            <a:r>
              <a:rPr lang="en-US" sz="2400" dirty="0" smtClean="0"/>
              <a:t>Virtually not only human beings pollute the air but nature itself can cause damage</a:t>
            </a:r>
            <a:r>
              <a:rPr lang="ru-RU" sz="2400" dirty="0" smtClean="0"/>
              <a:t>,</a:t>
            </a:r>
            <a:r>
              <a:rPr lang="en-US" sz="2400" dirty="0" smtClean="0"/>
              <a:t>for example volcanic eruptions</a:t>
            </a:r>
            <a:r>
              <a:rPr lang="ru-RU" sz="2400" dirty="0" smtClean="0"/>
              <a:t>. </a:t>
            </a:r>
            <a:br>
              <a:rPr lang="ru-RU" sz="2400" dirty="0" smtClean="0"/>
            </a:br>
            <a:r>
              <a:rPr lang="en-US" sz="2400" dirty="0" smtClean="0"/>
              <a:t>But the consequences after volcanic eruptions aren’t so harmful as human beings </a:t>
            </a:r>
            <a:r>
              <a:rPr lang="ru-RU" sz="2400" dirty="0" smtClean="0"/>
              <a:t>, </a:t>
            </a:r>
            <a:r>
              <a:rPr lang="en-US" sz="2400" dirty="0" smtClean="0"/>
              <a:t>in contrast to human activities</a:t>
            </a:r>
            <a:r>
              <a:rPr lang="ru-RU" sz="2400" dirty="0" smtClean="0"/>
              <a:t>, </a:t>
            </a:r>
            <a:r>
              <a:rPr lang="en-US" sz="2400" dirty="0" smtClean="0"/>
              <a:t>these processes are always reversible</a:t>
            </a:r>
            <a:r>
              <a:rPr lang="ru-RU" sz="2400" dirty="0" smtClean="0"/>
              <a:t> – </a:t>
            </a:r>
            <a:r>
              <a:rPr lang="en-US" sz="2400" dirty="0" smtClean="0"/>
              <a:t>thought after a while </a:t>
            </a:r>
            <a:r>
              <a:rPr lang="ru-RU" sz="2400" dirty="0" smtClean="0"/>
              <a:t> </a:t>
            </a:r>
            <a:r>
              <a:rPr lang="en-US" sz="2400" dirty="0" smtClean="0"/>
              <a:t>the atmosphere will recover</a:t>
            </a:r>
            <a:r>
              <a:rPr lang="ru-RU" sz="2400" dirty="0" smtClean="0"/>
              <a:t> </a:t>
            </a:r>
            <a:r>
              <a:rPr lang="en-US" sz="2400" dirty="0" smtClean="0"/>
              <a:t>in former</a:t>
            </a:r>
            <a:r>
              <a:rPr lang="ru-RU" sz="2400" dirty="0" smtClean="0"/>
              <a:t> </a:t>
            </a:r>
            <a:r>
              <a:rPr lang="en-US" sz="2400" dirty="0" smtClean="0"/>
              <a:t>structure</a:t>
            </a:r>
            <a:r>
              <a:rPr lang="ru-RU" sz="2400" dirty="0" smtClean="0"/>
              <a:t>.</a:t>
            </a:r>
            <a:endParaRPr lang="ru-RU" sz="2400" dirty="0" smtClean="0"/>
          </a:p>
        </p:txBody>
      </p:sp>
      <p:pic>
        <p:nvPicPr>
          <p:cNvPr id="32770" name="Picture 2" descr="http://chemistry-chemists.com/N4_2011/U11/volcano-a11.jpg"/>
          <p:cNvPicPr>
            <a:picLocks noChangeAspect="1" noChangeArrowheads="1"/>
          </p:cNvPicPr>
          <p:nvPr/>
        </p:nvPicPr>
        <p:blipFill>
          <a:blip r:embed="rId2" cstate="print"/>
          <a:srcRect/>
          <a:stretch>
            <a:fillRect/>
          </a:stretch>
        </p:blipFill>
        <p:spPr bwMode="auto">
          <a:xfrm>
            <a:off x="500034" y="3929066"/>
            <a:ext cx="3600392" cy="2700294"/>
          </a:xfrm>
          <a:prstGeom prst="rect">
            <a:avLst/>
          </a:prstGeom>
          <a:noFill/>
        </p:spPr>
      </p:pic>
      <p:pic>
        <p:nvPicPr>
          <p:cNvPr id="32772" name="Picture 4" descr="http://puravida.ru/images/stories/content/116_puravida.ru.jpg"/>
          <p:cNvPicPr>
            <a:picLocks noChangeAspect="1" noChangeArrowheads="1"/>
          </p:cNvPicPr>
          <p:nvPr/>
        </p:nvPicPr>
        <p:blipFill>
          <a:blip r:embed="rId3"/>
          <a:srcRect/>
          <a:stretch>
            <a:fillRect/>
          </a:stretch>
        </p:blipFill>
        <p:spPr bwMode="auto">
          <a:xfrm>
            <a:off x="4786314" y="4000504"/>
            <a:ext cx="3859075" cy="2571712"/>
          </a:xfrm>
          <a:prstGeom prst="rect">
            <a:avLst/>
          </a:prstGeom>
          <a:noFill/>
        </p:spPr>
      </p:pic>
      <p:pic>
        <p:nvPicPr>
          <p:cNvPr id="32774" name="Picture 6" descr="http://prirodadi.ru/wp-content/uploads/2011/09/Yelloustonskiy-vulkan-foto.jpg"/>
          <p:cNvPicPr>
            <a:picLocks noChangeAspect="1" noChangeArrowheads="1"/>
          </p:cNvPicPr>
          <p:nvPr/>
        </p:nvPicPr>
        <p:blipFill>
          <a:blip r:embed="rId4"/>
          <a:srcRect/>
          <a:stretch>
            <a:fillRect/>
          </a:stretch>
        </p:blipFill>
        <p:spPr bwMode="auto">
          <a:xfrm>
            <a:off x="500034" y="428604"/>
            <a:ext cx="3071834" cy="3128271"/>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14348" y="285728"/>
            <a:ext cx="7772400" cy="1470025"/>
          </a:xfrm>
        </p:spPr>
        <p:txBody>
          <a:bodyPr/>
          <a:lstStyle/>
          <a:p>
            <a:r>
              <a:rPr lang="en-US" sz="7200" i="1" dirty="0" smtClean="0">
                <a:effectLst>
                  <a:glow rad="228600">
                    <a:schemeClr val="accent4">
                      <a:satMod val="175000"/>
                      <a:alpha val="40000"/>
                    </a:schemeClr>
                  </a:glow>
                </a:effectLst>
              </a:rPr>
              <a:t>Water pollution</a:t>
            </a:r>
            <a:endParaRPr lang="ru-RU" sz="7200" i="1" dirty="0">
              <a:effectLst>
                <a:glow rad="228600">
                  <a:schemeClr val="accent4">
                    <a:satMod val="175000"/>
                    <a:alpha val="40000"/>
                  </a:schemeClr>
                </a:glow>
              </a:effectLst>
            </a:endParaRPr>
          </a:p>
        </p:txBody>
      </p:sp>
      <p:sp>
        <p:nvSpPr>
          <p:cNvPr id="4" name="Подзаголовок 3"/>
          <p:cNvSpPr>
            <a:spLocks noGrp="1"/>
          </p:cNvSpPr>
          <p:nvPr>
            <p:ph type="subTitle" idx="1"/>
          </p:nvPr>
        </p:nvSpPr>
        <p:spPr>
          <a:xfrm>
            <a:off x="4286248" y="1928802"/>
            <a:ext cx="4414846" cy="4500594"/>
          </a:xfrm>
        </p:spPr>
        <p:txBody>
          <a:bodyPr/>
          <a:lstStyle/>
          <a:p>
            <a:pPr>
              <a:lnSpc>
                <a:spcPct val="80000"/>
              </a:lnSpc>
            </a:pPr>
            <a:r>
              <a:rPr lang="en-US" sz="2400" dirty="0" smtClean="0"/>
              <a:t>Water recourses is  one of the main factor of existing life in our planet</a:t>
            </a:r>
            <a:r>
              <a:rPr lang="ru-RU" sz="2400" dirty="0" smtClean="0"/>
              <a:t>.</a:t>
            </a:r>
          </a:p>
          <a:p>
            <a:pPr>
              <a:lnSpc>
                <a:spcPct val="80000"/>
              </a:lnSpc>
            </a:pPr>
            <a:r>
              <a:rPr lang="en-US" sz="2400" dirty="0" smtClean="0"/>
              <a:t>People use fresh water for their needs.</a:t>
            </a:r>
            <a:r>
              <a:rPr lang="ru-RU" sz="2400" dirty="0" smtClean="0"/>
              <a:t> </a:t>
            </a:r>
            <a:r>
              <a:rPr lang="en-US" sz="2400" dirty="0" smtClean="0"/>
              <a:t>It is more than </a:t>
            </a:r>
            <a:r>
              <a:rPr lang="ru-RU" sz="2400" dirty="0" smtClean="0"/>
              <a:t>2% </a:t>
            </a:r>
            <a:r>
              <a:rPr lang="en-US" sz="2400" dirty="0" smtClean="0"/>
              <a:t>of hydrosphere volume</a:t>
            </a:r>
            <a:r>
              <a:rPr lang="ru-RU" sz="2400" dirty="0" smtClean="0"/>
              <a:t>.</a:t>
            </a:r>
          </a:p>
          <a:p>
            <a:pPr>
              <a:lnSpc>
                <a:spcPct val="80000"/>
              </a:lnSpc>
            </a:pPr>
            <a:r>
              <a:rPr lang="en-US" sz="2400" dirty="0" smtClean="0"/>
              <a:t>First of all water pollution is the result of industrial, agricultural and everyday necessities discharge of wastes into rivers, lakes and seas.</a:t>
            </a:r>
            <a:endParaRPr lang="ru-RU" sz="2400" dirty="0" smtClean="0"/>
          </a:p>
          <a:p>
            <a:pPr>
              <a:lnSpc>
                <a:spcPct val="80000"/>
              </a:lnSpc>
            </a:pPr>
            <a:r>
              <a:rPr lang="en-US" sz="2400" dirty="0" smtClean="0"/>
              <a:t>The main part of water pollution plays a large number of oil industry wastes</a:t>
            </a:r>
            <a:r>
              <a:rPr lang="ru-RU" sz="2400" dirty="0" smtClean="0"/>
              <a:t>.</a:t>
            </a:r>
            <a:endParaRPr lang="ru-RU" sz="2400" dirty="0" smtClean="0"/>
          </a:p>
        </p:txBody>
      </p:sp>
      <p:pic>
        <p:nvPicPr>
          <p:cNvPr id="33794" name="Picture 2" descr="http://image.zn.ua/media/images/original/Mar2013/56028.jpg"/>
          <p:cNvPicPr>
            <a:picLocks noChangeAspect="1" noChangeArrowheads="1"/>
          </p:cNvPicPr>
          <p:nvPr/>
        </p:nvPicPr>
        <p:blipFill>
          <a:blip r:embed="rId2"/>
          <a:srcRect/>
          <a:stretch>
            <a:fillRect/>
          </a:stretch>
        </p:blipFill>
        <p:spPr bwMode="auto">
          <a:xfrm>
            <a:off x="285720" y="2071678"/>
            <a:ext cx="3786214" cy="2129746"/>
          </a:xfrm>
          <a:prstGeom prst="rect">
            <a:avLst/>
          </a:prstGeom>
        </p:spPr>
        <p:style>
          <a:lnRef idx="2">
            <a:schemeClr val="dk1"/>
          </a:lnRef>
          <a:fillRef idx="1">
            <a:schemeClr val="lt1"/>
          </a:fillRef>
          <a:effectRef idx="0">
            <a:schemeClr val="dk1"/>
          </a:effectRef>
          <a:fontRef idx="minor">
            <a:schemeClr val="dk1"/>
          </a:fontRef>
        </p:style>
      </p:pic>
      <p:pic>
        <p:nvPicPr>
          <p:cNvPr id="33796" name="Picture 4" descr="http://media-library.rozumniki.ua/storage/LESSON_TEST/lesson7/galleries/fd43cf84cb54f6b88b98d695a558a6c8_image069.jpg"/>
          <p:cNvPicPr>
            <a:picLocks noChangeAspect="1" noChangeArrowheads="1"/>
          </p:cNvPicPr>
          <p:nvPr/>
        </p:nvPicPr>
        <p:blipFill>
          <a:blip r:embed="rId3"/>
          <a:srcRect/>
          <a:stretch>
            <a:fillRect/>
          </a:stretch>
        </p:blipFill>
        <p:spPr bwMode="auto">
          <a:xfrm>
            <a:off x="285720" y="4357694"/>
            <a:ext cx="3714776" cy="2189396"/>
          </a:xfrm>
          <a:prstGeom prst="rect">
            <a:avLst/>
          </a:prstGeom>
        </p:spPr>
        <p:style>
          <a:lnRef idx="2">
            <a:schemeClr val="accent1"/>
          </a:lnRef>
          <a:fillRef idx="1">
            <a:schemeClr val="lt1"/>
          </a:fillRef>
          <a:effectRef idx="0">
            <a:schemeClr val="accent1"/>
          </a:effectRef>
          <a:fontRef idx="minor">
            <a:schemeClr val="dk1"/>
          </a:fontRef>
        </p:style>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3">
  <a:themeElements>
    <a:clrScheme name="Тема Offi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Тема Office">
      <a:majorFont>
        <a:latin typeface="Garamond"/>
        <a:ea typeface=""/>
        <a:cs typeface=""/>
      </a:majorFont>
      <a:minorFont>
        <a:latin typeface="Garamond"/>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Тема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Тема Offi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Тема Offi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Тема Offi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Тема Offi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Тема Offi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Тема Offi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Тема Offi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Тема Offi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Тема3</Template>
  <TotalTime>96</TotalTime>
  <Words>286</Words>
  <PresentationFormat>Экран (4:3)</PresentationFormat>
  <Paragraphs>34</Paragraphs>
  <Slides>20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Тема3</vt:lpstr>
      <vt:lpstr>Ecological Problems. Natural disasters</vt:lpstr>
      <vt:lpstr>Natural disasters</vt:lpstr>
      <vt:lpstr>Слайд 3</vt:lpstr>
      <vt:lpstr>Environment – is surroundings we live in.</vt:lpstr>
      <vt:lpstr>Ecological problems</vt:lpstr>
      <vt:lpstr>Ecological problems</vt:lpstr>
      <vt:lpstr>Air pollution is a very serious problem, because polluted air can cause illness and even death. Every year world industry pollutes the atmosphere with about 1500 million tons of dust and other harmful substances. Many cities suffer from smog, the oxygen balance upsets. Cars are polluting the air by exhaust gases and other dangerous chemicals.</vt:lpstr>
      <vt:lpstr>Virtually not only human beings pollute the air but nature itself can cause damage,for example volcanic eruptions.  But the consequences after volcanic eruptions aren’t so harmful as human beings , in contrast to human activities, these processes are always reversible – thought after a while  the atmosphere will recover in former structure.</vt:lpstr>
      <vt:lpstr>Water pollution</vt:lpstr>
      <vt:lpstr>The main component of the Earth biosphere represents topsoil. Soil is polluted by: litter, wastes, heavy metals, pesticides, radioactive elements. Sinking aerosol may contain heavy poisonous metals and it may lead to plants’ ruin.</vt:lpstr>
      <vt:lpstr>Modern ecological problems</vt:lpstr>
      <vt:lpstr>Acid rains</vt:lpstr>
      <vt:lpstr>Ozon layer</vt:lpstr>
      <vt:lpstr>Global warming</vt:lpstr>
      <vt:lpstr>Слайд 15</vt:lpstr>
      <vt:lpstr>Слайд 16</vt:lpstr>
      <vt:lpstr>Look how beautiful  our planet can be!</vt:lpstr>
      <vt:lpstr>Слайд 18</vt:lpstr>
      <vt:lpstr>Слайд 19</vt:lpstr>
      <vt:lpstr>Prepared  Pupil 10-A class  Sarny Lyceum "Leader“ Zhuchenya Kateryna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Ecological Problems. Natural disasters</dc:title>
  <dc:creator>Славик</dc:creator>
  <cp:lastModifiedBy>Славик</cp:lastModifiedBy>
  <cp:revision>11</cp:revision>
  <dcterms:created xsi:type="dcterms:W3CDTF">2014-03-02T18:27:19Z</dcterms:created>
  <dcterms:modified xsi:type="dcterms:W3CDTF">2014-03-02T20:13:46Z</dcterms:modified>
</cp:coreProperties>
</file>