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D670-8078-44B0-BDF8-E19C3F08AA1E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BEE6-13BE-4AA1-8846-56DC8907A0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onews.com.ua/filelib/nws/prep/s419x0-news-1128515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“</a:t>
            </a:r>
            <a:r>
              <a:rPr lang="uk-UA" sz="6000" b="1" dirty="0" smtClean="0"/>
              <a:t> Зачарований край ”</a:t>
            </a:r>
            <a:endParaRPr lang="en-US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Національний природний парк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</a:t>
            </a:r>
            <a:r>
              <a:rPr lang="uk-UA" dirty="0" err="1" smtClean="0"/>
              <a:t>Іршавка</a:t>
            </a:r>
            <a:endParaRPr lang="en-US" dirty="0"/>
          </a:p>
        </p:txBody>
      </p:sp>
      <p:pic>
        <p:nvPicPr>
          <p:cNvPr id="4" name="Содержимое 3" descr="eabd9d19e8f6046e9870d04c724fa253_600x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3"/>
            <a:ext cx="7341705" cy="55062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</a:t>
            </a:r>
            <a:r>
              <a:rPr lang="uk-UA" dirty="0" err="1" smtClean="0"/>
              <a:t>Ільничка</a:t>
            </a:r>
            <a:endParaRPr lang="en-US" dirty="0"/>
          </a:p>
        </p:txBody>
      </p:sp>
      <p:pic>
        <p:nvPicPr>
          <p:cNvPr id="6" name="Содержимое 5" descr="Річка_Ільни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30677"/>
            <a:ext cx="7350677" cy="55130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Річка Синявка</a:t>
            </a:r>
            <a:endParaRPr lang="en-US" dirty="0"/>
          </a:p>
        </p:txBody>
      </p:sp>
      <p:pic>
        <p:nvPicPr>
          <p:cNvPr id="4" name="Содержимое 3" descr="Річка_Синя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71546"/>
            <a:ext cx="7286676" cy="54650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Місто Іршава</a:t>
            </a:r>
            <a:endParaRPr lang="en-US" dirty="0"/>
          </a:p>
        </p:txBody>
      </p:sp>
      <p:pic>
        <p:nvPicPr>
          <p:cNvPr id="4" name="Содержимое 3" descr="irshav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41283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 межах </a:t>
            </a:r>
            <a:r>
              <a:rPr lang="ru-RU" dirty="0" err="1"/>
              <a:t>лісового</a:t>
            </a:r>
            <a:r>
              <a:rPr lang="ru-RU" dirty="0"/>
              <a:t> поясу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 smtClean="0"/>
              <a:t>родючі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 </a:t>
            </a:r>
            <a:r>
              <a:rPr lang="ru-RU" dirty="0" err="1"/>
              <a:t>гірсько-лісові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материнською</a:t>
            </a:r>
            <a:r>
              <a:rPr lang="ru-RU" dirty="0"/>
              <a:t> породою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елювій-делювій</a:t>
            </a:r>
            <a:r>
              <a:rPr lang="ru-RU" dirty="0"/>
              <a:t> </a:t>
            </a:r>
            <a:r>
              <a:rPr lang="ru-RU" dirty="0" err="1"/>
              <a:t>флішу</a:t>
            </a:r>
            <a:r>
              <a:rPr lang="ru-RU" dirty="0"/>
              <a:t> </a:t>
            </a:r>
            <a:r>
              <a:rPr lang="ru-RU" dirty="0" err="1"/>
              <a:t>кристалічних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та </a:t>
            </a:r>
            <a:r>
              <a:rPr lang="ru-RU" dirty="0" err="1"/>
              <a:t>магматичних</a:t>
            </a:r>
            <a:r>
              <a:rPr lang="ru-RU" dirty="0"/>
              <a:t> </a:t>
            </a:r>
            <a:r>
              <a:rPr lang="ru-RU" dirty="0" err="1"/>
              <a:t>відкладів</a:t>
            </a:r>
            <a:r>
              <a:rPr lang="ru-RU" dirty="0"/>
              <a:t> </a:t>
            </a:r>
            <a:r>
              <a:rPr lang="ru-RU" dirty="0" err="1"/>
              <a:t>вулканічного</a:t>
            </a:r>
            <a:r>
              <a:rPr lang="ru-RU" dirty="0"/>
              <a:t> хребта.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дерново-буроземні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особливо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парку. У западинах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торфово-болотні</a:t>
            </a:r>
            <a:r>
              <a:rPr lang="ru-RU" dirty="0"/>
              <a:t> </a:t>
            </a:r>
            <a:r>
              <a:rPr lang="ru-RU" dirty="0" err="1"/>
              <a:t>грунти</a:t>
            </a:r>
            <a:r>
              <a:rPr lang="ru-RU" dirty="0"/>
              <a:t> та </a:t>
            </a:r>
            <a:r>
              <a:rPr lang="ru-RU" dirty="0" err="1"/>
              <a:t>відклади</a:t>
            </a:r>
            <a:r>
              <a:rPr lang="ru-RU" dirty="0"/>
              <a:t> торфу.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Бурий гірсько-лісовий </a:t>
            </a:r>
            <a:r>
              <a:rPr lang="uk-UA" dirty="0" err="1" smtClean="0"/>
              <a:t>грунт</a:t>
            </a:r>
            <a:endParaRPr lang="en-US" dirty="0"/>
          </a:p>
        </p:txBody>
      </p:sp>
      <p:pic>
        <p:nvPicPr>
          <p:cNvPr id="4" name="Содержимое 3" descr="Soil_profi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4000527" cy="48819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парку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багатством</a:t>
            </a:r>
            <a:r>
              <a:rPr lang="ru-RU" dirty="0"/>
              <a:t> та </a:t>
            </a:r>
            <a:r>
              <a:rPr lang="ru-RU" dirty="0" err="1"/>
              <a:t>різноманіттям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зональності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Карпат </a:t>
            </a:r>
            <a:r>
              <a:rPr lang="ru-RU" dirty="0" err="1"/>
              <a:t>рослинність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передгірного</a:t>
            </a:r>
            <a:r>
              <a:rPr lang="ru-RU" dirty="0"/>
              <a:t> та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поясів</a:t>
            </a:r>
            <a:r>
              <a:rPr lang="ru-RU" dirty="0"/>
              <a:t>. Через </a:t>
            </a:r>
            <a:r>
              <a:rPr lang="ru-RU" dirty="0" err="1"/>
              <a:t>це</a:t>
            </a:r>
            <a:r>
              <a:rPr lang="ru-RU" dirty="0"/>
              <a:t> у природному </a:t>
            </a:r>
            <a:r>
              <a:rPr lang="ru-RU" dirty="0" err="1"/>
              <a:t>рослинному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букові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. До </a:t>
            </a:r>
            <a:r>
              <a:rPr lang="ru-RU" dirty="0" err="1"/>
              <a:t>останнього</a:t>
            </a:r>
            <a:r>
              <a:rPr lang="ru-RU" dirty="0"/>
              <a:t> часу на </a:t>
            </a:r>
            <a:r>
              <a:rPr lang="ru-RU" dirty="0" err="1"/>
              <a:t>території</a:t>
            </a:r>
            <a:r>
              <a:rPr lang="ru-RU" dirty="0"/>
              <a:t> парку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букових</a:t>
            </a:r>
            <a:r>
              <a:rPr lang="ru-RU" dirty="0"/>
              <a:t> </a:t>
            </a:r>
            <a:r>
              <a:rPr lang="ru-RU" dirty="0" err="1"/>
              <a:t>пралісів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суцільних</a:t>
            </a:r>
            <a:r>
              <a:rPr lang="ru-RU" dirty="0"/>
              <a:t> рубок головного </a:t>
            </a:r>
            <a:r>
              <a:rPr lang="ru-RU" dirty="0" err="1"/>
              <a:t>користування</a:t>
            </a:r>
            <a:r>
              <a:rPr lang="ru-RU" dirty="0"/>
              <a:t> тут </a:t>
            </a:r>
            <a:r>
              <a:rPr lang="ru-RU" dirty="0" err="1"/>
              <a:t>залишилось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180 га </a:t>
            </a:r>
            <a:r>
              <a:rPr lang="ru-RU" dirty="0" err="1" smtClean="0"/>
              <a:t>пралісових</a:t>
            </a:r>
            <a:r>
              <a:rPr lang="ru-RU" dirty="0" smtClean="0"/>
              <a:t> </a:t>
            </a:r>
            <a:r>
              <a:rPr lang="ru-RU" dirty="0" err="1"/>
              <a:t>бучин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. 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Бук</a:t>
            </a:r>
            <a:endParaRPr lang="en-US" dirty="0"/>
          </a:p>
        </p:txBody>
      </p:sp>
      <p:pic>
        <p:nvPicPr>
          <p:cNvPr id="4" name="Содержимое 3" descr="b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3593335" cy="4786322"/>
          </a:xfrm>
        </p:spPr>
      </p:pic>
      <p:pic>
        <p:nvPicPr>
          <p:cNvPr id="6146" name="Picture 2" descr="http://www.reznoe.ru/upload/articles/10/Fagu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26" y="1500174"/>
            <a:ext cx="405458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них </a:t>
            </a:r>
            <a:r>
              <a:rPr lang="ru-RU" dirty="0" err="1"/>
              <a:t>іде</a:t>
            </a:r>
            <a:r>
              <a:rPr lang="ru-RU" dirty="0"/>
              <a:t> </a:t>
            </a:r>
            <a:r>
              <a:rPr lang="ru-RU" dirty="0" err="1"/>
              <a:t>безперервна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одного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 </a:t>
            </a:r>
            <a:r>
              <a:rPr lang="ru-RU" dirty="0" err="1"/>
              <a:t>Старі</a:t>
            </a:r>
            <a:r>
              <a:rPr lang="ru-RU" dirty="0"/>
              <a:t> дерева,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160 до 240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відмирають</a:t>
            </a:r>
            <a:r>
              <a:rPr lang="ru-RU" dirty="0"/>
              <a:t>, а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материнським</a:t>
            </a:r>
            <a:r>
              <a:rPr lang="ru-RU" dirty="0"/>
              <a:t> пологом </a:t>
            </a:r>
            <a:r>
              <a:rPr lang="ru-RU" dirty="0" err="1"/>
              <a:t>виростають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насадження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як </a:t>
            </a:r>
            <a:r>
              <a:rPr lang="ru-RU" dirty="0" err="1"/>
              <a:t>еталони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 бука. </a:t>
            </a:r>
            <a:r>
              <a:rPr lang="ru-RU" dirty="0" err="1"/>
              <a:t>Мішані</a:t>
            </a:r>
            <a:r>
              <a:rPr lang="ru-RU" dirty="0"/>
              <a:t> </a:t>
            </a:r>
            <a:r>
              <a:rPr lang="ru-RU" dirty="0" err="1"/>
              <a:t>хвойно-букові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до 600 га </a:t>
            </a:r>
            <a:r>
              <a:rPr lang="ru-RU" dirty="0" err="1"/>
              <a:t>площі</a:t>
            </a:r>
            <a:r>
              <a:rPr lang="ru-RU" dirty="0"/>
              <a:t> парку.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скельно-дубово</a:t>
            </a:r>
            <a:r>
              <a:rPr lang="ru-RU" dirty="0"/>
              <a:t>- </a:t>
            </a:r>
            <a:r>
              <a:rPr lang="ru-RU" dirty="0" err="1"/>
              <a:t>букових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.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рослинності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хвойні</a:t>
            </a:r>
            <a:r>
              <a:rPr lang="ru-RU" dirty="0"/>
              <a:t> </a:t>
            </a:r>
            <a:r>
              <a:rPr lang="ru-RU" dirty="0" err="1"/>
              <a:t>насадження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Хвойно-букові ліси</a:t>
            </a:r>
            <a:endParaRPr lang="en-US" dirty="0"/>
          </a:p>
        </p:txBody>
      </p:sp>
      <p:pic>
        <p:nvPicPr>
          <p:cNvPr id="4" name="Содержимое 3" descr="MjMuMDcuMjAxMS0xNTo0OTY0MDg=79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31516"/>
            <a:ext cx="7485345" cy="56264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yroda.in.ua/files/2009/07/800px-prut_near_hover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Що таке </a:t>
            </a:r>
            <a:r>
              <a:rPr lang="uk-UA" dirty="0" smtClean="0"/>
              <a:t>національний</a:t>
            </a:r>
            <a:r>
              <a:rPr lang="uk-UA" dirty="0" smtClean="0">
                <a:solidFill>
                  <a:schemeClr val="bg1"/>
                </a:solidFill>
              </a:rPr>
              <a:t> парк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НАЦІОНАЛЬНИЙ ПАРК – </a:t>
            </a:r>
            <a:r>
              <a:rPr lang="ru-RU" sz="2800" dirty="0" err="1" smtClean="0">
                <a:solidFill>
                  <a:schemeClr val="bg1"/>
                </a:solidFill>
              </a:rPr>
              <a:t>відносно</a:t>
            </a:r>
            <a:r>
              <a:rPr lang="ru-RU" sz="2800" dirty="0" smtClean="0">
                <a:solidFill>
                  <a:schemeClr val="bg1"/>
                </a:solidFill>
              </a:rPr>
              <a:t> велика за </a:t>
            </a:r>
            <a:r>
              <a:rPr lang="ru-RU" sz="2800" dirty="0" err="1" smtClean="0">
                <a:solidFill>
                  <a:schemeClr val="bg1"/>
                </a:solidFill>
              </a:rPr>
              <a:t>площею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територія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акваторія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особливо </a:t>
            </a:r>
            <a:r>
              <a:rPr lang="ru-RU" sz="2800" dirty="0" err="1" smtClean="0">
                <a:solidFill>
                  <a:schemeClr val="bg1"/>
                </a:solidFill>
              </a:rPr>
              <a:t>цінними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природними</a:t>
            </a:r>
            <a:r>
              <a:rPr lang="ru-RU" sz="2800" dirty="0" smtClean="0">
                <a:solidFill>
                  <a:schemeClr val="bg1"/>
                </a:solidFill>
              </a:rPr>
              <a:t> ландшафтами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об’єктами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Національні</a:t>
            </a:r>
            <a:r>
              <a:rPr lang="ru-RU" sz="2800" dirty="0" smtClean="0">
                <a:solidFill>
                  <a:schemeClr val="bg1"/>
                </a:solidFill>
              </a:rPr>
              <a:t> парки </a:t>
            </a:r>
            <a:r>
              <a:rPr lang="ru-RU" sz="2800" dirty="0" err="1" smtClean="0">
                <a:solidFill>
                  <a:schemeClr val="bg1"/>
                </a:solidFill>
              </a:rPr>
              <a:t>розрізняють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об’єктами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охорони</a:t>
            </a:r>
            <a:r>
              <a:rPr lang="ru-RU" sz="2800" dirty="0" smtClean="0">
                <a:solidFill>
                  <a:schemeClr val="bg1"/>
                </a:solidFill>
              </a:rPr>
              <a:t>. В </a:t>
            </a:r>
            <a:r>
              <a:rPr lang="ru-RU" sz="2800" dirty="0" err="1" smtClean="0">
                <a:solidFill>
                  <a:schemeClr val="bg1"/>
                </a:solidFill>
              </a:rPr>
              <a:t>деяких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них </a:t>
            </a:r>
            <a:r>
              <a:rPr lang="ru-RU" sz="2800" dirty="0" err="1" smtClean="0">
                <a:solidFill>
                  <a:schemeClr val="bg1"/>
                </a:solidFill>
              </a:rPr>
              <a:t>охороняють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ландшафти</a:t>
            </a:r>
            <a:r>
              <a:rPr lang="ru-RU" sz="2800" dirty="0" smtClean="0">
                <a:solidFill>
                  <a:schemeClr val="bg1"/>
                </a:solidFill>
              </a:rPr>
              <a:t>, в </a:t>
            </a:r>
            <a:r>
              <a:rPr lang="ru-RU" sz="2800" dirty="0" err="1" smtClean="0">
                <a:solidFill>
                  <a:schemeClr val="bg1"/>
                </a:solidFill>
              </a:rPr>
              <a:t>інших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окремі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тварин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Найвідоміші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Україні</a:t>
            </a:r>
            <a:r>
              <a:rPr lang="ru-RU" sz="2800" dirty="0" smtClean="0">
                <a:solidFill>
                  <a:schemeClr val="bg1"/>
                </a:solidFill>
              </a:rPr>
              <a:t> – "</a:t>
            </a:r>
            <a:r>
              <a:rPr lang="ru-RU" sz="2800" dirty="0" err="1" smtClean="0">
                <a:solidFill>
                  <a:schemeClr val="bg1"/>
                </a:solidFill>
              </a:rPr>
              <a:t>Асканія</a:t>
            </a:r>
            <a:r>
              <a:rPr lang="ru-RU" sz="2800" dirty="0" smtClean="0">
                <a:solidFill>
                  <a:schemeClr val="bg1"/>
                </a:solidFill>
              </a:rPr>
              <a:t> Нова" (</a:t>
            </a:r>
            <a:r>
              <a:rPr lang="ru-RU" sz="2800" dirty="0" err="1" smtClean="0">
                <a:solidFill>
                  <a:schemeClr val="bg1"/>
                </a:solidFill>
              </a:rPr>
              <a:t>Херсонська</a:t>
            </a:r>
            <a:r>
              <a:rPr lang="ru-RU" sz="2800" dirty="0" smtClean="0">
                <a:solidFill>
                  <a:schemeClr val="bg1"/>
                </a:solidFill>
              </a:rPr>
              <a:t> область), "</a:t>
            </a:r>
            <a:r>
              <a:rPr lang="ru-RU" sz="2800" dirty="0" err="1" smtClean="0">
                <a:solidFill>
                  <a:schemeClr val="bg1"/>
                </a:solidFill>
              </a:rPr>
              <a:t>Софіївка</a:t>
            </a:r>
            <a:r>
              <a:rPr lang="ru-RU" sz="2800" dirty="0" smtClean="0">
                <a:solidFill>
                  <a:schemeClr val="bg1"/>
                </a:solidFill>
              </a:rPr>
              <a:t>" (Умань), "</a:t>
            </a:r>
            <a:r>
              <a:rPr lang="ru-RU" sz="2800" dirty="0" err="1" smtClean="0">
                <a:solidFill>
                  <a:schemeClr val="bg1"/>
                </a:solidFill>
              </a:rPr>
              <a:t>Олександрія</a:t>
            </a:r>
            <a:r>
              <a:rPr lang="ru-RU" sz="2800" dirty="0" smtClean="0">
                <a:solidFill>
                  <a:schemeClr val="bg1"/>
                </a:solidFill>
              </a:rPr>
              <a:t>" (</a:t>
            </a:r>
            <a:r>
              <a:rPr lang="ru-RU" sz="2800" dirty="0" err="1" smtClean="0">
                <a:solidFill>
                  <a:schemeClr val="bg1"/>
                </a:solidFill>
              </a:rPr>
              <a:t>Біла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Церква</a:t>
            </a:r>
            <a:r>
              <a:rPr lang="ru-RU" sz="2800" dirty="0" smtClean="0">
                <a:solidFill>
                  <a:schemeClr val="bg1"/>
                </a:solidFill>
              </a:rPr>
              <a:t>) та </a:t>
            </a:r>
            <a:r>
              <a:rPr lang="ru-RU" sz="2800" dirty="0" err="1" smtClean="0">
                <a:solidFill>
                  <a:schemeClr val="bg1"/>
                </a:solidFill>
              </a:rPr>
              <a:t>ін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букових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синузії</a:t>
            </a:r>
            <a:r>
              <a:rPr lang="ru-RU" dirty="0"/>
              <a:t> </a:t>
            </a:r>
            <a:r>
              <a:rPr lang="ru-RU" dirty="0" err="1"/>
              <a:t>весняних</a:t>
            </a:r>
            <a:r>
              <a:rPr lang="ru-RU" dirty="0"/>
              <a:t> </a:t>
            </a:r>
            <a:r>
              <a:rPr lang="ru-RU" dirty="0" err="1"/>
              <a:t>ефемероїдів</a:t>
            </a:r>
            <a:r>
              <a:rPr lang="ru-RU" dirty="0"/>
              <a:t>.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вирівняних</a:t>
            </a:r>
            <a:r>
              <a:rPr lang="ru-RU" dirty="0"/>
              <a:t> та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білоцвіт</a:t>
            </a:r>
            <a:r>
              <a:rPr lang="ru-RU" dirty="0"/>
              <a:t> </a:t>
            </a:r>
            <a:r>
              <a:rPr lang="ru-RU" dirty="0" err="1"/>
              <a:t>весняний</a:t>
            </a:r>
            <a:r>
              <a:rPr lang="ru-RU" dirty="0"/>
              <a:t> та шафран </a:t>
            </a:r>
            <a:r>
              <a:rPr lang="ru-RU" dirty="0" err="1"/>
              <a:t>Гейфелів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Білоцвіт весняний</a:t>
            </a:r>
            <a:endParaRPr lang="en-US" dirty="0"/>
          </a:p>
        </p:txBody>
      </p:sp>
      <p:pic>
        <p:nvPicPr>
          <p:cNvPr id="4" name="Содержимое 3" descr="501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37834"/>
            <a:ext cx="7000924" cy="525069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Шафран </a:t>
            </a:r>
            <a:r>
              <a:rPr lang="ru-RU" dirty="0" err="1" smtClean="0"/>
              <a:t>Гейфелів</a:t>
            </a:r>
            <a:endParaRPr lang="en-US" dirty="0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7082179" cy="530790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парку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40 </a:t>
            </a:r>
            <a:r>
              <a:rPr lang="ru-RU" dirty="0" err="1"/>
              <a:t>раритетних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занесені</a:t>
            </a:r>
            <a:r>
              <a:rPr lang="ru-RU" dirty="0"/>
              <a:t> як </a:t>
            </a:r>
            <a:r>
              <a:rPr lang="ru-RU" dirty="0" err="1"/>
              <a:t>рідкісні</a:t>
            </a:r>
            <a:r>
              <a:rPr lang="ru-RU" dirty="0"/>
              <a:t> — </a:t>
            </a:r>
            <a:r>
              <a:rPr lang="ru-RU" dirty="0" err="1"/>
              <a:t>баранець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, </a:t>
            </a:r>
            <a:r>
              <a:rPr lang="ru-RU" dirty="0" err="1"/>
              <a:t>арніка</a:t>
            </a:r>
            <a:r>
              <a:rPr lang="ru-RU" dirty="0"/>
              <a:t> </a:t>
            </a:r>
            <a:r>
              <a:rPr lang="ru-RU" dirty="0" err="1"/>
              <a:t>гірська</a:t>
            </a:r>
            <a:r>
              <a:rPr lang="ru-RU" dirty="0"/>
              <a:t>, </a:t>
            </a:r>
            <a:r>
              <a:rPr lang="ru-RU" dirty="0" err="1"/>
              <a:t>волошка</a:t>
            </a:r>
            <a:r>
              <a:rPr lang="ru-RU" dirty="0"/>
              <a:t> </a:t>
            </a:r>
            <a:r>
              <a:rPr lang="ru-RU" dirty="0" err="1"/>
              <a:t>карпатська</a:t>
            </a:r>
            <a:r>
              <a:rPr lang="ru-RU" dirty="0"/>
              <a:t>, </a:t>
            </a:r>
            <a:r>
              <a:rPr lang="ru-RU" dirty="0" err="1"/>
              <a:t>беладона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r>
              <a:rPr lang="ru-RU" dirty="0"/>
              <a:t>, шафран </a:t>
            </a:r>
            <a:r>
              <a:rPr lang="ru-RU" dirty="0" err="1"/>
              <a:t>Гейфелів</a:t>
            </a:r>
            <a:r>
              <a:rPr lang="ru-RU" dirty="0"/>
              <a:t>, а як </a:t>
            </a:r>
            <a:r>
              <a:rPr lang="ru-RU" dirty="0" err="1"/>
              <a:t>зникаючі</a:t>
            </a:r>
            <a:r>
              <a:rPr lang="ru-RU" dirty="0"/>
              <a:t> — </a:t>
            </a:r>
            <a:r>
              <a:rPr lang="ru-RU" dirty="0" err="1"/>
              <a:t>схенус</a:t>
            </a:r>
            <a:r>
              <a:rPr lang="ru-RU" dirty="0"/>
              <a:t> </a:t>
            </a:r>
            <a:r>
              <a:rPr lang="ru-RU" dirty="0" err="1"/>
              <a:t>іржастий</a:t>
            </a:r>
            <a:r>
              <a:rPr lang="ru-RU" dirty="0"/>
              <a:t>, осока </a:t>
            </a:r>
            <a:r>
              <a:rPr lang="ru-RU" dirty="0" err="1"/>
              <a:t>малоквіткова</a:t>
            </a:r>
            <a:r>
              <a:rPr lang="ru-RU" dirty="0"/>
              <a:t>, </a:t>
            </a:r>
            <a:r>
              <a:rPr lang="ru-RU" dirty="0" err="1"/>
              <a:t>журавлина</a:t>
            </a:r>
            <a:r>
              <a:rPr lang="ru-RU" dirty="0"/>
              <a:t> </a:t>
            </a:r>
            <a:r>
              <a:rPr lang="ru-RU" dirty="0" err="1"/>
              <a:t>дрібноплідна</a:t>
            </a:r>
            <a:r>
              <a:rPr lang="ru-RU" dirty="0"/>
              <a:t>, </a:t>
            </a:r>
            <a:r>
              <a:rPr lang="ru-RU" dirty="0" err="1"/>
              <a:t>косарики</a:t>
            </a:r>
            <a:r>
              <a:rPr lang="ru-RU" dirty="0"/>
              <a:t> </a:t>
            </a:r>
            <a:r>
              <a:rPr lang="ru-RU" dirty="0" err="1"/>
              <a:t>болотні</a:t>
            </a:r>
            <a:r>
              <a:rPr lang="ru-RU" dirty="0"/>
              <a:t>, </a:t>
            </a:r>
            <a:r>
              <a:rPr lang="ru-RU" dirty="0" err="1"/>
              <a:t>коручка</a:t>
            </a:r>
            <a:r>
              <a:rPr lang="ru-RU" dirty="0"/>
              <a:t> </a:t>
            </a:r>
            <a:r>
              <a:rPr lang="ru-RU" dirty="0" err="1"/>
              <a:t>болотна</a:t>
            </a:r>
            <a:r>
              <a:rPr lang="ru-RU" dirty="0"/>
              <a:t>, </a:t>
            </a:r>
            <a:r>
              <a:rPr lang="ru-RU" dirty="0" err="1"/>
              <a:t>лунарія</a:t>
            </a:r>
            <a:r>
              <a:rPr lang="ru-RU" dirty="0"/>
              <a:t> </a:t>
            </a:r>
            <a:r>
              <a:rPr lang="ru-RU" dirty="0" err="1"/>
              <a:t>оживаюча</a:t>
            </a:r>
            <a:r>
              <a:rPr lang="ru-RU" dirty="0"/>
              <a:t>, </a:t>
            </a:r>
            <a:r>
              <a:rPr lang="ru-RU" dirty="0" err="1"/>
              <a:t>любка</a:t>
            </a:r>
            <a:r>
              <a:rPr lang="ru-RU" dirty="0"/>
              <a:t> </a:t>
            </a:r>
            <a:r>
              <a:rPr lang="ru-RU" dirty="0" err="1"/>
              <a:t>дволиста</a:t>
            </a:r>
            <a:r>
              <a:rPr lang="ru-RU" dirty="0"/>
              <a:t>, </a:t>
            </a:r>
            <a:r>
              <a:rPr lang="ru-RU" dirty="0" err="1"/>
              <a:t>гніздівка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Баранець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endParaRPr lang="en-US" dirty="0"/>
          </a:p>
        </p:txBody>
      </p:sp>
      <p:pic>
        <p:nvPicPr>
          <p:cNvPr id="4" name="Содержимое 3" descr="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2383"/>
            <a:ext cx="6357982" cy="529831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Арніка</a:t>
            </a:r>
            <a:r>
              <a:rPr lang="ru-RU" dirty="0" smtClean="0"/>
              <a:t> </a:t>
            </a:r>
            <a:r>
              <a:rPr lang="ru-RU" dirty="0" err="1" smtClean="0"/>
              <a:t>гірська</a:t>
            </a:r>
            <a:endParaRPr lang="en-US" dirty="0"/>
          </a:p>
        </p:txBody>
      </p:sp>
      <p:pic>
        <p:nvPicPr>
          <p:cNvPr id="4" name="Содержимое 3" descr="225px-Arnica_mon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986833" cy="5315777"/>
          </a:xfrm>
        </p:spPr>
      </p:pic>
      <p:pic>
        <p:nvPicPr>
          <p:cNvPr id="41986" name="Picture 2" descr="https://encrypted-tbn1.gstatic.com/images?q=tbn:ANd9GcQyYGf3z_0laJcCfZxbAMrm6AYRIdH4RHnEyzmfxlnbRJ-AxEV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929058" cy="2943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Волошка </a:t>
            </a:r>
            <a:r>
              <a:rPr lang="ru-RU" dirty="0" err="1" smtClean="0"/>
              <a:t>карпатська</a:t>
            </a:r>
            <a:endParaRPr lang="en-US" dirty="0"/>
          </a:p>
        </p:txBody>
      </p:sp>
      <p:pic>
        <p:nvPicPr>
          <p:cNvPr id="4" name="Содержимое 3" descr="P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3571890" cy="4762520"/>
          </a:xfrm>
        </p:spPr>
      </p:pic>
      <p:pic>
        <p:nvPicPr>
          <p:cNvPr id="40962" name="Picture 2" descr="http://museum.lviv.net/portals/pl_carp_ua/fam/Asteracea/Centaurea/Centaurea%20carpatica/images/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2004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Беладонна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endParaRPr lang="en-US" dirty="0"/>
          </a:p>
        </p:txBody>
      </p:sp>
      <p:pic>
        <p:nvPicPr>
          <p:cNvPr id="4" name="Содержимое 3" descr="belladonn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000924" cy="466385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Схенус</a:t>
            </a:r>
            <a:r>
              <a:rPr lang="ru-RU" dirty="0" smtClean="0"/>
              <a:t> </a:t>
            </a:r>
            <a:r>
              <a:rPr lang="ru-RU" dirty="0" err="1" smtClean="0"/>
              <a:t>іржастий</a:t>
            </a:r>
            <a:endParaRPr lang="en-US" dirty="0"/>
          </a:p>
        </p:txBody>
      </p:sp>
      <p:pic>
        <p:nvPicPr>
          <p:cNvPr id="4" name="Содержимое 3" descr="3222732864_06272f80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961214" cy="463616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Осока </a:t>
            </a:r>
            <a:r>
              <a:rPr lang="ru-RU" dirty="0" err="1" smtClean="0"/>
              <a:t>малоквіткова</a:t>
            </a:r>
            <a:endParaRPr lang="en-US" dirty="0"/>
          </a:p>
        </p:txBody>
      </p:sp>
      <p:pic>
        <p:nvPicPr>
          <p:cNvPr id="5" name="Содержимое 4" descr="a-10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071546"/>
            <a:ext cx="6357982" cy="50621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Зачарований край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Зачарований</a:t>
            </a:r>
            <a:r>
              <a:rPr lang="ru-RU" dirty="0" smtClean="0"/>
              <a:t> край»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6101 га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межує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Свалявським</a:t>
            </a:r>
            <a:r>
              <a:rPr lang="ru-RU" dirty="0"/>
              <a:t> районом, 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оточений</a:t>
            </a:r>
            <a:r>
              <a:rPr lang="ru-RU" dirty="0"/>
              <a:t> </a:t>
            </a:r>
            <a:r>
              <a:rPr lang="ru-RU" dirty="0" err="1"/>
              <a:t>населеними</a:t>
            </a:r>
            <a:r>
              <a:rPr lang="ru-RU" dirty="0"/>
              <a:t> пунктами </a:t>
            </a:r>
            <a:r>
              <a:rPr lang="ru-RU" dirty="0" err="1"/>
              <a:t>Ільниця</a:t>
            </a:r>
            <a:r>
              <a:rPr lang="ru-RU" dirty="0"/>
              <a:t>, </a:t>
            </a:r>
            <a:r>
              <a:rPr lang="ru-RU" dirty="0" err="1"/>
              <a:t>Осій</a:t>
            </a:r>
            <a:r>
              <a:rPr lang="ru-RU" dirty="0"/>
              <a:t>,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, </a:t>
            </a:r>
            <a:r>
              <a:rPr lang="ru-RU" dirty="0" err="1"/>
              <a:t>Підгірне</a:t>
            </a:r>
            <a:r>
              <a:rPr lang="ru-RU" dirty="0"/>
              <a:t> </a:t>
            </a:r>
            <a:r>
              <a:rPr lang="ru-RU" dirty="0" err="1"/>
              <a:t>Іршавського</a:t>
            </a:r>
            <a:r>
              <a:rPr lang="ru-RU" dirty="0"/>
              <a:t> району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Великодільського</a:t>
            </a:r>
            <a:r>
              <a:rPr lang="ru-RU" dirty="0"/>
              <a:t> хребта,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вулканічне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r>
              <a:rPr lang="ru-RU" dirty="0" err="1"/>
              <a:t>Найбільшою</a:t>
            </a:r>
            <a:r>
              <a:rPr lang="ru-RU" dirty="0"/>
              <a:t> вершиною </a:t>
            </a:r>
            <a:r>
              <a:rPr lang="ru-RU" dirty="0" err="1"/>
              <a:t>є</a:t>
            </a:r>
            <a:r>
              <a:rPr lang="ru-RU" dirty="0"/>
              <a:t> гора </a:t>
            </a:r>
            <a:r>
              <a:rPr lang="ru-RU" dirty="0" err="1"/>
              <a:t>Бужора</a:t>
            </a:r>
            <a:r>
              <a:rPr lang="ru-RU" dirty="0"/>
              <a:t> (1085 м),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нижчими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гори </a:t>
            </a:r>
            <a:r>
              <a:rPr lang="ru-RU" dirty="0" err="1"/>
              <a:t>Берегів</a:t>
            </a:r>
            <a:r>
              <a:rPr lang="ru-RU" dirty="0"/>
              <a:t>, </a:t>
            </a:r>
            <a:r>
              <a:rPr lang="ru-RU" dirty="0" err="1"/>
              <a:t>Стіг</a:t>
            </a:r>
            <a:r>
              <a:rPr lang="ru-RU" dirty="0"/>
              <a:t>, Синяк, </a:t>
            </a:r>
            <a:r>
              <a:rPr lang="ru-RU" dirty="0" err="1"/>
              <a:t>Кичера</a:t>
            </a:r>
            <a:r>
              <a:rPr lang="ru-RU" dirty="0"/>
              <a:t>.</a:t>
            </a:r>
            <a:endParaRPr lang="en-US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Журавлина</a:t>
            </a:r>
            <a:r>
              <a:rPr lang="ru-RU" dirty="0" smtClean="0"/>
              <a:t> </a:t>
            </a:r>
            <a:r>
              <a:rPr lang="ru-RU" dirty="0" err="1" smtClean="0"/>
              <a:t>дрібноплідна</a:t>
            </a:r>
            <a:endParaRPr lang="en-US" dirty="0"/>
          </a:p>
        </p:txBody>
      </p:sp>
      <p:pic>
        <p:nvPicPr>
          <p:cNvPr id="4" name="Содержимое 3" descr="zhuravlyna_zh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Косарики </a:t>
            </a:r>
            <a:r>
              <a:rPr lang="ru-RU" dirty="0" err="1" smtClean="0"/>
              <a:t>болотні</a:t>
            </a:r>
            <a:endParaRPr lang="en-US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2884564" cy="4767662"/>
          </a:xfrm>
        </p:spPr>
      </p:pic>
      <p:pic>
        <p:nvPicPr>
          <p:cNvPr id="35842" name="Picture 2" descr="http://mail.menr.gov.ua/publ/redbook/pic/13/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2428892" cy="4966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Коручка</a:t>
            </a:r>
            <a:r>
              <a:rPr lang="ru-RU" dirty="0" smtClean="0"/>
              <a:t> </a:t>
            </a:r>
            <a:r>
              <a:rPr lang="ru-RU" dirty="0" err="1" smtClean="0"/>
              <a:t>болотна</a:t>
            </a:r>
            <a:endParaRPr lang="en-US" dirty="0"/>
          </a:p>
        </p:txBody>
      </p:sp>
      <p:pic>
        <p:nvPicPr>
          <p:cNvPr id="4" name="Содержимое 3" descr="a-11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74279"/>
            <a:ext cx="6357982" cy="506219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Лунарія</a:t>
            </a:r>
            <a:r>
              <a:rPr lang="ru-RU" dirty="0" smtClean="0"/>
              <a:t> </a:t>
            </a:r>
            <a:r>
              <a:rPr lang="ru-RU" dirty="0" err="1" smtClean="0"/>
              <a:t>оживаюча</a:t>
            </a:r>
            <a:endParaRPr lang="en-US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926" y="1600200"/>
            <a:ext cx="6666147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Любка </a:t>
            </a:r>
            <a:r>
              <a:rPr lang="ru-RU" dirty="0" err="1" smtClean="0"/>
              <a:t>дволиста</a:t>
            </a:r>
            <a:endParaRPr lang="en-US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394472" cy="4525963"/>
          </a:xfrm>
        </p:spPr>
      </p:pic>
      <p:pic>
        <p:nvPicPr>
          <p:cNvPr id="32770" name="Picture 2" descr="http://www.streamer-su22.narod.ru/files/palchatokoren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49850"/>
            <a:ext cx="3428998" cy="476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Гніздівка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endParaRPr lang="en-US" dirty="0"/>
          </a:p>
        </p:txBody>
      </p:sp>
      <p:pic>
        <p:nvPicPr>
          <p:cNvPr id="4" name="Содержимое 3" descr="e1a80258f6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394472" cy="4525963"/>
          </a:xfrm>
        </p:spPr>
      </p:pic>
      <p:pic>
        <p:nvPicPr>
          <p:cNvPr id="31746" name="Picture 2" descr="https://encrypted-tbn0.gstatic.com/images?q=tbn:ANd9GcQjPny-j7GsKvKIIKYKQluNIuAZprykHqum5iSdmsYz1zErgaOe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7"/>
            <a:ext cx="3286148" cy="4387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Особливо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</a:t>
            </a:r>
            <a:r>
              <a:rPr lang="ru-RU" dirty="0" err="1"/>
              <a:t>унікальної</a:t>
            </a:r>
            <a:r>
              <a:rPr lang="ru-RU" dirty="0"/>
              <a:t> </a:t>
            </a:r>
            <a:r>
              <a:rPr lang="ru-RU" dirty="0" err="1"/>
              <a:t>гідрологічної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— болота </a:t>
            </a:r>
            <a:r>
              <a:rPr lang="ru-RU" dirty="0" err="1"/>
              <a:t>Багно</a:t>
            </a:r>
            <a:r>
              <a:rPr lang="ru-RU" dirty="0"/>
              <a:t>, яке </a:t>
            </a:r>
            <a:r>
              <a:rPr lang="ru-RU" dirty="0" err="1"/>
              <a:t>являє</a:t>
            </a:r>
            <a:r>
              <a:rPr lang="ru-RU" dirty="0"/>
              <a:t> собою сильно </a:t>
            </a:r>
            <a:r>
              <a:rPr lang="ru-RU" dirty="0" err="1"/>
              <a:t>опукле</a:t>
            </a:r>
            <a:r>
              <a:rPr lang="ru-RU" dirty="0"/>
              <a:t> </a:t>
            </a:r>
            <a:r>
              <a:rPr lang="ru-RU" dirty="0" err="1"/>
              <a:t>оліготрофне</a:t>
            </a:r>
            <a:r>
              <a:rPr lang="ru-RU" dirty="0"/>
              <a:t> болото </a:t>
            </a:r>
            <a:r>
              <a:rPr lang="ru-RU" dirty="0" err="1"/>
              <a:t>центральноєвропейського</a:t>
            </a:r>
            <a:r>
              <a:rPr lang="ru-RU" dirty="0"/>
              <a:t> типу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Торфові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болота </a:t>
            </a:r>
            <a:r>
              <a:rPr lang="ru-RU" dirty="0" err="1"/>
              <a:t>Багно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незвичайними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покладу</a:t>
            </a:r>
            <a:r>
              <a:rPr lang="ru-RU" dirty="0"/>
              <a:t> 7 м на </a:t>
            </a:r>
            <a:r>
              <a:rPr lang="ru-RU" dirty="0" err="1"/>
              <a:t>сфагновий</a:t>
            </a:r>
            <a:r>
              <a:rPr lang="ru-RU" dirty="0"/>
              <a:t> </a:t>
            </a:r>
            <a:r>
              <a:rPr lang="ru-RU" dirty="0" err="1"/>
              <a:t>малорозкладений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5 </a:t>
            </a:r>
            <a:r>
              <a:rPr lang="ru-RU" dirty="0" err="1"/>
              <a:t>відсотків</a:t>
            </a:r>
            <a:r>
              <a:rPr lang="ru-RU" dirty="0"/>
              <a:t>) торф </a:t>
            </a:r>
            <a:r>
              <a:rPr lang="ru-RU" dirty="0" err="1"/>
              <a:t>припадає</a:t>
            </a:r>
            <a:r>
              <a:rPr lang="ru-RU" dirty="0"/>
              <a:t> 5 м. </a:t>
            </a:r>
            <a:r>
              <a:rPr lang="ru-RU" dirty="0" err="1"/>
              <a:t>Глибше</a:t>
            </a:r>
            <a:r>
              <a:rPr lang="ru-RU" dirty="0"/>
              <a:t> уже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домішка</a:t>
            </a:r>
            <a:r>
              <a:rPr lang="ru-RU" dirty="0"/>
              <a:t> </a:t>
            </a:r>
            <a:r>
              <a:rPr lang="ru-RU" dirty="0" err="1"/>
              <a:t>гіпнових</a:t>
            </a:r>
            <a:r>
              <a:rPr lang="ru-RU" dirty="0"/>
              <a:t> </a:t>
            </a:r>
            <a:r>
              <a:rPr lang="ru-RU" dirty="0" err="1"/>
              <a:t>мохів</a:t>
            </a:r>
            <a:r>
              <a:rPr lang="ru-RU" dirty="0"/>
              <a:t>, а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торфу становить 10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Болото Багно</a:t>
            </a:r>
            <a:endParaRPr lang="en-US" dirty="0"/>
          </a:p>
        </p:txBody>
      </p:sp>
      <p:pic>
        <p:nvPicPr>
          <p:cNvPr id="6" name="Содержимое 5" descr="04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960" y="1519550"/>
            <a:ext cx="6378750" cy="433834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ландшафтного парку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судинних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Основу </a:t>
            </a:r>
            <a:r>
              <a:rPr lang="ru-RU" dirty="0" err="1"/>
              <a:t>флористичного</a:t>
            </a:r>
            <a:r>
              <a:rPr lang="ru-RU" dirty="0"/>
              <a:t> ядра </a:t>
            </a:r>
            <a:r>
              <a:rPr lang="ru-RU" dirty="0" err="1"/>
              <a:t>складають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фагетальні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— </a:t>
            </a:r>
            <a:r>
              <a:rPr lang="ru-RU" dirty="0" err="1"/>
              <a:t>супутники</a:t>
            </a:r>
            <a:r>
              <a:rPr lang="ru-RU" dirty="0"/>
              <a:t> бука,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парку </a:t>
            </a:r>
            <a:r>
              <a:rPr lang="ru-RU" dirty="0" err="1"/>
              <a:t>розташоване</a:t>
            </a:r>
            <a:r>
              <a:rPr lang="ru-RU" dirty="0"/>
              <a:t> в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переважанням</a:t>
            </a:r>
            <a:r>
              <a:rPr lang="ru-RU" dirty="0"/>
              <a:t> </a:t>
            </a:r>
            <a:r>
              <a:rPr lang="ru-RU" dirty="0" err="1"/>
              <a:t>букових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ядро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як черешня, </a:t>
            </a:r>
            <a:r>
              <a:rPr lang="ru-RU" dirty="0" err="1"/>
              <a:t>явір</a:t>
            </a:r>
            <a:r>
              <a:rPr lang="ru-RU" dirty="0"/>
              <a:t>, </a:t>
            </a:r>
            <a:r>
              <a:rPr lang="ru-RU" dirty="0" err="1"/>
              <a:t>живокіст</a:t>
            </a:r>
            <a:r>
              <a:rPr lang="ru-RU" dirty="0"/>
              <a:t> </a:t>
            </a:r>
            <a:r>
              <a:rPr lang="ru-RU" dirty="0" err="1"/>
              <a:t>серцевий</a:t>
            </a:r>
            <a:r>
              <a:rPr lang="ru-RU" dirty="0"/>
              <a:t>, </a:t>
            </a:r>
            <a:r>
              <a:rPr lang="ru-RU" dirty="0" err="1"/>
              <a:t>апозерис</a:t>
            </a:r>
            <a:r>
              <a:rPr lang="ru-RU" dirty="0"/>
              <a:t> </a:t>
            </a:r>
            <a:r>
              <a:rPr lang="ru-RU" dirty="0" err="1"/>
              <a:t>смердючий</a:t>
            </a:r>
            <a:r>
              <a:rPr lang="ru-RU" dirty="0"/>
              <a:t>, купина </a:t>
            </a:r>
            <a:r>
              <a:rPr lang="ru-RU" dirty="0" err="1"/>
              <a:t>кільчаста</a:t>
            </a:r>
            <a:r>
              <a:rPr lang="ru-RU" dirty="0"/>
              <a:t>, </a:t>
            </a:r>
            <a:r>
              <a:rPr lang="ru-RU" dirty="0" err="1"/>
              <a:t>ожика</a:t>
            </a:r>
            <a:r>
              <a:rPr lang="ru-RU" dirty="0"/>
              <a:t> </a:t>
            </a:r>
            <a:r>
              <a:rPr lang="ru-RU" dirty="0" err="1"/>
              <a:t>гайова</a:t>
            </a:r>
            <a:r>
              <a:rPr lang="ru-RU" dirty="0"/>
              <a:t>, молочай </a:t>
            </a:r>
            <a:r>
              <a:rPr lang="ru-RU" dirty="0" err="1"/>
              <a:t>мигдалевидний</a:t>
            </a:r>
            <a:r>
              <a:rPr lang="ru-RU" dirty="0"/>
              <a:t>, зеленчук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ареалом,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Європу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вони </a:t>
            </a:r>
            <a:r>
              <a:rPr lang="ru-RU" dirty="0" err="1"/>
              <a:t>зростають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бореальні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хвойних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Карпат.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чорниця</a:t>
            </a:r>
            <a:r>
              <a:rPr lang="ru-RU" dirty="0"/>
              <a:t>, </a:t>
            </a:r>
            <a:r>
              <a:rPr lang="ru-RU" dirty="0" err="1"/>
              <a:t>плауни</a:t>
            </a:r>
            <a:r>
              <a:rPr lang="ru-RU" dirty="0"/>
              <a:t> колючий та </a:t>
            </a:r>
            <a:r>
              <a:rPr lang="ru-RU" dirty="0" err="1"/>
              <a:t>булавовидний</a:t>
            </a:r>
            <a:r>
              <a:rPr lang="ru-RU" dirty="0"/>
              <a:t>, щитники </a:t>
            </a:r>
            <a:r>
              <a:rPr lang="ru-RU" dirty="0" err="1"/>
              <a:t>чоловічий</a:t>
            </a:r>
            <a:r>
              <a:rPr lang="ru-RU" dirty="0"/>
              <a:t> та </a:t>
            </a:r>
            <a:r>
              <a:rPr lang="ru-RU" dirty="0" err="1"/>
              <a:t>австрійський</a:t>
            </a:r>
            <a:r>
              <a:rPr lang="ru-RU" dirty="0"/>
              <a:t>, </a:t>
            </a:r>
            <a:r>
              <a:rPr lang="ru-RU" dirty="0" err="1"/>
              <a:t>вовчі</a:t>
            </a:r>
            <a:r>
              <a:rPr lang="ru-RU" dirty="0"/>
              <a:t> </a:t>
            </a:r>
            <a:r>
              <a:rPr lang="ru-RU" dirty="0" err="1"/>
              <a:t>ягоди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, </a:t>
            </a:r>
            <a:r>
              <a:rPr lang="ru-RU" dirty="0" err="1"/>
              <a:t>ожика</a:t>
            </a:r>
            <a:r>
              <a:rPr lang="ru-RU" dirty="0"/>
              <a:t> волосиста, </a:t>
            </a:r>
            <a:r>
              <a:rPr lang="ru-RU" dirty="0" err="1"/>
              <a:t>одинарник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Гора </a:t>
            </a:r>
            <a:r>
              <a:rPr lang="uk-UA" dirty="0" err="1" smtClean="0"/>
              <a:t>Бужора</a:t>
            </a:r>
            <a:r>
              <a:rPr lang="uk-UA" dirty="0" smtClean="0"/>
              <a:t> </a:t>
            </a:r>
            <a:r>
              <a:rPr lang="ru-RU" dirty="0" smtClean="0"/>
              <a:t>1085 м</a:t>
            </a:r>
            <a:endParaRPr lang="en-US" dirty="0"/>
          </a:p>
        </p:txBody>
      </p:sp>
      <p:pic>
        <p:nvPicPr>
          <p:cNvPr id="4" name="Содержимое 3" descr="89_ge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8143932" cy="541571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Чорниця</a:t>
            </a:r>
            <a:endParaRPr lang="en-US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500174"/>
            <a:ext cx="7000010" cy="45412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Вовчі</a:t>
            </a:r>
            <a:r>
              <a:rPr lang="ru-RU" dirty="0" smtClean="0"/>
              <a:t> </a:t>
            </a:r>
            <a:r>
              <a:rPr lang="ru-RU" dirty="0" err="1" smtClean="0"/>
              <a:t>ягоди</a:t>
            </a:r>
            <a:r>
              <a:rPr lang="ru-RU" dirty="0" smtClean="0"/>
              <a:t> </a:t>
            </a:r>
            <a:r>
              <a:rPr lang="ru-RU" dirty="0" err="1" smtClean="0"/>
              <a:t>звичайні</a:t>
            </a:r>
            <a:endParaRPr lang="en-US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1360546"/>
            <a:ext cx="7429553" cy="481988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Фауна парку в </a:t>
            </a:r>
            <a:r>
              <a:rPr lang="ru-RU" sz="2400" dirty="0" err="1"/>
              <a:t>цілому</a:t>
            </a:r>
            <a:r>
              <a:rPr lang="ru-RU" sz="2400" dirty="0"/>
              <a:t> </a:t>
            </a:r>
            <a:r>
              <a:rPr lang="ru-RU" sz="2400" dirty="0" err="1"/>
              <a:t>типова</a:t>
            </a:r>
            <a:r>
              <a:rPr lang="ru-RU" sz="2400" dirty="0"/>
              <a:t> для </a:t>
            </a:r>
            <a:r>
              <a:rPr lang="ru-RU" sz="2400" dirty="0" err="1"/>
              <a:t>південно-західного</a:t>
            </a:r>
            <a:r>
              <a:rPr lang="ru-RU" sz="2400" dirty="0"/>
              <a:t> </a:t>
            </a:r>
            <a:r>
              <a:rPr lang="ru-RU" sz="2400" dirty="0" err="1"/>
              <a:t>макросхилу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Карпат.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ссавців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рукокрилих</a:t>
            </a:r>
            <a:r>
              <a:rPr lang="ru-RU" sz="2400" dirty="0"/>
              <a:t>. </a:t>
            </a:r>
            <a:r>
              <a:rPr lang="ru-RU" sz="2400" dirty="0" err="1"/>
              <a:t>Парнокопитних</a:t>
            </a:r>
            <a:r>
              <a:rPr lang="ru-RU" sz="2400" dirty="0"/>
              <a:t> </a:t>
            </a:r>
            <a:r>
              <a:rPr lang="ru-RU" sz="2400" dirty="0" err="1"/>
              <a:t>представляють</a:t>
            </a:r>
            <a:r>
              <a:rPr lang="ru-RU" sz="2400" dirty="0"/>
              <a:t> </a:t>
            </a:r>
            <a:r>
              <a:rPr lang="ru-RU" sz="2400" dirty="0" err="1"/>
              <a:t>козуля</a:t>
            </a:r>
            <a:r>
              <a:rPr lang="ru-RU" sz="2400" dirty="0"/>
              <a:t> </a:t>
            </a:r>
            <a:r>
              <a:rPr lang="ru-RU" sz="2400" dirty="0" err="1"/>
              <a:t>європейська</a:t>
            </a:r>
            <a:r>
              <a:rPr lang="ru-RU" sz="2400" dirty="0"/>
              <a:t>, дика </a:t>
            </a:r>
            <a:r>
              <a:rPr lang="ru-RU" sz="2400" dirty="0" err="1"/>
              <a:t>свиня</a:t>
            </a:r>
            <a:r>
              <a:rPr lang="ru-RU" sz="2400" dirty="0"/>
              <a:t> та олень </a:t>
            </a:r>
            <a:r>
              <a:rPr lang="ru-RU" sz="2400" dirty="0" err="1"/>
              <a:t>благородний</a:t>
            </a:r>
            <a:r>
              <a:rPr lang="ru-RU" sz="2400" dirty="0"/>
              <a:t>.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тваринного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до </a:t>
            </a:r>
            <a:r>
              <a:rPr lang="ru-RU" sz="2400" dirty="0" err="1"/>
              <a:t>Червоної</a:t>
            </a:r>
            <a:r>
              <a:rPr lang="ru-RU" sz="2400" dirty="0"/>
              <a:t> книги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занесені</a:t>
            </a:r>
            <a:r>
              <a:rPr lang="ru-RU" sz="2400" dirty="0"/>
              <a:t> як </a:t>
            </a:r>
            <a:r>
              <a:rPr lang="ru-RU" sz="2400" dirty="0" err="1"/>
              <a:t>рідкісні</a:t>
            </a:r>
            <a:r>
              <a:rPr lang="ru-RU" sz="2400" dirty="0"/>
              <a:t> — </a:t>
            </a:r>
            <a:r>
              <a:rPr lang="ru-RU" sz="2400" dirty="0" err="1"/>
              <a:t>лісовий</a:t>
            </a:r>
            <a:r>
              <a:rPr lang="ru-RU" sz="2400" dirty="0"/>
              <a:t> </a:t>
            </a:r>
            <a:r>
              <a:rPr lang="ru-RU" sz="2400" dirty="0" err="1"/>
              <a:t>кіт</a:t>
            </a:r>
            <a:r>
              <a:rPr lang="ru-RU" sz="2400" dirty="0"/>
              <a:t>, </a:t>
            </a:r>
            <a:r>
              <a:rPr lang="ru-RU" sz="2400" dirty="0" err="1"/>
              <a:t>горіхівниця</a:t>
            </a:r>
            <a:r>
              <a:rPr lang="ru-RU" sz="2400" dirty="0"/>
              <a:t>, </a:t>
            </a:r>
            <a:r>
              <a:rPr lang="ru-RU" sz="2400" dirty="0" err="1"/>
              <a:t>жовна</a:t>
            </a:r>
            <a:r>
              <a:rPr lang="ru-RU" sz="2400" dirty="0"/>
              <a:t> </a:t>
            </a:r>
            <a:r>
              <a:rPr lang="ru-RU" sz="2400" dirty="0" err="1"/>
              <a:t>чорна</a:t>
            </a:r>
            <a:r>
              <a:rPr lang="ru-RU" sz="2400" dirty="0"/>
              <a:t>, </a:t>
            </a:r>
            <a:r>
              <a:rPr lang="ru-RU" sz="2400" dirty="0" err="1"/>
              <a:t>мідянка</a:t>
            </a:r>
            <a:r>
              <a:rPr lang="ru-RU" sz="2400" dirty="0"/>
              <a:t>, </a:t>
            </a:r>
            <a:r>
              <a:rPr lang="ru-RU" sz="2400" dirty="0" err="1"/>
              <a:t>річкова</a:t>
            </a:r>
            <a:r>
              <a:rPr lang="ru-RU" sz="2400" dirty="0"/>
              <a:t> форель, </a:t>
            </a:r>
            <a:r>
              <a:rPr lang="ru-RU" sz="2400" dirty="0" err="1"/>
              <a:t>харіус</a:t>
            </a:r>
            <a:r>
              <a:rPr lang="ru-RU" sz="2400" dirty="0"/>
              <a:t> </a:t>
            </a:r>
            <a:r>
              <a:rPr lang="ru-RU" sz="2400" dirty="0" err="1"/>
              <a:t>європейський</a:t>
            </a:r>
            <a:r>
              <a:rPr lang="ru-RU" sz="2400" dirty="0"/>
              <a:t>, так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зникаючі</a:t>
            </a:r>
            <a:r>
              <a:rPr lang="ru-RU" sz="2400" dirty="0"/>
              <a:t> — </a:t>
            </a:r>
            <a:r>
              <a:rPr lang="ru-RU" sz="2400" dirty="0" err="1"/>
              <a:t>борсук</a:t>
            </a:r>
            <a:r>
              <a:rPr lang="ru-RU" sz="2400" dirty="0"/>
              <a:t> </a:t>
            </a:r>
            <a:r>
              <a:rPr lang="ru-RU" sz="2400" dirty="0" err="1"/>
              <a:t>звичайний</a:t>
            </a:r>
            <a:r>
              <a:rPr lang="ru-RU" sz="2400" dirty="0"/>
              <a:t>, </a:t>
            </a:r>
            <a:r>
              <a:rPr lang="ru-RU" sz="2400" dirty="0" err="1"/>
              <a:t>видра</a:t>
            </a:r>
            <a:r>
              <a:rPr lang="ru-RU" sz="2400" dirty="0"/>
              <a:t> </a:t>
            </a:r>
            <a:r>
              <a:rPr lang="ru-RU" sz="2400" dirty="0" err="1"/>
              <a:t>річкова</a:t>
            </a:r>
            <a:r>
              <a:rPr lang="ru-RU" sz="2400" dirty="0"/>
              <a:t>, сова </a:t>
            </a:r>
            <a:r>
              <a:rPr lang="ru-RU" sz="2400" dirty="0" err="1"/>
              <a:t>довгохвоста</a:t>
            </a:r>
            <a:r>
              <a:rPr lang="ru-RU" sz="2400" dirty="0"/>
              <a:t>, тритон </a:t>
            </a:r>
            <a:r>
              <a:rPr lang="ru-RU" sz="2400" dirty="0" err="1"/>
              <a:t>карпатський</a:t>
            </a:r>
            <a:r>
              <a:rPr lang="ru-RU" sz="2400" dirty="0"/>
              <a:t>, саламандра </a:t>
            </a:r>
            <a:r>
              <a:rPr lang="ru-RU" sz="2400" dirty="0" err="1"/>
              <a:t>плямиста</a:t>
            </a:r>
            <a:r>
              <a:rPr lang="ru-RU" sz="2400" dirty="0"/>
              <a:t>, жаба прудка, </a:t>
            </a:r>
            <a:r>
              <a:rPr lang="ru-RU" sz="2400" dirty="0" err="1"/>
              <a:t>яструб</a:t>
            </a:r>
            <a:r>
              <a:rPr lang="ru-RU" sz="2400" dirty="0"/>
              <a:t> великий, </a:t>
            </a:r>
            <a:r>
              <a:rPr lang="ru-RU" sz="2400" dirty="0" err="1"/>
              <a:t>шуліка</a:t>
            </a:r>
            <a:r>
              <a:rPr lang="ru-RU" sz="2400" dirty="0"/>
              <a:t> </a:t>
            </a:r>
            <a:r>
              <a:rPr lang="ru-RU" sz="2400" dirty="0" err="1"/>
              <a:t>рудий</a:t>
            </a:r>
            <a:r>
              <a:rPr lang="ru-RU" sz="2400" dirty="0"/>
              <a:t>.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багатий</a:t>
            </a:r>
            <a:r>
              <a:rPr lang="ru-RU" sz="2400" dirty="0"/>
              <a:t> </a:t>
            </a:r>
            <a:r>
              <a:rPr lang="ru-RU" sz="2400" dirty="0" err="1"/>
              <a:t>видовий</a:t>
            </a:r>
            <a:r>
              <a:rPr lang="ru-RU" sz="2400" dirty="0"/>
              <a:t> склад комах,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мнемозина</a:t>
            </a:r>
            <a:r>
              <a:rPr lang="ru-RU" sz="2400" dirty="0"/>
              <a:t>, </a:t>
            </a:r>
            <a:r>
              <a:rPr lang="ru-RU" sz="2400" dirty="0" err="1"/>
              <a:t>павиноочка</a:t>
            </a:r>
            <a:r>
              <a:rPr lang="ru-RU" sz="2400" dirty="0"/>
              <a:t>, </a:t>
            </a:r>
            <a:r>
              <a:rPr lang="ru-RU" sz="2400" dirty="0" err="1"/>
              <a:t>анакс</a:t>
            </a:r>
            <a:r>
              <a:rPr lang="ru-RU" sz="2400" dirty="0"/>
              <a:t>,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туруни</a:t>
            </a:r>
            <a:r>
              <a:rPr lang="ru-RU" sz="2400" dirty="0"/>
              <a:t>, </a:t>
            </a:r>
            <a:r>
              <a:rPr lang="ru-RU" sz="2400" dirty="0" err="1"/>
              <a:t>дровосіки</a:t>
            </a:r>
            <a:r>
              <a:rPr lang="ru-RU" sz="2400" dirty="0"/>
              <a:t> та </a:t>
            </a:r>
            <a:r>
              <a:rPr lang="ru-RU" sz="2400" dirty="0" err="1"/>
              <a:t>жуки-плавунці</a:t>
            </a:r>
            <a:r>
              <a:rPr lang="ru-RU" sz="2400" dirty="0"/>
              <a:t> </a:t>
            </a:r>
            <a:r>
              <a:rPr lang="ru-RU" sz="2400" dirty="0" err="1"/>
              <a:t>та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. </a:t>
            </a:r>
            <a:r>
              <a:rPr lang="ru-RU" sz="2400" dirty="0" err="1"/>
              <a:t>Виявлено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для </a:t>
            </a:r>
            <a:r>
              <a:rPr lang="ru-RU" sz="2400" dirty="0" err="1"/>
              <a:t>України</a:t>
            </a:r>
            <a:r>
              <a:rPr lang="ru-RU" sz="2400" dirty="0"/>
              <a:t> рачок </a:t>
            </a:r>
            <a:r>
              <a:rPr lang="ru-RU" sz="2400" dirty="0" err="1"/>
              <a:t>горпактикоїд</a:t>
            </a:r>
            <a:r>
              <a:rPr lang="ru-RU" sz="2400" dirty="0"/>
              <a:t> та б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червів-коловерток</a:t>
            </a:r>
            <a:r>
              <a:rPr lang="ru-RU" sz="2400" dirty="0"/>
              <a:t>. </a:t>
            </a:r>
            <a:r>
              <a:rPr lang="ru-RU" sz="2400" dirty="0" err="1"/>
              <a:t>Усі</a:t>
            </a:r>
            <a:r>
              <a:rPr lang="ru-RU" sz="2400" dirty="0"/>
              <a:t> вони як </a:t>
            </a:r>
            <a:r>
              <a:rPr lang="ru-RU" sz="2400" dirty="0" err="1"/>
              <a:t>рідкісні</a:t>
            </a:r>
            <a:r>
              <a:rPr lang="ru-RU" sz="2400" dirty="0"/>
              <a:t> </a:t>
            </a:r>
            <a:r>
              <a:rPr lang="ru-RU" sz="2400" dirty="0" err="1"/>
              <a:t>занесені</a:t>
            </a:r>
            <a:r>
              <a:rPr lang="ru-RU" sz="2400" dirty="0"/>
              <a:t> до </a:t>
            </a:r>
            <a:r>
              <a:rPr lang="ru-RU" sz="2400" dirty="0" err="1"/>
              <a:t>Червоної</a:t>
            </a:r>
            <a:r>
              <a:rPr lang="ru-RU" sz="2400" dirty="0"/>
              <a:t> книги </a:t>
            </a:r>
            <a:r>
              <a:rPr lang="ru-RU" sz="2400" dirty="0" err="1"/>
              <a:t>України</a:t>
            </a:r>
            <a:r>
              <a:rPr lang="ru-RU" sz="2400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</a:t>
            </a:r>
            <a:r>
              <a:rPr lang="ru-RU" dirty="0" err="1" smtClean="0"/>
              <a:t>ісовий</a:t>
            </a:r>
            <a:r>
              <a:rPr lang="ru-RU" dirty="0" smtClean="0"/>
              <a:t> </a:t>
            </a:r>
            <a:r>
              <a:rPr lang="ru-RU" dirty="0" err="1" smtClean="0"/>
              <a:t>кіт</a:t>
            </a:r>
            <a:endParaRPr lang="en-US" dirty="0"/>
          </a:p>
        </p:txBody>
      </p:sp>
      <p:pic>
        <p:nvPicPr>
          <p:cNvPr id="4" name="Содержимое 3" descr="Кіт-лісовий-xxxko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44991"/>
            <a:ext cx="6715172" cy="503638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Саламандра </a:t>
            </a:r>
            <a:r>
              <a:rPr lang="ru-RU" dirty="0" err="1" smtClean="0"/>
              <a:t>плямиста</a:t>
            </a:r>
            <a:endParaRPr lang="en-US" dirty="0"/>
          </a:p>
        </p:txBody>
      </p:sp>
      <p:pic>
        <p:nvPicPr>
          <p:cNvPr id="4" name="Содержимое 3" descr="640px-Fire_Salama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643734" cy="498280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Шуліка</a:t>
            </a:r>
            <a:r>
              <a:rPr lang="ru-RU" dirty="0" smtClean="0"/>
              <a:t> </a:t>
            </a:r>
            <a:r>
              <a:rPr lang="ru-RU" dirty="0" err="1" smtClean="0"/>
              <a:t>рудий</a:t>
            </a:r>
            <a:endParaRPr lang="en-US" dirty="0"/>
          </a:p>
        </p:txBody>
      </p:sp>
      <p:pic>
        <p:nvPicPr>
          <p:cNvPr id="4" name="Содержимое 3" descr="op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2071"/>
            <a:ext cx="7429552" cy="488064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Павиноочка</a:t>
            </a:r>
            <a:endParaRPr lang="en-US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59"/>
            <a:ext cx="7286676" cy="478763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Річкова</a:t>
            </a:r>
            <a:r>
              <a:rPr lang="ru-RU" dirty="0" smtClean="0"/>
              <a:t> форель</a:t>
            </a:r>
            <a:endParaRPr lang="en-US" dirty="0"/>
          </a:p>
        </p:txBody>
      </p:sp>
      <p:pic>
        <p:nvPicPr>
          <p:cNvPr id="4" name="Содержимое 3" descr="cherepaha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6889264" cy="516694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Жук-плавунець</a:t>
            </a:r>
            <a:endParaRPr lang="en-US" dirty="0"/>
          </a:p>
        </p:txBody>
      </p:sp>
      <p:pic>
        <p:nvPicPr>
          <p:cNvPr id="6" name="Содержимое 5" descr="re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52148"/>
            <a:ext cx="6643734" cy="4982801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водоохоронну</a:t>
            </a:r>
            <a:r>
              <a:rPr lang="ru-RU" dirty="0"/>
              <a:t>,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покрив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Хребет Великий </a:t>
            </a:r>
            <a:r>
              <a:rPr lang="ru-RU" dirty="0" err="1"/>
              <a:t>Діл</a:t>
            </a:r>
            <a:r>
              <a:rPr lang="ru-RU" dirty="0"/>
              <a:t>,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парк,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вододілом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гідрологічний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Боржави</a:t>
            </a:r>
            <a:r>
              <a:rPr lang="ru-RU" dirty="0"/>
              <a:t> —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приток </a:t>
            </a:r>
            <a:r>
              <a:rPr lang="ru-RU" dirty="0" err="1"/>
              <a:t>Тиси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ландшафт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унікальними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впадинами — урочищами </a:t>
            </a:r>
            <a:r>
              <a:rPr lang="ru-RU" dirty="0" err="1"/>
              <a:t>Банища</a:t>
            </a:r>
            <a:r>
              <a:rPr lang="ru-RU" dirty="0"/>
              <a:t>, </a:t>
            </a:r>
            <a:r>
              <a:rPr lang="ru-RU" dirty="0" err="1"/>
              <a:t>Багонце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Романова </a:t>
            </a:r>
            <a:r>
              <a:rPr lang="ru-RU" dirty="0" err="1"/>
              <a:t>Вапа</a:t>
            </a:r>
            <a:r>
              <a:rPr lang="ru-RU" dirty="0"/>
              <a:t>.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r>
              <a:rPr lang="ru-RU" dirty="0"/>
              <a:t> </a:t>
            </a:r>
            <a:r>
              <a:rPr lang="ru-RU" dirty="0" err="1"/>
              <a:t>Бужори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впадин </a:t>
            </a:r>
            <a:r>
              <a:rPr lang="ru-RU" dirty="0" err="1"/>
              <a:t>є</a:t>
            </a:r>
            <a:r>
              <a:rPr lang="ru-RU" dirty="0"/>
              <a:t> урочище </a:t>
            </a:r>
            <a:r>
              <a:rPr lang="ru-RU" dirty="0" err="1"/>
              <a:t>Чорне</a:t>
            </a:r>
            <a:r>
              <a:rPr lang="ru-RU" dirty="0"/>
              <a:t> </a:t>
            </a:r>
            <a:r>
              <a:rPr lang="ru-RU" dirty="0" err="1"/>
              <a:t>Багно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оліготрофним</a:t>
            </a:r>
            <a:r>
              <a:rPr lang="ru-RU" dirty="0"/>
              <a:t> болотом </a:t>
            </a:r>
            <a:r>
              <a:rPr lang="ru-RU" dirty="0" err="1"/>
              <a:t>Багно</a:t>
            </a:r>
            <a:r>
              <a:rPr lang="ru-RU" dirty="0"/>
              <a:t> — </a:t>
            </a:r>
            <a:r>
              <a:rPr lang="ru-RU" dirty="0" err="1"/>
              <a:t>найглибшим</a:t>
            </a:r>
            <a:r>
              <a:rPr lang="ru-RU" dirty="0"/>
              <a:t> </a:t>
            </a:r>
            <a:r>
              <a:rPr lang="ru-RU" dirty="0" err="1"/>
              <a:t>торфовим</a:t>
            </a:r>
            <a:r>
              <a:rPr lang="ru-RU" dirty="0"/>
              <a:t> </a:t>
            </a:r>
            <a:r>
              <a:rPr lang="ru-RU" dirty="0" err="1"/>
              <a:t>болотом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Карпат,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виражену</a:t>
            </a:r>
            <a:r>
              <a:rPr lang="ru-RU" dirty="0"/>
              <a:t> </a:t>
            </a:r>
            <a:r>
              <a:rPr lang="ru-RU" dirty="0" err="1"/>
              <a:t>опуклу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Чудовий</a:t>
            </a:r>
            <a:r>
              <a:rPr lang="ru-RU" dirty="0"/>
              <a:t> </a:t>
            </a:r>
            <a:r>
              <a:rPr lang="ru-RU" dirty="0" err="1"/>
              <a:t>краєвид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урочище </a:t>
            </a:r>
            <a:r>
              <a:rPr lang="ru-RU" dirty="0" err="1"/>
              <a:t>Смерековий</a:t>
            </a:r>
            <a:r>
              <a:rPr lang="ru-RU" dirty="0"/>
              <a:t> </a:t>
            </a:r>
            <a:r>
              <a:rPr lang="ru-RU" dirty="0" err="1"/>
              <a:t>Камінь,який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своєрідними</a:t>
            </a:r>
            <a:r>
              <a:rPr lang="ru-RU" dirty="0"/>
              <a:t> </a:t>
            </a:r>
            <a:r>
              <a:rPr lang="ru-RU" dirty="0" err="1"/>
              <a:t>рідкісними</a:t>
            </a:r>
            <a:r>
              <a:rPr lang="ru-RU" dirty="0"/>
              <a:t> формами </a:t>
            </a:r>
            <a:r>
              <a:rPr lang="ru-RU" dirty="0" err="1"/>
              <a:t>скельного</a:t>
            </a:r>
            <a:r>
              <a:rPr lang="ru-RU" dirty="0"/>
              <a:t> </a:t>
            </a:r>
            <a:r>
              <a:rPr lang="ru-RU" dirty="0" err="1"/>
              <a:t>рельєфу.Тут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монокварцити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гетиту,у</a:t>
            </a:r>
            <a:r>
              <a:rPr lang="ru-RU" dirty="0"/>
              <a:t>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урочища </a:t>
            </a:r>
            <a:r>
              <a:rPr lang="ru-RU" dirty="0" err="1"/>
              <a:t>є</a:t>
            </a:r>
            <a:r>
              <a:rPr lang="ru-RU" dirty="0"/>
              <a:t> брили </a:t>
            </a:r>
            <a:r>
              <a:rPr lang="ru-RU" dirty="0" err="1"/>
              <a:t>опалоліту</a:t>
            </a:r>
            <a:r>
              <a:rPr lang="ru-RU" dirty="0"/>
              <a:t> та </a:t>
            </a:r>
            <a:r>
              <a:rPr lang="ru-RU" dirty="0" err="1"/>
              <a:t>своєрідні</a:t>
            </a:r>
            <a:r>
              <a:rPr lang="ru-RU" dirty="0"/>
              <a:t> велико </a:t>
            </a:r>
            <a:r>
              <a:rPr lang="ru-RU" dirty="0" err="1"/>
              <a:t>порфірові</a:t>
            </a:r>
            <a:r>
              <a:rPr lang="ru-RU" dirty="0"/>
              <a:t> </a:t>
            </a:r>
            <a:r>
              <a:rPr lang="ru-RU" dirty="0" err="1"/>
              <a:t>андезити</a:t>
            </a:r>
            <a:r>
              <a:rPr lang="ru-RU" dirty="0"/>
              <a:t> та </a:t>
            </a:r>
            <a:r>
              <a:rPr lang="ru-RU" dirty="0" err="1"/>
              <a:t>андезитобазальти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“ Зачарований Край “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Парк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осередком</a:t>
            </a:r>
            <a:r>
              <a:rPr lang="ru-RU" dirty="0"/>
              <a:t> туризму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рекреації</a:t>
            </a:r>
            <a:r>
              <a:rPr lang="ru-RU" dirty="0"/>
              <a:t>. </a:t>
            </a:r>
            <a:r>
              <a:rPr lang="ru-RU" dirty="0" err="1"/>
              <a:t>Чудернацькі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 урочища </a:t>
            </a:r>
            <a:r>
              <a:rPr lang="ru-RU" dirty="0" err="1"/>
              <a:t>Смерековий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альпіністів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В </a:t>
            </a:r>
            <a:r>
              <a:rPr lang="ru-RU" dirty="0" err="1"/>
              <a:t>урочищі</a:t>
            </a:r>
            <a:r>
              <a:rPr lang="ru-RU" dirty="0"/>
              <a:t> </a:t>
            </a:r>
            <a:r>
              <a:rPr lang="ru-RU" dirty="0" err="1"/>
              <a:t>Кам’янка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туристично</a:t>
            </a:r>
            <a:r>
              <a:rPr lang="ru-RU" dirty="0"/>
              <a:t>- </a:t>
            </a:r>
            <a:r>
              <a:rPr lang="ru-RU" dirty="0" err="1"/>
              <a:t>оздоровчі</a:t>
            </a:r>
            <a:r>
              <a:rPr lang="ru-RU" dirty="0"/>
              <a:t> </a:t>
            </a:r>
            <a:r>
              <a:rPr lang="ru-RU" dirty="0" err="1"/>
              <a:t>табори</a:t>
            </a:r>
            <a:r>
              <a:rPr lang="ru-RU" dirty="0"/>
              <a:t> «</a:t>
            </a:r>
            <a:r>
              <a:rPr lang="ru-RU" dirty="0" err="1"/>
              <a:t>Закарпаття</a:t>
            </a:r>
            <a:r>
              <a:rPr lang="ru-RU" dirty="0"/>
              <a:t>» та «Зачарована долина»,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оздоровлюються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hotoua.net/photos/big/26/3571_1250161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575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71612"/>
            <a:ext cx="3900486" cy="2043114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8-А класу </a:t>
            </a:r>
          </a:p>
          <a:p>
            <a:r>
              <a:rPr lang="uk-UA" dirty="0" smtClean="0"/>
              <a:t>Клуб Олена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Урочище </a:t>
            </a:r>
            <a:r>
              <a:rPr lang="ru-RU" dirty="0" err="1" smtClean="0"/>
              <a:t>Смерековий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endParaRPr lang="en-US" dirty="0"/>
          </a:p>
        </p:txBody>
      </p:sp>
      <p:pic>
        <p:nvPicPr>
          <p:cNvPr id="4" name="Содержимое 3" descr="image003_40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286676" cy="54650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“Зачарований</a:t>
            </a:r>
            <a:r>
              <a:rPr lang="uk-UA" dirty="0" smtClean="0"/>
              <a:t> </a:t>
            </a:r>
            <a:r>
              <a:rPr lang="uk-UA" dirty="0" err="1" smtClean="0"/>
              <a:t>край”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унікальною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геологічною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1978 р. </a:t>
            </a:r>
            <a:r>
              <a:rPr lang="ru-RU" dirty="0" err="1"/>
              <a:t>було</a:t>
            </a:r>
            <a:r>
              <a:rPr lang="ru-RU" dirty="0"/>
              <a:t> створено заказник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«Зачарована долина» </a:t>
            </a:r>
            <a:r>
              <a:rPr lang="ru-RU" dirty="0" err="1"/>
              <a:t>площею</a:t>
            </a:r>
            <a:r>
              <a:rPr lang="ru-RU" dirty="0"/>
              <a:t> 150 га.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унікальній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водно-повітряної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оригінальні</a:t>
            </a:r>
            <a:r>
              <a:rPr lang="ru-RU" dirty="0"/>
              <a:t> </a:t>
            </a:r>
            <a:r>
              <a:rPr lang="ru-RU" dirty="0" err="1"/>
              <a:t>кам’яні</a:t>
            </a:r>
            <a:r>
              <a:rPr lang="ru-RU" dirty="0"/>
              <a:t> </a:t>
            </a:r>
            <a:r>
              <a:rPr lang="ru-RU" dirty="0" err="1"/>
              <a:t>утвори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до 100 м.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Стрімчак</a:t>
            </a:r>
            <a:r>
              <a:rPr lang="ru-RU" dirty="0"/>
              <a:t>, </a:t>
            </a:r>
            <a:r>
              <a:rPr lang="ru-RU" dirty="0" err="1"/>
              <a:t>Кам’яна</a:t>
            </a:r>
            <a:r>
              <a:rPr lang="ru-RU" dirty="0"/>
              <a:t> </a:t>
            </a:r>
            <a:r>
              <a:rPr lang="ru-RU" dirty="0" err="1"/>
              <a:t>Смерека</a:t>
            </a:r>
            <a:r>
              <a:rPr lang="ru-RU" dirty="0"/>
              <a:t>, </a:t>
            </a:r>
            <a:r>
              <a:rPr lang="ru-RU" dirty="0" err="1"/>
              <a:t>Кам’яний</a:t>
            </a:r>
            <a:r>
              <a:rPr lang="ru-RU" dirty="0"/>
              <a:t> Верблюд, </a:t>
            </a:r>
            <a:r>
              <a:rPr lang="ru-RU" dirty="0" err="1"/>
              <a:t>Руїни</a:t>
            </a:r>
            <a:r>
              <a:rPr lang="ru-RU" dirty="0"/>
              <a:t> Замку, </a:t>
            </a:r>
            <a:r>
              <a:rPr lang="ru-RU" dirty="0" err="1"/>
              <a:t>Тронний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Зачарована долина</a:t>
            </a:r>
            <a:endParaRPr lang="en-US" dirty="0"/>
          </a:p>
        </p:txBody>
      </p:sp>
      <p:pic>
        <p:nvPicPr>
          <p:cNvPr id="4" name="Содержимое 3" descr="300px-P70302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39414"/>
            <a:ext cx="7358114" cy="55185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“Зачарований</a:t>
            </a:r>
            <a:r>
              <a:rPr lang="uk-UA" dirty="0" smtClean="0"/>
              <a:t> </a:t>
            </a:r>
            <a:r>
              <a:rPr lang="uk-UA" dirty="0" err="1" smtClean="0"/>
              <a:t>край”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Основною водною </a:t>
            </a:r>
            <a:r>
              <a:rPr lang="ru-RU" dirty="0" err="1"/>
              <a:t>артерією</a:t>
            </a:r>
            <a:r>
              <a:rPr lang="ru-RU" dirty="0"/>
              <a:t> парку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Іршавка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48 км,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346 км</a:t>
            </a:r>
            <a:r>
              <a:rPr lang="ru-RU" baseline="30000" dirty="0"/>
              <a:t>2</a:t>
            </a:r>
            <a:r>
              <a:rPr lang="ru-RU" dirty="0"/>
              <a:t>, початок </a:t>
            </a:r>
            <a:r>
              <a:rPr lang="ru-RU" dirty="0" err="1"/>
              <a:t>бере</a:t>
            </a:r>
            <a:r>
              <a:rPr lang="ru-RU" dirty="0"/>
              <a:t> на </a:t>
            </a:r>
            <a:r>
              <a:rPr lang="ru-RU" dirty="0" err="1"/>
              <a:t>схилі</a:t>
            </a:r>
            <a:r>
              <a:rPr lang="ru-RU" dirty="0"/>
              <a:t> г. </a:t>
            </a:r>
            <a:r>
              <a:rPr lang="ru-RU" dirty="0" err="1"/>
              <a:t>Бужори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початок 7 потокам.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Іршавки</a:t>
            </a:r>
            <a:r>
              <a:rPr lang="ru-RU" dirty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Ільничка</a:t>
            </a:r>
            <a:r>
              <a:rPr lang="ru-RU" dirty="0" smtClean="0"/>
              <a:t>, </a:t>
            </a:r>
            <a:r>
              <a:rPr lang="ru-RU" dirty="0" err="1"/>
              <a:t>Синявка</a:t>
            </a:r>
            <a:r>
              <a:rPr lang="ru-RU" dirty="0"/>
              <a:t>, </a:t>
            </a:r>
            <a:r>
              <a:rPr lang="ru-RU" dirty="0" err="1"/>
              <a:t>Яловий</a:t>
            </a:r>
            <a:r>
              <a:rPr lang="ru-RU" dirty="0"/>
              <a:t>, </a:t>
            </a:r>
            <a:r>
              <a:rPr lang="ru-RU" dirty="0" err="1"/>
              <a:t>Крем’яний</a:t>
            </a:r>
            <a:r>
              <a:rPr lang="ru-RU" dirty="0"/>
              <a:t>, </a:t>
            </a:r>
            <a:r>
              <a:rPr lang="ru-RU" dirty="0" err="1"/>
              <a:t>Вільховий</a:t>
            </a:r>
            <a:r>
              <a:rPr lang="ru-RU" dirty="0"/>
              <a:t>, </a:t>
            </a:r>
            <a:r>
              <a:rPr lang="ru-RU" dirty="0" err="1"/>
              <a:t>Шигів</a:t>
            </a:r>
            <a:r>
              <a:rPr lang="ru-RU" dirty="0"/>
              <a:t>. В </a:t>
            </a:r>
            <a:r>
              <a:rPr lang="ru-RU" dirty="0" err="1"/>
              <a:t>урочищі</a:t>
            </a:r>
            <a:r>
              <a:rPr lang="ru-RU" dirty="0"/>
              <a:t> </a:t>
            </a:r>
            <a:r>
              <a:rPr lang="ru-RU" dirty="0" err="1"/>
              <a:t>Смерековий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виходи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вод. Без </a:t>
            </a:r>
            <a:r>
              <a:rPr lang="ru-RU" dirty="0" err="1"/>
              <a:t>сумніву</a:t>
            </a:r>
            <a:r>
              <a:rPr lang="ru-RU" dirty="0"/>
              <a:t>, </a:t>
            </a:r>
            <a:r>
              <a:rPr lang="ru-RU" dirty="0" err="1"/>
              <a:t>гідрологічна</a:t>
            </a:r>
            <a:r>
              <a:rPr lang="ru-RU" dirty="0"/>
              <a:t> мережа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навколишніх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. На жаль, через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вирубку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катастрофічні</a:t>
            </a:r>
            <a:r>
              <a:rPr lang="ru-RU" dirty="0"/>
              <a:t> </a:t>
            </a:r>
            <a:r>
              <a:rPr lang="ru-RU" dirty="0" err="1"/>
              <a:t>повені</a:t>
            </a:r>
            <a:r>
              <a:rPr lang="ru-RU" dirty="0"/>
              <a:t>. Так, у </a:t>
            </a:r>
            <a:r>
              <a:rPr lang="ru-RU" dirty="0" err="1"/>
              <a:t>листопаді</a:t>
            </a:r>
            <a:r>
              <a:rPr lang="ru-RU" dirty="0"/>
              <a:t> 1998 р.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повені</a:t>
            </a:r>
            <a:r>
              <a:rPr lang="ru-RU" dirty="0"/>
              <a:t> особливо </a:t>
            </a:r>
            <a:r>
              <a:rPr lang="ru-RU" dirty="0" err="1"/>
              <a:t>постраждали</a:t>
            </a:r>
            <a:r>
              <a:rPr lang="ru-RU" dirty="0"/>
              <a:t> села </a:t>
            </a:r>
            <a:r>
              <a:rPr lang="ru-RU" dirty="0" err="1"/>
              <a:t>Заріччя</a:t>
            </a:r>
            <a:r>
              <a:rPr lang="ru-RU" dirty="0"/>
              <a:t> та </a:t>
            </a:r>
            <a:r>
              <a:rPr lang="ru-RU" dirty="0" err="1"/>
              <a:t>Сільце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районний</a:t>
            </a:r>
            <a:r>
              <a:rPr lang="ru-RU" dirty="0"/>
              <a:t> центр —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Іршава</a:t>
            </a:r>
            <a:r>
              <a:rPr lang="ru-RU" dirty="0"/>
              <a:t>.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Экран (4:3)</PresentationFormat>
  <Paragraphs>72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“ Зачарований край ”</vt:lpstr>
      <vt:lpstr>Що таке національний парк</vt:lpstr>
      <vt:lpstr>Зачарований край </vt:lpstr>
      <vt:lpstr>Гора Бужора 1085 м</vt:lpstr>
      <vt:lpstr>“ Зачарований Край ”</vt:lpstr>
      <vt:lpstr>Урочище Смерековий Камінь</vt:lpstr>
      <vt:lpstr>“Зачарований край”</vt:lpstr>
      <vt:lpstr>Зачарована долина</vt:lpstr>
      <vt:lpstr>“Зачарований край”</vt:lpstr>
      <vt:lpstr>Річка Іршавка</vt:lpstr>
      <vt:lpstr>Річка Ільничка</vt:lpstr>
      <vt:lpstr>Річка Синявка</vt:lpstr>
      <vt:lpstr>Місто Іршава</vt:lpstr>
      <vt:lpstr>“ Зачарований Край “</vt:lpstr>
      <vt:lpstr>Бурий гірсько-лісовий грунт</vt:lpstr>
      <vt:lpstr>“ Зачарований Край “</vt:lpstr>
      <vt:lpstr>Бук</vt:lpstr>
      <vt:lpstr>“ Зачарований Край “</vt:lpstr>
      <vt:lpstr>Хвойно-букові ліси</vt:lpstr>
      <vt:lpstr>“ Зачарований край ”</vt:lpstr>
      <vt:lpstr>Білоцвіт весняний</vt:lpstr>
      <vt:lpstr>Шафран Гейфелів</vt:lpstr>
      <vt:lpstr>“ Зачарований Край “</vt:lpstr>
      <vt:lpstr>Баранець звичайний</vt:lpstr>
      <vt:lpstr>Арніка гірська</vt:lpstr>
      <vt:lpstr>Волошка карпатська</vt:lpstr>
      <vt:lpstr>Беладонна звичайна</vt:lpstr>
      <vt:lpstr>Схенус іржастий</vt:lpstr>
      <vt:lpstr>Осока малоквіткова</vt:lpstr>
      <vt:lpstr>Журавлина дрібноплідна</vt:lpstr>
      <vt:lpstr>Косарики болотні</vt:lpstr>
      <vt:lpstr>Коручка болотна</vt:lpstr>
      <vt:lpstr>Лунарія оживаюча</vt:lpstr>
      <vt:lpstr>Любка дволиста</vt:lpstr>
      <vt:lpstr>Гніздівка звичайна</vt:lpstr>
      <vt:lpstr>“ Зачарований Край “</vt:lpstr>
      <vt:lpstr>Болото Багно</vt:lpstr>
      <vt:lpstr>“ Зачарований Край “</vt:lpstr>
      <vt:lpstr>“ Зачарований Край “</vt:lpstr>
      <vt:lpstr>Чорниця</vt:lpstr>
      <vt:lpstr>Вовчі ягоди звичайні</vt:lpstr>
      <vt:lpstr>“ Зачарований Край “</vt:lpstr>
      <vt:lpstr>Лісовий кіт</vt:lpstr>
      <vt:lpstr>Саламандра плямиста</vt:lpstr>
      <vt:lpstr>Шуліка рудий</vt:lpstr>
      <vt:lpstr>Павиноочка</vt:lpstr>
      <vt:lpstr>Річкова форель</vt:lpstr>
      <vt:lpstr>Жук-плавунець</vt:lpstr>
      <vt:lpstr>“ Зачарований Край “</vt:lpstr>
      <vt:lpstr>“ Зачарований Край “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Зачарований край ”</dc:title>
  <dc:creator>olenka</dc:creator>
  <cp:lastModifiedBy>olenka</cp:lastModifiedBy>
  <cp:revision>25</cp:revision>
  <dcterms:created xsi:type="dcterms:W3CDTF">2013-03-23T17:28:22Z</dcterms:created>
  <dcterms:modified xsi:type="dcterms:W3CDTF">2013-03-23T19:32:23Z</dcterms:modified>
</cp:coreProperties>
</file>