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5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4660"/>
  </p:normalViewPr>
  <p:slideViewPr>
    <p:cSldViewPr>
      <p:cViewPr>
        <p:scale>
          <a:sx n="80" d="100"/>
          <a:sy n="80" d="100"/>
        </p:scale>
        <p:origin x="-118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268760"/>
            <a:ext cx="7406640" cy="3933198"/>
          </a:xfrm>
        </p:spPr>
        <p:txBody>
          <a:bodyPr>
            <a:noAutofit/>
          </a:bodyPr>
          <a:lstStyle/>
          <a:p>
            <a:r>
              <a:rPr lang="uk-UA" sz="8000" dirty="0" smtClean="0"/>
              <a:t>Основи економічного життя суспільства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301208"/>
            <a:ext cx="3855293" cy="119898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поняття економіки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83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KIS@mail.ru\Додатковий матеріал на уроки\11-А клас\Економіка\Просто картинки\8511816-highly-rendering-of-economy-in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1998"/>
            <a:ext cx="6264696" cy="41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Золоте правило економіки: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Максимум результатів за мінімум витрат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0880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404664"/>
            <a:ext cx="316835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365104"/>
            <a:ext cx="316835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Ринкова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365104"/>
            <a:ext cx="316835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мішана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476672"/>
            <a:ext cx="3168352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276872"/>
            <a:ext cx="3168352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організації економічної системи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44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404664"/>
            <a:ext cx="3168352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1.Цінновий механізм узгодження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365104"/>
            <a:ext cx="3168352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Обмежена роль держави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365104"/>
            <a:ext cx="3168352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Система спеціальних показників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476672"/>
            <a:ext cx="3168352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2.Регулювання поведінки</a:t>
            </a:r>
          </a:p>
          <a:p>
            <a:pPr algn="ctr">
              <a:buFont typeface="Wingdings" pitchFamily="2" charset="2"/>
              <a:buNone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окремих учасників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276872"/>
            <a:ext cx="3168352" cy="158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Характерні риси ринкової економіки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16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IS@mail.ru\Додатковий матеріал на уроки\11-А клас\Економіка\Просто картинки\EconomyBackground_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6632"/>
            <a:ext cx="7992888" cy="657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Фази промислового розвитку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 rot="20701455">
            <a:off x="256005" y="1794351"/>
            <a:ext cx="8683625" cy="3529013"/>
            <a:chOff x="354750" y="2073727"/>
            <a:chExt cx="8683625" cy="3529013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 flipV="1">
              <a:off x="499212" y="3154815"/>
              <a:ext cx="1223963" cy="244792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>
              <a:off x="1723175" y="3226252"/>
              <a:ext cx="503237" cy="2305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226412" y="5531302"/>
              <a:ext cx="20161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4171100" y="4594677"/>
              <a:ext cx="2592387" cy="9382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6763487" y="2434090"/>
              <a:ext cx="1152525" cy="2160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7916012" y="2507115"/>
              <a:ext cx="863600" cy="25923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WordArt 13"/>
            <p:cNvSpPr>
              <a:spLocks noChangeArrowheads="1" noChangeShapeType="1" noTextEdit="1"/>
            </p:cNvSpPr>
            <p:nvPr/>
          </p:nvSpPr>
          <p:spPr bwMode="auto">
            <a:xfrm rot="18758042">
              <a:off x="6044350" y="2648402"/>
              <a:ext cx="2200275" cy="10509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200" i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"/>
                  <a:cs typeface="Arial"/>
                </a:rPr>
                <a:t>Піднесення</a:t>
              </a:r>
            </a:p>
          </p:txBody>
        </p:sp>
        <p:sp>
          <p:nvSpPr>
            <p:cNvPr id="11" name="WordArt 15"/>
            <p:cNvSpPr>
              <a:spLocks noChangeArrowheads="1" noChangeShapeType="1" noTextEdit="1"/>
            </p:cNvSpPr>
            <p:nvPr/>
          </p:nvSpPr>
          <p:spPr bwMode="auto">
            <a:xfrm rot="6172058">
              <a:off x="1513625" y="3364364"/>
              <a:ext cx="1181100" cy="10509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200" b="1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Криза</a:t>
              </a:r>
            </a:p>
          </p:txBody>
        </p:sp>
        <p:sp>
          <p:nvSpPr>
            <p:cNvPr id="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99437" y="4955040"/>
              <a:ext cx="1724025" cy="5270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i="1" kern="10" dirty="0" err="1">
                  <a:ln w="222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Депресія</a:t>
              </a:r>
              <a:endParaRPr lang="ru-RU" sz="3200" i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3" name="WordArt 17"/>
            <p:cNvSpPr>
              <a:spLocks noChangeArrowheads="1" noChangeShapeType="1" noTextEdit="1"/>
            </p:cNvSpPr>
            <p:nvPr/>
          </p:nvSpPr>
          <p:spPr bwMode="auto">
            <a:xfrm rot="20474137">
              <a:off x="4026637" y="4307340"/>
              <a:ext cx="2590800" cy="727075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ru-RU" sz="3200" b="1" i="1" kern="10" dirty="0" err="1">
                  <a:ln w="12700">
                    <a:solidFill>
                      <a:srgbClr val="00808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50000">
                        <a:srgbClr val="FFFF00">
                          <a:gamma/>
                          <a:shade val="46275"/>
                          <a:invGamma/>
                        </a:srgbClr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Пожвавлення</a:t>
              </a:r>
              <a:endParaRPr lang="ru-RU" sz="3200" b="1" i="1" kern="10" dirty="0">
                <a:ln w="12700">
                  <a:solidFill>
                    <a:srgbClr val="0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FF00">
                        <a:gamma/>
                        <a:shade val="46275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4" name="WordArt 18"/>
            <p:cNvSpPr>
              <a:spLocks noChangeArrowheads="1" noChangeShapeType="1" noTextEdit="1"/>
            </p:cNvSpPr>
            <p:nvPr/>
          </p:nvSpPr>
          <p:spPr bwMode="auto">
            <a:xfrm rot="18674972">
              <a:off x="-219925" y="3656465"/>
              <a:ext cx="2200275" cy="10509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200" i="1" kern="10">
                  <a:ln w="9525">
                    <a:solidFill>
                      <a:srgbClr val="33CC33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Піднесення</a:t>
              </a: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5744557">
              <a:off x="7922363" y="2859539"/>
              <a:ext cx="1181100" cy="10509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2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Криза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46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404664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Планування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365104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Мотивація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365104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476672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276872"/>
            <a:ext cx="3168352" cy="15841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Сутність менеджменту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14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000"/>
            <a:ext cx="8083550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11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05064" y="620688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Фрикційне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2774429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4881711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Циклічне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2771006"/>
            <a:ext cx="3168352" cy="15841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Безробіття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59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3"/>
          <p:cNvGrpSpPr>
            <a:grpSpLocks/>
          </p:cNvGrpSpPr>
          <p:nvPr/>
        </p:nvGrpSpPr>
        <p:grpSpPr bwMode="auto">
          <a:xfrm>
            <a:off x="404282" y="450851"/>
            <a:ext cx="8569325" cy="5732462"/>
            <a:chOff x="565" y="1001"/>
            <a:chExt cx="3898" cy="1153"/>
          </a:xfrm>
        </p:grpSpPr>
        <p:cxnSp>
          <p:nvCxnSpPr>
            <p:cNvPr id="5125" name="_s5125"/>
            <p:cNvCxnSpPr>
              <a:cxnSpLocks noChangeShapeType="1"/>
              <a:stCxn id="21" idx="0"/>
              <a:endCxn id="18" idx="2"/>
            </p:cNvCxnSpPr>
            <p:nvPr/>
          </p:nvCxnSpPr>
          <p:spPr bwMode="auto">
            <a:xfrm rot="16200000">
              <a:off x="1681" y="605"/>
              <a:ext cx="138" cy="1506"/>
            </a:xfrm>
            <a:prstGeom prst="bentConnector3">
              <a:avLst>
                <a:gd name="adj1" fmla="val 1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6" name="_s5126"/>
            <p:cNvCxnSpPr>
              <a:cxnSpLocks noChangeShapeType="1"/>
              <a:stCxn id="22" idx="0"/>
              <a:endCxn id="18" idx="2"/>
            </p:cNvCxnSpPr>
            <p:nvPr/>
          </p:nvCxnSpPr>
          <p:spPr bwMode="auto">
            <a:xfrm rot="16200000">
              <a:off x="2185" y="1109"/>
              <a:ext cx="138" cy="498"/>
            </a:xfrm>
            <a:prstGeom prst="bentConnector3">
              <a:avLst>
                <a:gd name="adj1" fmla="val 1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_s5127"/>
            <p:cNvCxnSpPr>
              <a:cxnSpLocks noChangeShapeType="1"/>
              <a:stCxn id="20" idx="0"/>
              <a:endCxn id="18" idx="2"/>
            </p:cNvCxnSpPr>
            <p:nvPr/>
          </p:nvCxnSpPr>
          <p:spPr bwMode="auto">
            <a:xfrm rot="5400000" flipH="1">
              <a:off x="3193" y="599"/>
              <a:ext cx="138" cy="1518"/>
            </a:xfrm>
            <a:prstGeom prst="bentConnector3">
              <a:avLst>
                <a:gd name="adj1" fmla="val 1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_s5128"/>
            <p:cNvCxnSpPr>
              <a:cxnSpLocks noChangeShapeType="1"/>
              <a:stCxn id="19" idx="0"/>
              <a:endCxn id="18" idx="2"/>
            </p:cNvCxnSpPr>
            <p:nvPr/>
          </p:nvCxnSpPr>
          <p:spPr bwMode="auto">
            <a:xfrm rot="5400000" flipH="1">
              <a:off x="2689" y="1103"/>
              <a:ext cx="138" cy="510"/>
            </a:xfrm>
            <a:prstGeom prst="bentConnector3">
              <a:avLst>
                <a:gd name="adj1" fmla="val 1666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_s5129"/>
            <p:cNvSpPr>
              <a:spLocks noChangeArrowheads="1"/>
            </p:cNvSpPr>
            <p:nvPr/>
          </p:nvSpPr>
          <p:spPr bwMode="auto">
            <a:xfrm>
              <a:off x="2071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Завдання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маркетингу: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_s5130"/>
            <p:cNvSpPr>
              <a:spLocks noChangeArrowheads="1"/>
            </p:cNvSpPr>
            <p:nvPr/>
          </p:nvSpPr>
          <p:spPr bwMode="auto">
            <a:xfrm>
              <a:off x="2581" y="1427"/>
              <a:ext cx="864" cy="2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5.Просування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товару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_s5131"/>
            <p:cNvSpPr>
              <a:spLocks noChangeArrowheads="1"/>
            </p:cNvSpPr>
            <p:nvPr/>
          </p:nvSpPr>
          <p:spPr bwMode="auto">
            <a:xfrm>
              <a:off x="3589" y="1427"/>
              <a:ext cx="864" cy="22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6.Аналіз потреб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споживачів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_s5132"/>
            <p:cNvSpPr>
              <a:spLocks noChangeArrowheads="1"/>
            </p:cNvSpPr>
            <p:nvPr/>
          </p:nvSpPr>
          <p:spPr bwMode="auto">
            <a:xfrm>
              <a:off x="565" y="1427"/>
              <a:ext cx="864" cy="21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3.Цінова політика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_s5133"/>
            <p:cNvSpPr>
              <a:spLocks noChangeArrowheads="1"/>
            </p:cNvSpPr>
            <p:nvPr/>
          </p:nvSpPr>
          <p:spPr bwMode="auto">
            <a:xfrm>
              <a:off x="1573" y="1427"/>
              <a:ext cx="864" cy="21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4.Реклама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utoShape 14"/>
            <p:cNvSpPr>
              <a:spLocks noChangeArrowheads="1"/>
            </p:cNvSpPr>
            <p:nvPr/>
          </p:nvSpPr>
          <p:spPr bwMode="auto">
            <a:xfrm>
              <a:off x="1122" y="1175"/>
              <a:ext cx="863" cy="23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00"/>
                </a:gs>
                <a:gs pos="50000">
                  <a:schemeClr val="accent1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1.Дослідження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ринку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_s141362"/>
            <p:cNvSpPr>
              <a:spLocks noChangeArrowheads="1"/>
            </p:cNvSpPr>
            <p:nvPr/>
          </p:nvSpPr>
          <p:spPr bwMode="auto">
            <a:xfrm rot="-2487859">
              <a:off x="2116" y="1787"/>
              <a:ext cx="800" cy="2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50000">
                  <a:schemeClr val="folHlink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9.Забезпеченн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соціальної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відповідальності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_s141362"/>
            <p:cNvSpPr>
              <a:spLocks noChangeArrowheads="1"/>
            </p:cNvSpPr>
            <p:nvPr/>
          </p:nvSpPr>
          <p:spPr bwMode="auto">
            <a:xfrm>
              <a:off x="3087" y="1175"/>
              <a:ext cx="866" cy="230"/>
            </a:xfrm>
            <a:prstGeom prst="roundRect">
              <a:avLst>
                <a:gd name="adj" fmla="val 1288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2.Планування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збуту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_s141362"/>
          <p:cNvSpPr>
            <a:spLocks noChangeArrowheads="1"/>
          </p:cNvSpPr>
          <p:nvPr/>
        </p:nvSpPr>
        <p:spPr bwMode="auto">
          <a:xfrm rot="19209125">
            <a:off x="259820" y="4049713"/>
            <a:ext cx="1685925" cy="10969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50000">
                <a:schemeClr val="hlink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uk-UA" sz="1400"/>
              <a:t>7.Аналіз </a:t>
            </a:r>
          </a:p>
          <a:p>
            <a:pPr algn="ctr"/>
            <a:r>
              <a:rPr lang="uk-UA" sz="1400"/>
              <a:t>навколишнього</a:t>
            </a:r>
          </a:p>
          <a:p>
            <a:pPr algn="ctr"/>
            <a:r>
              <a:rPr lang="uk-UA" sz="1400"/>
              <a:t>середовища</a:t>
            </a:r>
            <a:endParaRPr lang="ru-RU" sz="1400"/>
          </a:p>
        </p:txBody>
      </p:sp>
      <p:sp>
        <p:nvSpPr>
          <p:cNvPr id="8" name="_s141362"/>
          <p:cNvSpPr>
            <a:spLocks noChangeArrowheads="1"/>
          </p:cNvSpPr>
          <p:nvPr/>
        </p:nvSpPr>
        <p:spPr bwMode="auto">
          <a:xfrm rot="18952029">
            <a:off x="7316257" y="4410076"/>
            <a:ext cx="1684338" cy="10969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uk-UA" sz="1400"/>
              <a:t>11.Післяпродажа</a:t>
            </a:r>
          </a:p>
          <a:p>
            <a:pPr algn="ctr"/>
            <a:r>
              <a:rPr lang="uk-UA" sz="1400"/>
              <a:t>обслуговування</a:t>
            </a:r>
            <a:endParaRPr lang="ru-RU" sz="1400"/>
          </a:p>
        </p:txBody>
      </p:sp>
      <p:sp>
        <p:nvSpPr>
          <p:cNvPr id="9" name="_s141362"/>
          <p:cNvSpPr>
            <a:spLocks noChangeArrowheads="1"/>
          </p:cNvSpPr>
          <p:nvPr/>
        </p:nvSpPr>
        <p:spPr bwMode="auto">
          <a:xfrm rot="18986939">
            <a:off x="1844145" y="4194176"/>
            <a:ext cx="1684337" cy="10969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50000">
                <a:srgbClr val="00808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uk-UA" sz="1400"/>
              <a:t>8.Управління</a:t>
            </a:r>
          </a:p>
          <a:p>
            <a:pPr algn="ctr"/>
            <a:r>
              <a:rPr lang="uk-UA" sz="1400"/>
              <a:t>маркетингом</a:t>
            </a:r>
            <a:endParaRPr lang="ru-RU" sz="1400"/>
          </a:p>
        </p:txBody>
      </p:sp>
      <p:sp>
        <p:nvSpPr>
          <p:cNvPr id="10" name="_s141362"/>
          <p:cNvSpPr>
            <a:spLocks noChangeArrowheads="1"/>
          </p:cNvSpPr>
          <p:nvPr/>
        </p:nvSpPr>
        <p:spPr bwMode="auto">
          <a:xfrm rot="19225404">
            <a:off x="5731932" y="4122738"/>
            <a:ext cx="1684338" cy="10969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50000">
                <a:srgbClr val="66330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uk-UA" sz="1400"/>
              <a:t>10.Планування </a:t>
            </a:r>
          </a:p>
          <a:p>
            <a:pPr algn="ctr"/>
            <a:r>
              <a:rPr lang="uk-UA" sz="1400"/>
              <a:t>асортименту</a:t>
            </a:r>
            <a:endParaRPr lang="ru-RU" sz="1400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 flipH="1">
            <a:off x="3499907" y="1746251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>
            <a:off x="5660495" y="1674813"/>
            <a:ext cx="28733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2491845" y="2466976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67"/>
          <p:cNvSpPr>
            <a:spLocks noChangeShapeType="1"/>
          </p:cNvSpPr>
          <p:nvPr/>
        </p:nvSpPr>
        <p:spPr bwMode="auto">
          <a:xfrm flipH="1">
            <a:off x="1628245" y="3617913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68"/>
          <p:cNvSpPr>
            <a:spLocks noChangeShapeType="1"/>
          </p:cNvSpPr>
          <p:nvPr/>
        </p:nvSpPr>
        <p:spPr bwMode="auto">
          <a:xfrm flipH="1">
            <a:off x="4723870" y="2466976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69"/>
          <p:cNvSpPr>
            <a:spLocks noChangeShapeType="1"/>
          </p:cNvSpPr>
          <p:nvPr/>
        </p:nvSpPr>
        <p:spPr bwMode="auto">
          <a:xfrm>
            <a:off x="6884457" y="2466976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70"/>
          <p:cNvSpPr>
            <a:spLocks noChangeShapeType="1"/>
          </p:cNvSpPr>
          <p:nvPr/>
        </p:nvSpPr>
        <p:spPr bwMode="auto">
          <a:xfrm>
            <a:off x="8036982" y="3690938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Конкуренція</a:t>
            </a:r>
            <a:r>
              <a:rPr lang="ru-RU" dirty="0">
                <a:effectLst/>
              </a:rPr>
              <a:t> є </a:t>
            </a:r>
            <a:r>
              <a:rPr lang="ru-RU" dirty="0" err="1">
                <a:effectLst/>
              </a:rPr>
              <a:t>значним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чинником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якщо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покупців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продавців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жоден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них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вплинути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тобто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стати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монополістом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продавець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покупець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ввійти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так само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71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 економіки: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загальнонаціональні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загальнодержавні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фундаментальних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приватному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бізнесу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суспільсьва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ринкової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спричиняти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банкрутств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безробіття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розшарування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рушійний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ринкової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затухання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дфють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злиття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фірм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мета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монопольне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становище на ринку,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укрупнення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1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Економіка</a:t>
            </a:r>
            <a:r>
              <a:rPr lang="ru-RU" dirty="0"/>
              <a:t> – основа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суспільства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77072"/>
            <a:ext cx="7456872" cy="2557264"/>
          </a:xfrm>
        </p:spPr>
        <p:txBody>
          <a:bodyPr>
            <a:normAutofit/>
          </a:bodyPr>
          <a:lstStyle/>
          <a:p>
            <a:r>
              <a:rPr lang="uk-UA" dirty="0" smtClean="0"/>
              <a:t>Економіка – це наука, яка дає </a:t>
            </a:r>
            <a:r>
              <a:rPr lang="uk-UA" dirty="0" err="1" smtClean="0"/>
              <a:t>обгрунтування</a:t>
            </a:r>
            <a:r>
              <a:rPr lang="uk-UA" dirty="0" smtClean="0"/>
              <a:t> способів розподілу обмежених ресурсів, завдяки чому, забезпечується найліпше, найповніше задоволення потреб.</a:t>
            </a:r>
            <a:endParaRPr lang="ru-RU" dirty="0"/>
          </a:p>
        </p:txBody>
      </p:sp>
      <p:pic>
        <p:nvPicPr>
          <p:cNvPr id="12290" name="Picture 2" descr="D:\KIS@mail.ru\Додатковий матеріал на уроки\11-А клас\Економіка\Просто картинки\cutcaster-photo-100755200-GDP-economy-background-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02214"/>
            <a:ext cx="4513684" cy="278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7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Потреби мають такі ознаки і властивості</a:t>
            </a:r>
            <a:r>
              <a:rPr lang="uk-UA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духовним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природою;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неодмінного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негайного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задоволення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благ.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914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Економічна теорія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447800"/>
            <a:ext cx="5441808" cy="5221560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економічній теорії стосовно вартості продукту сформувались два альтернативних підходи, які, розглядаючи її природу, по-різному трактуючи роль виробничих факторів у створенні вартості. Відповідно, вони по-різному визначають, що ж віднести до продукту виробництва. Центром проблеми при цьому стало питання про продуктивну і непродуктивну працю.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194" name="Picture 2" descr="D:\KIS@mail.ru\Додатковий матеріал на уроки\11-А клас\Економіка\Просто картинки\1321288694_3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22922" b="13104"/>
          <a:stretch/>
        </p:blipFill>
        <p:spPr bwMode="auto">
          <a:xfrm>
            <a:off x="1043608" y="1772816"/>
            <a:ext cx="269318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7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Видатні дослідники економічної галузі…</a:t>
            </a:r>
            <a:endParaRPr lang="ru-RU" dirty="0"/>
          </a:p>
        </p:txBody>
      </p:sp>
      <p:pic>
        <p:nvPicPr>
          <p:cNvPr id="13314" name="Picture 2" descr="D:\KIS@mail.ru\Додатковий матеріал на уроки\11-А клас\Економіка\Просто картинки\stock-vector-economy-magnifying-glass-over-background-with-different-association-terms-vector-illustration-747216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"/>
          <a:stretch/>
        </p:blipFill>
        <p:spPr bwMode="auto">
          <a:xfrm>
            <a:off x="2771800" y="1736481"/>
            <a:ext cx="4968552" cy="492266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6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Адам </a:t>
            </a:r>
            <a:r>
              <a:rPr lang="uk-UA" dirty="0" err="1" smtClean="0"/>
              <a:t>Смітт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564904"/>
            <a:ext cx="3816424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 smtClean="0"/>
              <a:t>«Теорія невидимої руки ринку.»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28169" cy="455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1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Людвіг Едвард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2251373"/>
            <a:ext cx="3569600" cy="2917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«Німецьке економічне диво» ФРН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29" y="1412776"/>
            <a:ext cx="3439219" cy="470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54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Давид Юм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709292"/>
            <a:ext cx="3496432" cy="21713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/>
              <a:t>«Трактат про природу людини та власті»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13" y="1700808"/>
            <a:ext cx="370998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88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987824" y="188640"/>
            <a:ext cx="4104456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прогрес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4191" y="1412776"/>
            <a:ext cx="244827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Доіндустріальне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суспільство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628800"/>
            <a:ext cx="244827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Індустріальне суспільство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66371" y="1340768"/>
            <a:ext cx="244827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Постіндустріальне суспільство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95" y="2944594"/>
            <a:ext cx="2160240" cy="210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95" y="3740249"/>
            <a:ext cx="2419697" cy="267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81" y="3213349"/>
            <a:ext cx="2347962" cy="259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62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848" y="404664"/>
            <a:ext cx="3456384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</a:t>
            </a:r>
            <a:r>
              <a:rPr lang="uk-UA" dirty="0" smtClean="0"/>
              <a:t>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772816"/>
            <a:ext cx="2304256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Макроекономіка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6171" y="2348880"/>
            <a:ext cx="225721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Мікроекономіка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4659213"/>
            <a:ext cx="225721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Приватний сектор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23320" y="4300575"/>
            <a:ext cx="225721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сектор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9599071">
            <a:off x="3707904" y="1520788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8388175">
            <a:off x="5124545" y="3532996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955644">
            <a:off x="4989004" y="1636905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3222356">
            <a:off x="6346852" y="3654809"/>
            <a:ext cx="1008112" cy="435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D:\KIS@mail.ru\Додатковий матеріал на уроки\11-А клас\Економіка\Просто картинки\7066737-economy-word-collage-on-whit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56" y="3872483"/>
            <a:ext cx="2657030" cy="26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8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7624" y="404664"/>
            <a:ext cx="316835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Економічне зростання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4365104"/>
            <a:ext cx="316835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 свобода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4365104"/>
            <a:ext cx="316835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 справедливість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476672"/>
            <a:ext cx="3168352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Повна зайнятість населення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276872"/>
            <a:ext cx="3168352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 завдання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132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455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Основи економічного життя суспільства</vt:lpstr>
      <vt:lpstr>Економіка – основа життя людини і суспільства</vt:lpstr>
      <vt:lpstr>Видатні дослідники економічної галузі…</vt:lpstr>
      <vt:lpstr>Адам Смітт</vt:lpstr>
      <vt:lpstr>Людвіг Едвард</vt:lpstr>
      <vt:lpstr>Давид Юм</vt:lpstr>
      <vt:lpstr>Презентация PowerPoint</vt:lpstr>
      <vt:lpstr>Презентация PowerPoint</vt:lpstr>
      <vt:lpstr>Презентация PowerPoint</vt:lpstr>
      <vt:lpstr>Золоте правило економіки:</vt:lpstr>
      <vt:lpstr>Презентация PowerPoint</vt:lpstr>
      <vt:lpstr>Презентация PowerPoint</vt:lpstr>
      <vt:lpstr>Фази промислового 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 Конкуренція є значним чинником, якщо:</vt:lpstr>
      <vt:lpstr>Недоліки економіки:</vt:lpstr>
      <vt:lpstr>Потреби мають такі ознаки і властивості:</vt:lpstr>
      <vt:lpstr>Економічна теорія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економічного життя суспільства</dc:title>
  <cp:lastModifiedBy>Admin</cp:lastModifiedBy>
  <cp:revision>7</cp:revision>
  <dcterms:modified xsi:type="dcterms:W3CDTF">2013-11-08T00:23:10Z</dcterms:modified>
</cp:coreProperties>
</file>