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01" r:id="rId2"/>
    <p:sldId id="291" r:id="rId3"/>
    <p:sldId id="298" r:id="rId4"/>
    <p:sldId id="297" r:id="rId5"/>
    <p:sldId id="293" r:id="rId6"/>
    <p:sldId id="299" r:id="rId7"/>
    <p:sldId id="295" r:id="rId8"/>
    <p:sldId id="300" r:id="rId9"/>
    <p:sldId id="257" r:id="rId10"/>
    <p:sldId id="289" r:id="rId11"/>
    <p:sldId id="288" r:id="rId12"/>
    <p:sldId id="287" r:id="rId13"/>
    <p:sldId id="286" r:id="rId14"/>
    <p:sldId id="275" r:id="rId15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008000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0" autoAdjust="0"/>
    <p:restoredTop sz="94660"/>
  </p:normalViewPr>
  <p:slideViewPr>
    <p:cSldViewPr>
      <p:cViewPr varScale="1">
        <p:scale>
          <a:sx n="73" d="100"/>
          <a:sy n="73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1FE8EA1-B0E2-491B-A44E-0E435CBB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553912-1A1F-4E34-86EC-A49F0904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7A0-39AB-4F70-8CE2-5A565EFE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6FF1-F5DA-4D1A-AAF8-68BFDE94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81153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DECF-56A8-4D68-ACC0-3979D6D60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6850" y="12954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6850" y="3886200"/>
            <a:ext cx="3448050" cy="243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3729-9307-4C34-87E2-B6175687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0844-4DF0-4E1C-8745-C15091E0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1ED0-4A13-4519-B71E-8CB74526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C92A-9442-48CF-889F-D8DF2E11A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F429-265C-4722-93C2-3BDA79CA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8721-44FD-4696-A305-A2CC9D53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F329-7D94-4182-81C6-1F9AA13F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A48B-C579-49B5-BB5E-BC8A1F60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623E-C18A-4344-A83B-5F0C15F4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6" imgW="3301587" imgH="9752381" progId="">
                  <p:embed/>
                </p:oleObj>
              </mc:Choice>
              <mc:Fallback>
                <p:oleObj name="Image" r:id="rId16" imgW="3301587" imgH="9752381" progId="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0C6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3"/>
            <a:r>
              <a:rPr lang="en-US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fld id="{879B7A83-E13B-433B-9D2C-A4F6C4ED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071670" y="1500174"/>
            <a:ext cx="6515104" cy="942975"/>
          </a:xfrm>
        </p:spPr>
        <p:txBody>
          <a:bodyPr/>
          <a:lstStyle/>
          <a:p>
            <a:r>
              <a:rPr lang="ru-RU" sz="6000" b="1" dirty="0" err="1" smtClean="0"/>
              <a:t>Європейський</a:t>
            </a:r>
            <a:r>
              <a:rPr lang="ru-RU" sz="6000" b="1" dirty="0" smtClean="0"/>
              <a:t> Союз</a:t>
            </a:r>
            <a:endParaRPr lang="ru-RU" sz="6000" b="1" dirty="0"/>
          </a:p>
        </p:txBody>
      </p:sp>
      <p:sp>
        <p:nvSpPr>
          <p:cNvPr id="4" name="Багетная рамка 3"/>
          <p:cNvSpPr/>
          <p:nvPr/>
        </p:nvSpPr>
        <p:spPr bwMode="auto">
          <a:xfrm>
            <a:off x="214282" y="142852"/>
            <a:ext cx="2000264" cy="428628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Prezentacii.com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323850" y="404813"/>
            <a:ext cx="8424863" cy="2663825"/>
            <a:chOff x="912" y="1008"/>
            <a:chExt cx="3984" cy="912"/>
          </a:xfrm>
        </p:grpSpPr>
        <p:sp>
          <p:nvSpPr>
            <p:cNvPr id="9216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92166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Font typeface="Arial" charset="0"/>
                  <a:buChar char="#"/>
                  <a:defRPr/>
                </a:pPr>
                <a:endParaRPr lang="ru-RU" sz="1800"/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gray">
              <a:xfrm>
                <a:off x="1270" y="1295"/>
                <a:ext cx="207" cy="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buFontTx/>
                  <a:buBlip>
                    <a:blip r:embed="rId2"/>
                  </a:buBlip>
                  <a:defRPr/>
                </a:pPr>
                <a:endParaRPr lang="ru-RU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324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6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Принцип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спільної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зовнішньої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політики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та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безпеки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(СЗПБ)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був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сформульований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в 1992р. в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Маастрихтському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i="1" dirty="0" err="1" smtClean="0">
                  <a:solidFill>
                    <a:srgbClr val="FF0066"/>
                  </a:solidFill>
                  <a:latin typeface="Courier New" pitchFamily="49" charset="0"/>
                </a:rPr>
                <a:t>договорі</a:t>
              </a:r>
              <a:r>
                <a:rPr lang="ru-RU" sz="2800" i="1" dirty="0" smtClean="0">
                  <a:solidFill>
                    <a:srgbClr val="FF0066"/>
                  </a:solidFill>
                  <a:latin typeface="Courier New" pitchFamily="49" charset="0"/>
                </a:rPr>
                <a:t>.</a:t>
              </a:r>
              <a:endParaRPr lang="en-US" sz="2800" i="1" dirty="0">
                <a:solidFill>
                  <a:srgbClr val="FF0066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395288" y="3573463"/>
            <a:ext cx="8424862" cy="2808287"/>
            <a:chOff x="912" y="2016"/>
            <a:chExt cx="3984" cy="912"/>
          </a:xfrm>
        </p:grpSpPr>
        <p:sp>
          <p:nvSpPr>
            <p:cNvPr id="9217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17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92173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5" name="Text Box 15"/>
              <p:cNvSpPr txBox="1">
                <a:spLocks noChangeArrowheads="1"/>
              </p:cNvSpPr>
              <p:nvPr/>
            </p:nvSpPr>
            <p:spPr bwMode="gray">
              <a:xfrm>
                <a:off x="1330" y="2304"/>
                <a:ext cx="87" cy="1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318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5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У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грудн</a:t>
              </a:r>
              <a:r>
                <a:rPr lang="uk-UA" sz="2800" dirty="0" smtClean="0">
                  <a:solidFill>
                    <a:srgbClr val="FF0066"/>
                  </a:solidFill>
                  <a:latin typeface="Courier New" pitchFamily="49" charset="0"/>
                </a:rPr>
                <a:t>і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1997г. в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столиці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Канади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-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Оттаві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, 122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держави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підписали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договір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про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заборону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 </a:t>
              </a:r>
              <a:r>
                <a:rPr lang="ru-RU" sz="2800" dirty="0" err="1" smtClean="0">
                  <a:solidFill>
                    <a:srgbClr val="FF0066"/>
                  </a:solidFill>
                  <a:latin typeface="Courier New" pitchFamily="49" charset="0"/>
                </a:rPr>
                <a:t>мін</a:t>
              </a:r>
              <a:r>
                <a:rPr lang="ru-RU" sz="2800" dirty="0" smtClean="0">
                  <a:solidFill>
                    <a:srgbClr val="FF0066"/>
                  </a:solidFill>
                  <a:latin typeface="Courier New" pitchFamily="49" charset="0"/>
                </a:rPr>
                <a:t>.</a:t>
              </a:r>
              <a:r>
                <a:rPr lang="ru-RU" sz="2800" dirty="0" smtClean="0">
                  <a:solidFill>
                    <a:srgbClr val="FF0066"/>
                  </a:solidFill>
                  <a:latin typeface="Century Gothic" pitchFamily="34" charset="0"/>
                </a:rPr>
                <a:t> </a:t>
              </a:r>
              <a:endParaRPr lang="en-US" sz="28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3.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Торгівельні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вигоди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для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всіх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:</a:t>
            </a:r>
            <a:endParaRPr lang="en-US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14340" name="Picture 72" descr="article_1151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5084763"/>
            <a:ext cx="3059112" cy="1773237"/>
          </a:xfrm>
          <a:noFill/>
        </p:spPr>
      </p:pic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39750" y="1412875"/>
            <a:ext cx="7561263" cy="609600"/>
            <a:chOff x="1440" y="1296"/>
            <a:chExt cx="2400" cy="384"/>
          </a:xfrm>
        </p:grpSpPr>
        <p:grpSp>
          <p:nvGrpSpPr>
            <p:cNvPr id="14368" name="Group 4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41" name="Freeform 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2" name="Freeform 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3" name="Freeform 7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4" name="Freeform 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5" name="Freeform 9"/>
              <p:cNvSpPr>
                <a:spLocks/>
              </p:cNvSpPr>
              <p:nvPr/>
            </p:nvSpPr>
            <p:spPr bwMode="auto">
              <a:xfrm>
                <a:off x="1350" y="625"/>
                <a:ext cx="394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6" name="Freeform 10"/>
              <p:cNvSpPr>
                <a:spLocks/>
              </p:cNvSpPr>
              <p:nvPr/>
            </p:nvSpPr>
            <p:spPr bwMode="auto">
              <a:xfrm>
                <a:off x="1350" y="393"/>
                <a:ext cx="394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47" name="Freeform 11"/>
              <p:cNvSpPr>
                <a:spLocks/>
              </p:cNvSpPr>
              <p:nvPr/>
            </p:nvSpPr>
            <p:spPr bwMode="auto">
              <a:xfrm>
                <a:off x="1232" y="536"/>
                <a:ext cx="263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69" name="Rectangle 12"/>
            <p:cNvSpPr>
              <a:spLocks noChangeArrowheads="1"/>
            </p:cNvSpPr>
            <p:nvPr/>
          </p:nvSpPr>
          <p:spPr bwMode="auto">
            <a:xfrm>
              <a:off x="2781" y="1296"/>
              <a:ext cx="5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70" name="Line 1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2" name="Group 47"/>
          <p:cNvGrpSpPr>
            <a:grpSpLocks/>
          </p:cNvGrpSpPr>
          <p:nvPr/>
        </p:nvGrpSpPr>
        <p:grpSpPr bwMode="auto">
          <a:xfrm>
            <a:off x="1727200" y="4508500"/>
            <a:ext cx="7416800" cy="609600"/>
            <a:chOff x="1440" y="1296"/>
            <a:chExt cx="2400" cy="384"/>
          </a:xfrm>
        </p:grpSpPr>
        <p:grpSp>
          <p:nvGrpSpPr>
            <p:cNvPr id="14358" name="Group 48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85" name="Freeform 4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6" name="Freeform 5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7" name="Freeform 51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8" name="Freeform 52"/>
              <p:cNvSpPr>
                <a:spLocks/>
              </p:cNvSpPr>
              <p:nvPr/>
            </p:nvSpPr>
            <p:spPr bwMode="auto">
              <a:xfrm>
                <a:off x="1209" y="648"/>
                <a:ext cx="297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9" name="Freeform 53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0" name="Freeform 5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1" name="Freeform 55"/>
              <p:cNvSpPr>
                <a:spLocks/>
              </p:cNvSpPr>
              <p:nvPr/>
            </p:nvSpPr>
            <p:spPr bwMode="auto">
              <a:xfrm>
                <a:off x="1231" y="536"/>
                <a:ext cx="261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2782" y="1296"/>
              <a:ext cx="5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3" name="Text Box 58"/>
          <p:cNvSpPr txBox="1">
            <a:spLocks noChangeArrowheads="1"/>
          </p:cNvSpPr>
          <p:nvPr/>
        </p:nvSpPr>
        <p:spPr bwMode="auto">
          <a:xfrm>
            <a:off x="1692275" y="1484313"/>
            <a:ext cx="791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 smtClean="0"/>
              <a:t>Веде</a:t>
            </a:r>
            <a:r>
              <a:rPr lang="ru-RU" sz="2000" i="1" dirty="0" smtClean="0"/>
              <a:t> переговори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партнерами </a:t>
            </a:r>
            <a:r>
              <a:rPr lang="ru-RU" sz="2000" i="1" dirty="0" err="1" smtClean="0"/>
              <a:t>щодо</a:t>
            </a:r>
            <a:endParaRPr lang="ru-RU" sz="2000" i="1" dirty="0" smtClean="0"/>
          </a:p>
          <a:p>
            <a:r>
              <a:rPr lang="ru-RU" sz="2000" i="1" dirty="0" err="1" smtClean="0"/>
              <a:t>лібералізації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торгівлі</a:t>
            </a:r>
            <a:r>
              <a:rPr lang="ru-RU" sz="2000" i="1" dirty="0" smtClean="0"/>
              <a:t>;</a:t>
            </a:r>
            <a:endParaRPr lang="en-US" sz="2000" i="1" dirty="0"/>
          </a:p>
        </p:txBody>
      </p:sp>
      <p:grpSp>
        <p:nvGrpSpPr>
          <p:cNvPr id="14344" name="Group 59"/>
          <p:cNvGrpSpPr>
            <a:grpSpLocks/>
          </p:cNvGrpSpPr>
          <p:nvPr/>
        </p:nvGrpSpPr>
        <p:grpSpPr bwMode="auto">
          <a:xfrm>
            <a:off x="1116013" y="2997200"/>
            <a:ext cx="7416800" cy="609600"/>
            <a:chOff x="1440" y="1296"/>
            <a:chExt cx="2400" cy="384"/>
          </a:xfrm>
        </p:grpSpPr>
        <p:grpSp>
          <p:nvGrpSpPr>
            <p:cNvPr id="14348" name="Group 60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1197" name="Freeform 61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8" name="Freeform 62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99" name="Freeform 63"/>
              <p:cNvSpPr>
                <a:spLocks/>
              </p:cNvSpPr>
              <p:nvPr/>
            </p:nvSpPr>
            <p:spPr bwMode="auto">
              <a:xfrm>
                <a:off x="982" y="625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0" name="Freeform 64"/>
              <p:cNvSpPr>
                <a:spLocks/>
              </p:cNvSpPr>
              <p:nvPr/>
            </p:nvSpPr>
            <p:spPr bwMode="auto">
              <a:xfrm>
                <a:off x="1209" y="648"/>
                <a:ext cx="297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1" name="Freeform 65"/>
              <p:cNvSpPr>
                <a:spLocks/>
              </p:cNvSpPr>
              <p:nvPr/>
            </p:nvSpPr>
            <p:spPr bwMode="auto">
              <a:xfrm>
                <a:off x="1348" y="625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2" name="Freeform 66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203" name="Freeform 67"/>
              <p:cNvSpPr>
                <a:spLocks/>
              </p:cNvSpPr>
              <p:nvPr/>
            </p:nvSpPr>
            <p:spPr bwMode="auto">
              <a:xfrm>
                <a:off x="1231" y="536"/>
                <a:ext cx="261" cy="227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9" name="Rectangle 68"/>
            <p:cNvSpPr>
              <a:spLocks noChangeArrowheads="1"/>
            </p:cNvSpPr>
            <p:nvPr/>
          </p:nvSpPr>
          <p:spPr bwMode="auto">
            <a:xfrm>
              <a:off x="1968" y="1296"/>
              <a:ext cx="168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0" name="Line 69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5" name="Text Box 70"/>
          <p:cNvSpPr txBox="1">
            <a:spLocks noChangeArrowheads="1"/>
          </p:cNvSpPr>
          <p:nvPr/>
        </p:nvSpPr>
        <p:spPr bwMode="auto">
          <a:xfrm>
            <a:off x="2195513" y="3068638"/>
            <a:ext cx="70595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Прагне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сприяння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країнам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розвиваються</a:t>
            </a:r>
            <a:endParaRPr lang="ru-RU" sz="2000" i="1" dirty="0" smtClean="0"/>
          </a:p>
          <a:p>
            <a:endParaRPr lang="en-US" sz="2000" i="1" dirty="0"/>
          </a:p>
        </p:txBody>
      </p:sp>
      <p:sp>
        <p:nvSpPr>
          <p:cNvPr id="14346" name="Text Box 71"/>
          <p:cNvSpPr txBox="1">
            <a:spLocks noChangeArrowheads="1"/>
          </p:cNvSpPr>
          <p:nvPr/>
        </p:nvSpPr>
        <p:spPr bwMode="auto">
          <a:xfrm>
            <a:off x="2843213" y="4581525"/>
            <a:ext cx="52047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Реформує</a:t>
            </a:r>
            <a:r>
              <a:rPr lang="ru-RU" sz="2000" i="1" dirty="0" smtClean="0"/>
              <a:t> свою </a:t>
            </a:r>
            <a:r>
              <a:rPr lang="ru-RU" sz="2000" i="1" dirty="0" err="1" smtClean="0"/>
              <a:t>сільськогосподарську</a:t>
            </a:r>
            <a:endParaRPr lang="ru-RU" sz="2000" i="1" dirty="0" smtClean="0"/>
          </a:p>
          <a:p>
            <a:r>
              <a:rPr lang="ru-RU" sz="2000" i="1" dirty="0" smtClean="0"/>
              <a:t>  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;</a:t>
            </a:r>
            <a:endParaRPr lang="en-US" sz="2000" i="1" dirty="0"/>
          </a:p>
        </p:txBody>
      </p:sp>
      <p:pic>
        <p:nvPicPr>
          <p:cNvPr id="14347" name="Picture 74" descr="biz de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305050" cy="19050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0"/>
                            </p:stCondLst>
                            <p:childTnLst>
                              <p:par>
                                <p:cTn id="2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2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2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3" grpId="0"/>
      <p:bldP spid="14345" grpId="0"/>
      <p:bldP spid="14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4.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Світове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співробітництво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.</a:t>
            </a:r>
            <a:endParaRPr lang="en-US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gray">
          <a:xfrm>
            <a:off x="1557338" y="5611813"/>
            <a:ext cx="5391150" cy="48101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Забезпечення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екологічної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стійкості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>
            <a:off x="2100263" y="4983163"/>
            <a:ext cx="4776787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Боротьба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з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різними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захворюваннями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>
            <a:off x="2355850" y="4289425"/>
            <a:ext cx="65373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Удосконалення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національної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охорони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здоров'я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gray">
          <a:xfrm>
            <a:off x="2355850" y="2962275"/>
            <a:ext cx="6537325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Поширення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гендерної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рівності</a:t>
            </a:r>
            <a:r>
              <a:rPr lang="ru-RU" sz="1800" dirty="0" smtClean="0">
                <a:solidFill>
                  <a:schemeClr val="tx2"/>
                </a:solidFill>
              </a:rPr>
              <a:t> та </a:t>
            </a:r>
            <a:r>
              <a:rPr lang="ru-RU" sz="1800" dirty="0" err="1" smtClean="0">
                <a:solidFill>
                  <a:schemeClr val="tx2"/>
                </a:solidFill>
              </a:rPr>
              <a:t>розширення</a:t>
            </a:r>
            <a:endParaRPr lang="ru-RU" sz="1800" dirty="0" smtClean="0">
              <a:solidFill>
                <a:schemeClr val="tx2"/>
              </a:solidFill>
            </a:endParaRPr>
          </a:p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можливостей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жінок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gray">
          <a:xfrm>
            <a:off x="2052638" y="2333625"/>
            <a:ext cx="6264275" cy="5905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Досягнення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загальної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початкової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освіти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763713" y="2420938"/>
            <a:ext cx="381000" cy="381000"/>
            <a:chOff x="2078" y="1680"/>
            <a:chExt cx="1615" cy="1615"/>
          </a:xfrm>
        </p:grpSpPr>
        <p:sp>
          <p:nvSpPr>
            <p:cNvPr id="15425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6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8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30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2" name="Group 18"/>
          <p:cNvGrpSpPr>
            <a:grpSpLocks/>
          </p:cNvGrpSpPr>
          <p:nvPr/>
        </p:nvGrpSpPr>
        <p:grpSpPr bwMode="auto">
          <a:xfrm>
            <a:off x="2051050" y="3068638"/>
            <a:ext cx="381000" cy="381000"/>
            <a:chOff x="2078" y="1680"/>
            <a:chExt cx="1615" cy="1615"/>
          </a:xfrm>
        </p:grpSpPr>
        <p:sp>
          <p:nvSpPr>
            <p:cNvPr id="154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3" name="Group 25"/>
          <p:cNvGrpSpPr>
            <a:grpSpLocks/>
          </p:cNvGrpSpPr>
          <p:nvPr/>
        </p:nvGrpSpPr>
        <p:grpSpPr bwMode="auto">
          <a:xfrm>
            <a:off x="2051050" y="4365625"/>
            <a:ext cx="381000" cy="381000"/>
            <a:chOff x="2078" y="1680"/>
            <a:chExt cx="1615" cy="1615"/>
          </a:xfrm>
        </p:grpSpPr>
        <p:sp>
          <p:nvSpPr>
            <p:cNvPr id="15413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6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8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4" name="Group 32"/>
          <p:cNvGrpSpPr>
            <a:grpSpLocks/>
          </p:cNvGrpSpPr>
          <p:nvPr/>
        </p:nvGrpSpPr>
        <p:grpSpPr bwMode="auto">
          <a:xfrm>
            <a:off x="1763713" y="5084763"/>
            <a:ext cx="381000" cy="381000"/>
            <a:chOff x="2078" y="1680"/>
            <a:chExt cx="1615" cy="1615"/>
          </a:xfrm>
        </p:grpSpPr>
        <p:sp>
          <p:nvSpPr>
            <p:cNvPr id="1540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1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5375" name="Group 39"/>
          <p:cNvGrpSpPr>
            <a:grpSpLocks/>
          </p:cNvGrpSpPr>
          <p:nvPr/>
        </p:nvGrpSpPr>
        <p:grpSpPr bwMode="auto">
          <a:xfrm>
            <a:off x="1258888" y="5661025"/>
            <a:ext cx="355600" cy="381000"/>
            <a:chOff x="2078" y="1680"/>
            <a:chExt cx="1615" cy="1615"/>
          </a:xfrm>
        </p:grpSpPr>
        <p:sp>
          <p:nvSpPr>
            <p:cNvPr id="15401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2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54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4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56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6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78" name="AutoShape 54"/>
          <p:cNvSpPr>
            <a:spLocks noChangeArrowheads="1"/>
          </p:cNvSpPr>
          <p:nvPr/>
        </p:nvSpPr>
        <p:spPr bwMode="gray">
          <a:xfrm>
            <a:off x="1668463" y="1671638"/>
            <a:ext cx="4991100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Викорінення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крайньої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бідності</a:t>
            </a:r>
            <a:r>
              <a:rPr lang="ru-RU" sz="1800" dirty="0" smtClean="0">
                <a:solidFill>
                  <a:schemeClr val="tx2"/>
                </a:solidFill>
              </a:rPr>
              <a:t> та голоду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5379" name="Group 55"/>
          <p:cNvGrpSpPr>
            <a:grpSpLocks/>
          </p:cNvGrpSpPr>
          <p:nvPr/>
        </p:nvGrpSpPr>
        <p:grpSpPr bwMode="auto">
          <a:xfrm>
            <a:off x="1331913" y="1773238"/>
            <a:ext cx="381000" cy="381000"/>
            <a:chOff x="2078" y="1680"/>
            <a:chExt cx="1615" cy="1615"/>
          </a:xfrm>
        </p:grpSpPr>
        <p:sp>
          <p:nvSpPr>
            <p:cNvPr id="1538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7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7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80" name="AutoShape 62"/>
          <p:cNvSpPr>
            <a:spLocks noChangeArrowheads="1"/>
          </p:cNvSpPr>
          <p:nvPr/>
        </p:nvSpPr>
        <p:spPr bwMode="gray">
          <a:xfrm>
            <a:off x="2422525" y="35956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800" dirty="0" err="1" smtClean="0">
                <a:solidFill>
                  <a:schemeClr val="tx2"/>
                </a:solidFill>
              </a:rPr>
              <a:t>Скорочення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дитячої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смертності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5381" name="Group 63"/>
          <p:cNvGrpSpPr>
            <a:grpSpLocks/>
          </p:cNvGrpSpPr>
          <p:nvPr/>
        </p:nvGrpSpPr>
        <p:grpSpPr bwMode="auto">
          <a:xfrm>
            <a:off x="2124075" y="3644900"/>
            <a:ext cx="355600" cy="381000"/>
            <a:chOff x="2078" y="1680"/>
            <a:chExt cx="1615" cy="1615"/>
          </a:xfrm>
        </p:grpSpPr>
        <p:sp>
          <p:nvSpPr>
            <p:cNvPr id="15383" name="Oval 6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Oval 6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78" name="Oval 6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0180" name="Oval 6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8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5382" name="Rectangle 70"/>
          <p:cNvSpPr>
            <a:spLocks noChangeArrowheads="1"/>
          </p:cNvSpPr>
          <p:nvPr/>
        </p:nvSpPr>
        <p:spPr bwMode="gray">
          <a:xfrm>
            <a:off x="611188" y="11255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i="1" dirty="0" err="1" smtClean="0">
                <a:solidFill>
                  <a:srgbClr val="660066"/>
                </a:solidFill>
                <a:latin typeface="Courier New" pitchFamily="49" charset="0"/>
              </a:rPr>
              <a:t>Цілі</a:t>
            </a:r>
            <a:r>
              <a:rPr lang="ru-RU" i="1" dirty="0" smtClean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ru-RU" i="1" dirty="0" err="1" smtClean="0">
                <a:solidFill>
                  <a:srgbClr val="660066"/>
                </a:solidFill>
                <a:latin typeface="Courier New" pitchFamily="49" charset="0"/>
              </a:rPr>
              <a:t>розвитку</a:t>
            </a:r>
            <a:r>
              <a:rPr lang="ru-RU" i="1" dirty="0" smtClean="0">
                <a:solidFill>
                  <a:srgbClr val="660066"/>
                </a:solidFill>
                <a:latin typeface="Courier New" pitchFamily="49" charset="0"/>
              </a:rPr>
              <a:t>, </a:t>
            </a:r>
            <a:r>
              <a:rPr lang="ru-RU" i="1" dirty="0" err="1" smtClean="0">
                <a:solidFill>
                  <a:srgbClr val="660066"/>
                </a:solidFill>
                <a:latin typeface="Courier New" pitchFamily="49" charset="0"/>
              </a:rPr>
              <a:t>прийняті</a:t>
            </a:r>
            <a:r>
              <a:rPr lang="ru-RU" i="1" dirty="0" smtClean="0">
                <a:solidFill>
                  <a:srgbClr val="660066"/>
                </a:solidFill>
                <a:latin typeface="Courier New" pitchFamily="49" charset="0"/>
              </a:rPr>
              <a:t> ООН у </a:t>
            </a:r>
            <a:r>
              <a:rPr lang="ru-RU" i="1" dirty="0" err="1" smtClean="0">
                <a:solidFill>
                  <a:srgbClr val="660066"/>
                </a:solidFill>
                <a:latin typeface="Courier New" pitchFamily="49" charset="0"/>
              </a:rPr>
              <a:t>вересні</a:t>
            </a:r>
            <a:r>
              <a:rPr lang="ru-RU" i="1" dirty="0" smtClean="0">
                <a:solidFill>
                  <a:srgbClr val="660066"/>
                </a:solidFill>
                <a:latin typeface="Courier New" pitchFamily="49" charset="0"/>
              </a:rPr>
              <a:t> 2000 р.</a:t>
            </a:r>
            <a:endParaRPr lang="en-US" i="1" dirty="0">
              <a:solidFill>
                <a:srgbClr val="6600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4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8" grpId="0" animBg="1"/>
      <p:bldP spid="15380" grpId="0" animBg="1"/>
      <p:bldP spid="153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913"/>
            <a:ext cx="7086600" cy="487362"/>
          </a:xfrm>
        </p:spPr>
        <p:txBody>
          <a:bodyPr/>
          <a:lstStyle/>
          <a:p>
            <a:pPr eaLnBrk="1" hangingPunct="1"/>
            <a:r>
              <a:rPr lang="ru-RU" dirty="0" err="1" smtClean="0">
                <a:latin typeface="Century" pitchFamily="18" charset="0"/>
              </a:rPr>
              <a:t>Напрями</a:t>
            </a:r>
            <a:r>
              <a:rPr lang="ru-RU" dirty="0" smtClean="0">
                <a:latin typeface="Century" pitchFamily="18" charset="0"/>
              </a:rPr>
              <a:t> ЄС:</a:t>
            </a:r>
            <a:endParaRPr lang="en-US" dirty="0" smtClean="0">
              <a:latin typeface="Century" pitchFamily="18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1125538"/>
            <a:ext cx="6481763" cy="782637"/>
            <a:chOff x="1152" y="1440"/>
            <a:chExt cx="3360" cy="468"/>
          </a:xfrm>
        </p:grpSpPr>
        <p:sp>
          <p:nvSpPr>
            <p:cNvPr id="16428" name="AutoShape 4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29" name="Group 5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32" name="Oval 6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095" name="Oval 7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4" name="Oval 8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30" name="Text Box 9"/>
            <p:cNvSpPr txBox="1">
              <a:spLocks noChangeArrowheads="1"/>
            </p:cNvSpPr>
            <p:nvPr/>
          </p:nvSpPr>
          <p:spPr bwMode="gray">
            <a:xfrm>
              <a:off x="1721" y="1590"/>
              <a:ext cx="2120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Торгівля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і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розвиток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співпраці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16431" name="Text Box 10"/>
            <p:cNvSpPr txBox="1">
              <a:spLocks noChangeArrowheads="1"/>
            </p:cNvSpPr>
            <p:nvPr/>
          </p:nvSpPr>
          <p:spPr bwMode="gray">
            <a:xfrm>
              <a:off x="1328" y="1475"/>
              <a:ext cx="271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4500563" y="1989138"/>
            <a:ext cx="3960812" cy="782637"/>
            <a:chOff x="1152" y="1440"/>
            <a:chExt cx="3360" cy="468"/>
          </a:xfrm>
        </p:grpSpPr>
        <p:sp>
          <p:nvSpPr>
            <p:cNvPr id="16421" name="AutoShape 12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22" name="Group 1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25" name="Oval 1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59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7" name="Oval 1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23" name="Text Box 17"/>
            <p:cNvSpPr txBox="1">
              <a:spLocks noChangeArrowheads="1"/>
            </p:cNvSpPr>
            <p:nvPr/>
          </p:nvSpPr>
          <p:spPr bwMode="gray">
            <a:xfrm>
              <a:off x="1720" y="1586"/>
              <a:ext cx="1493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регіональне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16424" name="Text Box 18"/>
            <p:cNvSpPr txBox="1">
              <a:spLocks noChangeArrowheads="1"/>
            </p:cNvSpPr>
            <p:nvPr/>
          </p:nvSpPr>
          <p:spPr bwMode="gray">
            <a:xfrm>
              <a:off x="1244" y="1475"/>
              <a:ext cx="443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16389" name="Group 19"/>
          <p:cNvGrpSpPr>
            <a:grpSpLocks/>
          </p:cNvGrpSpPr>
          <p:nvPr/>
        </p:nvGrpSpPr>
        <p:grpSpPr bwMode="auto">
          <a:xfrm>
            <a:off x="395288" y="2781300"/>
            <a:ext cx="11306175" cy="792163"/>
            <a:chOff x="1152" y="1440"/>
            <a:chExt cx="6483" cy="468"/>
          </a:xfrm>
        </p:grpSpPr>
        <p:sp>
          <p:nvSpPr>
            <p:cNvPr id="16414" name="AutoShape 2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15" name="Group 2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18" name="Oval 2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1" name="Oval 2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0" name="Oval 2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16" name="Text Box 25"/>
            <p:cNvSpPr txBox="1">
              <a:spLocks noChangeArrowheads="1"/>
            </p:cNvSpPr>
            <p:nvPr/>
          </p:nvSpPr>
          <p:spPr bwMode="gray">
            <a:xfrm>
              <a:off x="1720" y="1550"/>
              <a:ext cx="5915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Політика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скорочення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бідності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417" name="Text Box 26"/>
            <p:cNvSpPr txBox="1">
              <a:spLocks noChangeArrowheads="1"/>
            </p:cNvSpPr>
            <p:nvPr/>
          </p:nvSpPr>
          <p:spPr bwMode="gray">
            <a:xfrm>
              <a:off x="1314" y="1475"/>
              <a:ext cx="300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16390" name="Group 27"/>
          <p:cNvGrpSpPr>
            <a:grpSpLocks/>
          </p:cNvGrpSpPr>
          <p:nvPr/>
        </p:nvGrpSpPr>
        <p:grpSpPr bwMode="auto">
          <a:xfrm>
            <a:off x="2555875" y="3716338"/>
            <a:ext cx="7272338" cy="625475"/>
            <a:chOff x="1152" y="1440"/>
            <a:chExt cx="4109" cy="474"/>
          </a:xfrm>
        </p:grpSpPr>
        <p:sp>
          <p:nvSpPr>
            <p:cNvPr id="16407" name="AutoShape 2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08" name="Group 29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11" name="Oval 3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9" name="Oval 31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3" name="Oval 32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9" name="Text Box 33"/>
            <p:cNvSpPr txBox="1">
              <a:spLocks noChangeArrowheads="1"/>
            </p:cNvSpPr>
            <p:nvPr/>
          </p:nvSpPr>
          <p:spPr bwMode="gray">
            <a:xfrm>
              <a:off x="1721" y="1549"/>
              <a:ext cx="3540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i="1" dirty="0" smtClean="0">
                  <a:solidFill>
                    <a:srgbClr val="000000"/>
                  </a:solidFill>
                </a:rPr>
                <a:t>транспортна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інфраструктура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16410" name="Text Box 34"/>
            <p:cNvSpPr txBox="1">
              <a:spLocks noChangeArrowheads="1"/>
            </p:cNvSpPr>
            <p:nvPr/>
          </p:nvSpPr>
          <p:spPr bwMode="gray">
            <a:xfrm>
              <a:off x="1317" y="1475"/>
              <a:ext cx="295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16391" name="Group 35"/>
          <p:cNvGrpSpPr>
            <a:grpSpLocks/>
          </p:cNvGrpSpPr>
          <p:nvPr/>
        </p:nvGrpSpPr>
        <p:grpSpPr bwMode="auto">
          <a:xfrm>
            <a:off x="0" y="4437063"/>
            <a:ext cx="7956550" cy="1166812"/>
            <a:chOff x="1152" y="1440"/>
            <a:chExt cx="3360" cy="468"/>
          </a:xfrm>
        </p:grpSpPr>
        <p:sp>
          <p:nvSpPr>
            <p:cNvPr id="16400" name="AutoShape 36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401" name="Group 37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404" name="Oval 3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7" name="Oval 3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6" name="Oval 4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2" name="Text Box 41"/>
            <p:cNvSpPr txBox="1">
              <a:spLocks noChangeArrowheads="1"/>
            </p:cNvSpPr>
            <p:nvPr/>
          </p:nvSpPr>
          <p:spPr bwMode="gray">
            <a:xfrm>
              <a:off x="1721" y="1569"/>
              <a:ext cx="2088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Продовольча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безпека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та</a:t>
              </a:r>
            </a:p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Сталий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розвиток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сільських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районів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16403" name="Text Box 42"/>
            <p:cNvSpPr txBox="1">
              <a:spLocks noChangeArrowheads="1"/>
            </p:cNvSpPr>
            <p:nvPr/>
          </p:nvSpPr>
          <p:spPr bwMode="gray">
            <a:xfrm>
              <a:off x="1354" y="1475"/>
              <a:ext cx="220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>
                  <a:solidFill>
                    <a:schemeClr val="bg1"/>
                  </a:solidFill>
                </a:rPr>
                <a:t>5</a:t>
              </a:r>
              <a:r>
                <a:rPr lang="en-US" sz="320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6392" name="Group 43"/>
          <p:cNvGrpSpPr>
            <a:grpSpLocks/>
          </p:cNvGrpSpPr>
          <p:nvPr/>
        </p:nvGrpSpPr>
        <p:grpSpPr bwMode="auto">
          <a:xfrm>
            <a:off x="3059113" y="5805488"/>
            <a:ext cx="5808662" cy="760412"/>
            <a:chOff x="1152" y="1440"/>
            <a:chExt cx="3360" cy="468"/>
          </a:xfrm>
        </p:grpSpPr>
        <p:sp>
          <p:nvSpPr>
            <p:cNvPr id="16393" name="AutoShape 44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16394" name="Group 45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16397" name="Oval 46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5" name="Oval 47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1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9" name="Oval 48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5" name="Text Box 49"/>
            <p:cNvSpPr txBox="1">
              <a:spLocks noChangeArrowheads="1"/>
            </p:cNvSpPr>
            <p:nvPr/>
          </p:nvSpPr>
          <p:spPr bwMode="gray">
            <a:xfrm>
              <a:off x="1721" y="1549"/>
              <a:ext cx="2027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i="1" dirty="0" err="1" smtClean="0">
                  <a:solidFill>
                    <a:srgbClr val="000000"/>
                  </a:solidFill>
                </a:rPr>
                <a:t>інституційний</a:t>
              </a:r>
              <a:r>
                <a:rPr lang="ru-RU" sz="2000" i="1" dirty="0" smtClean="0">
                  <a:solidFill>
                    <a:srgbClr val="000000"/>
                  </a:solidFill>
                </a:rPr>
                <a:t> </a:t>
              </a:r>
              <a:r>
                <a:rPr lang="ru-RU" sz="2000" i="1" dirty="0" err="1" smtClean="0">
                  <a:solidFill>
                    <a:srgbClr val="000000"/>
                  </a:solidFill>
                </a:rPr>
                <a:t>розвиток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396" name="Text Box 50"/>
            <p:cNvSpPr txBox="1">
              <a:spLocks noChangeArrowheads="1"/>
            </p:cNvSpPr>
            <p:nvPr/>
          </p:nvSpPr>
          <p:spPr bwMode="gray">
            <a:xfrm>
              <a:off x="1314" y="1475"/>
              <a:ext cx="302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>
                  <a:solidFill>
                    <a:schemeClr val="bg1"/>
                  </a:solidFill>
                </a:rPr>
                <a:t>6</a:t>
              </a:r>
              <a:r>
                <a:rPr lang="en-US" sz="320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4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4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4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4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4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gray">
          <a:xfrm>
            <a:off x="3124200" y="12192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163055"/>
                    </a:gs>
                  </a:gsLst>
                  <a:lin ang="5400000" scaled="1"/>
                </a:gradFill>
                <a:latin typeface="Verdana"/>
              </a:rPr>
              <a:t>Дякую</a:t>
            </a:r>
            <a:r>
              <a:rPr lang="ru-RU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163055"/>
                    </a:gs>
                  </a:gsLst>
                  <a:lin ang="5400000" scaled="1"/>
                </a:gradFill>
                <a:latin typeface="Verdana"/>
              </a:rPr>
              <a:t> за </a:t>
            </a:r>
            <a:r>
              <a:rPr lang="ru-RU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163055"/>
                    </a:gs>
                  </a:gsLst>
                  <a:lin ang="5400000" scaled="1"/>
                </a:gradFill>
                <a:latin typeface="Verdana"/>
              </a:rPr>
              <a:t>увагу</a:t>
            </a:r>
            <a:r>
              <a:rPr lang="ru-RU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163055"/>
                    </a:gs>
                  </a:gsLst>
                  <a:lin ang="5400000" scaled="1"/>
                </a:gradFill>
                <a:latin typeface="Verdana"/>
              </a:rPr>
              <a:t> !</a:t>
            </a:r>
            <a:endParaRPr lang="ru-RU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163055"/>
                  </a:gs>
                </a:gsLst>
                <a:lin ang="5400000" scaled="1"/>
              </a:gradFill>
              <a:latin typeface="Verdan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60"/>
                            </p:stCondLst>
                            <p:childTnLst>
                              <p:par>
                                <p:cTn id="18" presetID="54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000232" y="3429000"/>
            <a:ext cx="3313113" cy="316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14546" y="3500438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i="1" dirty="0" smtClean="0">
                <a:solidFill>
                  <a:srgbClr val="000000"/>
                </a:solidFill>
              </a:rPr>
              <a:t>-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94212" name="Freeform 4"/>
          <p:cNvSpPr>
            <a:spLocks/>
          </p:cNvSpPr>
          <p:nvPr/>
        </p:nvSpPr>
        <p:spPr bwMode="gray">
          <a:xfrm>
            <a:off x="5219700" y="3357563"/>
            <a:ext cx="12969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5" name="AutoShape 5"/>
          <p:cNvSpPr>
            <a:spLocks noChangeAspect="1" noChangeArrowheads="1" noTextEdit="1"/>
          </p:cNvSpPr>
          <p:nvPr/>
        </p:nvSpPr>
        <p:spPr bwMode="gray">
          <a:xfrm flipH="1">
            <a:off x="5630863" y="3328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 rot="988108">
            <a:off x="3779838" y="908050"/>
            <a:ext cx="5040312" cy="2303463"/>
            <a:chOff x="1997" y="1314"/>
            <a:chExt cx="1889" cy="1009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4216" name="Oval 8"/>
              <p:cNvSpPr>
                <a:spLocks noChangeArrowheads="1"/>
              </p:cNvSpPr>
              <p:nvPr/>
            </p:nvSpPr>
            <p:spPr bwMode="gray">
              <a:xfrm>
                <a:off x="1991" y="105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7" name="Oval 9"/>
              <p:cNvSpPr>
                <a:spLocks noChangeArrowheads="1"/>
              </p:cNvSpPr>
              <p:nvPr/>
            </p:nvSpPr>
            <p:spPr bwMode="gray">
              <a:xfrm>
                <a:off x="1970" y="1025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4218" name="Oval 1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gray">
            <a:xfrm>
              <a:off x="2208" y="1344"/>
              <a:ext cx="1381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 rot="1528858">
            <a:off x="4133577" y="1481644"/>
            <a:ext cx="429155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i="1" u="sng" dirty="0" err="1" smtClean="0">
                <a:solidFill>
                  <a:srgbClr val="000000"/>
                </a:solidFill>
              </a:rPr>
              <a:t>Європейський</a:t>
            </a:r>
            <a:r>
              <a:rPr lang="ru-RU" sz="3200" i="1" u="sng" dirty="0" smtClean="0">
                <a:solidFill>
                  <a:srgbClr val="000000"/>
                </a:solidFill>
              </a:rPr>
              <a:t> союз</a:t>
            </a:r>
            <a:endParaRPr lang="en-US" sz="3200" i="1" u="sng" dirty="0">
              <a:solidFill>
                <a:srgbClr val="000000"/>
              </a:solidFill>
            </a:endParaRPr>
          </a:p>
        </p:txBody>
      </p:sp>
      <p:pic>
        <p:nvPicPr>
          <p:cNvPr id="5128" name="Picture 15" descr="_ARTHDA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3068638"/>
          </a:xfrm>
          <a:noFill/>
        </p:spPr>
      </p:pic>
      <p:sp>
        <p:nvSpPr>
          <p:cNvPr id="16" name="Прямоугольник 15"/>
          <p:cNvSpPr/>
          <p:nvPr/>
        </p:nvSpPr>
        <p:spPr>
          <a:xfrm>
            <a:off x="2357422" y="3500438"/>
            <a:ext cx="2643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Міждержавне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федеративної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6147" name="Picture 9" descr="020443_3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err="1" smtClean="0"/>
              <a:t>Найважливішою</a:t>
            </a:r>
            <a:r>
              <a:rPr lang="ru-RU" sz="3600" dirty="0" smtClean="0"/>
              <a:t> </a:t>
            </a:r>
            <a:r>
              <a:rPr lang="ru-RU" sz="3600" dirty="0" err="1" smtClean="0"/>
              <a:t>економічною</a:t>
            </a:r>
            <a:r>
              <a:rPr lang="ru-RU" sz="3600" dirty="0" smtClean="0"/>
              <a:t> метою ЄС є:</a:t>
            </a:r>
            <a:endParaRPr lang="en-US" sz="3600" dirty="0" smtClean="0"/>
          </a:p>
        </p:txBody>
      </p:sp>
      <p:pic>
        <p:nvPicPr>
          <p:cNvPr id="7171" name="Picture 24" descr="2fcf1015e95c5923032e20e1177d257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3686175"/>
            <a:ext cx="457200" cy="247650"/>
          </a:xfrm>
          <a:noFill/>
        </p:spPr>
      </p:pic>
      <p:pic>
        <p:nvPicPr>
          <p:cNvPr id="7172" name="Picture 26" descr="_MFRU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251075" cy="2438400"/>
          </a:xfrm>
          <a:noFill/>
        </p:spPr>
      </p:pic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2071670" y="3214686"/>
            <a:ext cx="5989638" cy="1373188"/>
            <a:chOff x="733" y="1009"/>
            <a:chExt cx="4067" cy="912"/>
          </a:xfrm>
        </p:grpSpPr>
        <p:sp>
          <p:nvSpPr>
            <p:cNvPr id="101380" name="AutoShape 4"/>
            <p:cNvSpPr>
              <a:spLocks noChangeArrowheads="1"/>
            </p:cNvSpPr>
            <p:nvPr/>
          </p:nvSpPr>
          <p:spPr bwMode="gray">
            <a:xfrm>
              <a:off x="733" y="1009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90" name="Group 5"/>
            <p:cNvGrpSpPr>
              <a:grpSpLocks/>
            </p:cNvGrpSpPr>
            <p:nvPr/>
          </p:nvGrpSpPr>
          <p:grpSpPr bwMode="auto">
            <a:xfrm>
              <a:off x="830" y="1109"/>
              <a:ext cx="765" cy="743"/>
              <a:chOff x="830" y="1109"/>
              <a:chExt cx="765" cy="743"/>
            </a:xfrm>
          </p:grpSpPr>
          <p:sp>
            <p:nvSpPr>
              <p:cNvPr id="101382" name="AutoShape 6"/>
              <p:cNvSpPr>
                <a:spLocks noChangeArrowheads="1"/>
              </p:cNvSpPr>
              <p:nvPr/>
            </p:nvSpPr>
            <p:spPr bwMode="gray">
              <a:xfrm>
                <a:off x="830" y="1109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Text Box 8"/>
              <p:cNvSpPr txBox="1">
                <a:spLocks noChangeArrowheads="1"/>
              </p:cNvSpPr>
              <p:nvPr/>
            </p:nvSpPr>
            <p:spPr bwMode="gray">
              <a:xfrm>
                <a:off x="976" y="1295"/>
                <a:ext cx="528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91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1258888" y="1700213"/>
            <a:ext cx="5867400" cy="1301750"/>
            <a:chOff x="912" y="1008"/>
            <a:chExt cx="3984" cy="912"/>
          </a:xfrm>
        </p:grpSpPr>
        <p:sp>
          <p:nvSpPr>
            <p:cNvPr id="101387" name="AutoShape 11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84" name="Group 12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01389" name="AutoShape 13"/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1" name="Text Box 15"/>
              <p:cNvSpPr txBox="1">
                <a:spLocks noChangeArrowheads="1"/>
              </p:cNvSpPr>
              <p:nvPr/>
            </p:nvSpPr>
            <p:spPr bwMode="gray">
              <a:xfrm>
                <a:off x="1244" y="1295"/>
                <a:ext cx="26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85" name="Text Box 16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2700338" y="4724400"/>
            <a:ext cx="5867400" cy="1301750"/>
            <a:chOff x="912" y="1008"/>
            <a:chExt cx="3984" cy="912"/>
          </a:xfrm>
        </p:grpSpPr>
        <p:sp>
          <p:nvSpPr>
            <p:cNvPr id="101394" name="AutoShape 18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78" name="Group 19"/>
            <p:cNvGrpSpPr>
              <a:grpSpLocks/>
            </p:cNvGrpSpPr>
            <p:nvPr/>
          </p:nvGrpSpPr>
          <p:grpSpPr bwMode="auto">
            <a:xfrm>
              <a:off x="999" y="1095"/>
              <a:ext cx="765" cy="743"/>
              <a:chOff x="999" y="1095"/>
              <a:chExt cx="765" cy="743"/>
            </a:xfrm>
          </p:grpSpPr>
          <p:sp>
            <p:nvSpPr>
              <p:cNvPr id="101396" name="AutoShape 20"/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98" name="Text Box 22"/>
              <p:cNvSpPr txBox="1">
                <a:spLocks noChangeArrowheads="1"/>
              </p:cNvSpPr>
              <p:nvPr/>
            </p:nvSpPr>
            <p:spPr bwMode="gray">
              <a:xfrm>
                <a:off x="1243" y="1295"/>
                <a:ext cx="261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2800" b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179" name="Text Box 23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176" name="Picture 28" descr="2fcf1015e95c5923032e20e1177d257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33375"/>
            <a:ext cx="2016125" cy="1511300"/>
          </a:xfrm>
          <a:noFill/>
        </p:spPr>
      </p:pic>
      <p:sp>
        <p:nvSpPr>
          <p:cNvPr id="27" name="Прямоугольник 26"/>
          <p:cNvSpPr/>
          <p:nvPr/>
        </p:nvSpPr>
        <p:spPr>
          <a:xfrm>
            <a:off x="2571736" y="2000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тісного</a:t>
            </a:r>
            <a:r>
              <a:rPr lang="ru-RU" dirty="0" smtClean="0"/>
              <a:t> союзу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3429000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валютного союзу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- </a:t>
            </a:r>
            <a:r>
              <a:rPr lang="ru-RU" dirty="0" err="1" smtClean="0"/>
              <a:t>євро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57200"/>
            <a:ext cx="6911975" cy="487363"/>
          </a:xfrm>
        </p:spPr>
        <p:txBody>
          <a:bodyPr/>
          <a:lstStyle/>
          <a:p>
            <a:pPr eaLnBrk="1" hangingPunct="1"/>
            <a:r>
              <a:rPr lang="ru-RU" sz="4000" i="1" u="sng" dirty="0" err="1" smtClean="0"/>
              <a:t>Європейський</a:t>
            </a:r>
            <a:r>
              <a:rPr lang="ru-RU" sz="4000" i="1" u="sng" dirty="0" smtClean="0"/>
              <a:t> Союз:</a:t>
            </a:r>
            <a:endParaRPr lang="en-US" sz="4000" i="1" u="sng" dirty="0" smtClean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85918" y="1857364"/>
            <a:ext cx="2170112" cy="4035425"/>
            <a:chOff x="720" y="1296"/>
            <a:chExt cx="1367" cy="2542"/>
          </a:xfrm>
        </p:grpSpPr>
        <p:sp>
          <p:nvSpPr>
            <p:cNvPr id="822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3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23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3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3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1</a:t>
              </a:r>
              <a:endParaRPr lang="en-US" sz="1800" b="0"/>
            </a:p>
          </p:txBody>
        </p:sp>
        <p:sp>
          <p:nvSpPr>
            <p:cNvPr id="823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dirty="0"/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4071934" y="1785926"/>
            <a:ext cx="2255837" cy="4035425"/>
            <a:chOff x="2152" y="1296"/>
            <a:chExt cx="1421" cy="2542"/>
          </a:xfrm>
        </p:grpSpPr>
        <p:sp>
          <p:nvSpPr>
            <p:cNvPr id="821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1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1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1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1" name="Text Box 28"/>
            <p:cNvSpPr txBox="1">
              <a:spLocks noChangeArrowheads="1"/>
            </p:cNvSpPr>
            <p:nvPr/>
          </p:nvSpPr>
          <p:spPr bwMode="gray">
            <a:xfrm>
              <a:off x="2782" y="135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</a:rPr>
                <a:t>2</a:t>
              </a:r>
              <a:endParaRPr lang="en-US" sz="1800" b="0" dirty="0"/>
            </a:p>
          </p:txBody>
        </p:sp>
        <p:sp>
          <p:nvSpPr>
            <p:cNvPr id="8222" name="Text Box 29"/>
            <p:cNvSpPr txBox="1">
              <a:spLocks noChangeArrowheads="1"/>
            </p:cNvSpPr>
            <p:nvPr/>
          </p:nvSpPr>
          <p:spPr bwMode="gray">
            <a:xfrm>
              <a:off x="2152" y="2302"/>
              <a:ext cx="12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822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7" name="Group 32"/>
          <p:cNvGrpSpPr>
            <a:grpSpLocks/>
          </p:cNvGrpSpPr>
          <p:nvPr/>
        </p:nvGrpSpPr>
        <p:grpSpPr bwMode="auto">
          <a:xfrm>
            <a:off x="6516688" y="1831975"/>
            <a:ext cx="2170112" cy="4035425"/>
            <a:chOff x="3692" y="1296"/>
            <a:chExt cx="1367" cy="2542"/>
          </a:xfrm>
        </p:grpSpPr>
        <p:sp>
          <p:nvSpPr>
            <p:cNvPr id="819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0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820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0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0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1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1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3</a:t>
              </a:r>
              <a:endParaRPr lang="en-US" sz="1800" b="0"/>
            </a:p>
          </p:txBody>
        </p:sp>
        <p:sp>
          <p:nvSpPr>
            <p:cNvPr id="8204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82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000232" y="2500306"/>
            <a:ext cx="1785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НАСЕЛЕННЯ - 450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214810" y="2643182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чверть</a:t>
            </a:r>
            <a:r>
              <a:rPr lang="ru-RU" dirty="0" smtClean="0"/>
              <a:t> </a:t>
            </a:r>
            <a:r>
              <a:rPr lang="ru-RU" dirty="0" err="1" smtClean="0"/>
              <a:t>всесвітнього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715140" y="2643182"/>
            <a:ext cx="2149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Валюта - ЄВРО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7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9219" name="Picture 4" descr="Finland2004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1. </a:t>
            </a:r>
            <a:r>
              <a:rPr lang="ru-RU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Зовнішні</a:t>
            </a: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зв'язки</a:t>
            </a: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: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572132" y="3214686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500166" y="3214686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 b="0">
              <a:latin typeface="Verdana" pitchFamily="34" charset="0"/>
            </a:endParaRPr>
          </a:p>
        </p:txBody>
      </p:sp>
      <p:sp>
        <p:nvSpPr>
          <p:cNvPr id="98310" name="Freeform 6"/>
          <p:cNvSpPr>
            <a:spLocks/>
          </p:cNvSpPr>
          <p:nvPr/>
        </p:nvSpPr>
        <p:spPr bwMode="gray">
          <a:xfrm>
            <a:off x="3714744" y="307181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2" name="Freeform 8"/>
          <p:cNvSpPr>
            <a:spLocks/>
          </p:cNvSpPr>
          <p:nvPr/>
        </p:nvSpPr>
        <p:spPr bwMode="gray">
          <a:xfrm flipH="1">
            <a:off x="4714876" y="307181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3071802" y="1428736"/>
            <a:ext cx="2998788" cy="1601788"/>
            <a:chOff x="1997" y="1314"/>
            <a:chExt cx="1889" cy="1009"/>
          </a:xfrm>
        </p:grpSpPr>
        <p:grpSp>
          <p:nvGrpSpPr>
            <p:cNvPr id="10252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9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0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5810250" y="3429000"/>
            <a:ext cx="2038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ЄС </a:t>
            </a:r>
            <a:r>
              <a:rPr lang="ru-RU" sz="1600" dirty="0" err="1" smtClean="0">
                <a:solidFill>
                  <a:srgbClr val="000000"/>
                </a:solidFill>
              </a:rPr>
              <a:t>укладає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двосторонні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торговельні</a:t>
            </a:r>
            <a:r>
              <a:rPr lang="ru-RU" sz="1600" dirty="0" smtClean="0">
                <a:solidFill>
                  <a:srgbClr val="000000"/>
                </a:solidFill>
              </a:rPr>
              <a:t> угоди </a:t>
            </a:r>
            <a:r>
              <a:rPr lang="ru-RU" sz="1600" dirty="0" err="1" smtClean="0">
                <a:solidFill>
                  <a:srgbClr val="000000"/>
                </a:solidFill>
              </a:rPr>
              <a:t>з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країнами</a:t>
            </a:r>
            <a:r>
              <a:rPr lang="ru-RU" sz="1600" dirty="0" smtClean="0">
                <a:solidFill>
                  <a:srgbClr val="000000"/>
                </a:solidFill>
              </a:rPr>
              <a:t> або </a:t>
            </a:r>
            <a:r>
              <a:rPr lang="ru-RU" sz="1600" dirty="0" err="1" smtClean="0">
                <a:solidFill>
                  <a:srgbClr val="000000"/>
                </a:solidFill>
              </a:rPr>
              <a:t>регіональними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групами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країн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1714488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торгова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714752"/>
            <a:ext cx="2500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рамках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ЄС </a:t>
            </a:r>
            <a:r>
              <a:rPr lang="ru-RU" sz="1600" dirty="0" err="1" smtClean="0"/>
              <a:t>бере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активну</a:t>
            </a:r>
            <a:r>
              <a:rPr lang="ru-RU" sz="1600" dirty="0" smtClean="0"/>
              <a:t> участь у </a:t>
            </a:r>
            <a:r>
              <a:rPr lang="ru-RU" sz="1600" dirty="0" err="1" smtClean="0"/>
              <a:t>встановленні</a:t>
            </a:r>
            <a:r>
              <a:rPr lang="ru-RU" sz="1600" dirty="0" smtClean="0"/>
              <a:t> правил </a:t>
            </a:r>
            <a:r>
              <a:rPr lang="ru-RU" sz="1600" dirty="0" err="1" smtClean="0"/>
              <a:t>багатосторонньої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6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6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6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10243" grpId="0" animBg="1"/>
      <p:bldP spid="10244" grpId="0" animBg="1"/>
      <p:bldP spid="98310" grpId="0" animBg="1"/>
      <p:bldP spid="98312" grpId="0" animBg="1"/>
      <p:bldP spid="10251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European-union-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2.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Спільна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зовнішня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політика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і</a:t>
            </a:r>
            <a:r>
              <a:rPr lang="ru-RU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Bookman Old Style" pitchFamily="18" charset="0"/>
              </a:rPr>
              <a:t>безпека</a:t>
            </a:r>
            <a:endParaRPr lang="en-US" dirty="0" smtClean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229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12292" name="Line 151"/>
          <p:cNvSpPr>
            <a:spLocks noChangeShapeType="1"/>
          </p:cNvSpPr>
          <p:nvPr/>
        </p:nvSpPr>
        <p:spPr bwMode="auto">
          <a:xfrm>
            <a:off x="2051050" y="2420938"/>
            <a:ext cx="6408738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3" name="Group 152"/>
          <p:cNvGrpSpPr>
            <a:grpSpLocks/>
          </p:cNvGrpSpPr>
          <p:nvPr/>
        </p:nvGrpSpPr>
        <p:grpSpPr bwMode="auto">
          <a:xfrm>
            <a:off x="1403350" y="2276475"/>
            <a:ext cx="504825" cy="255588"/>
            <a:chOff x="1239" y="1515"/>
            <a:chExt cx="115" cy="115"/>
          </a:xfrm>
        </p:grpSpPr>
        <p:sp>
          <p:nvSpPr>
            <p:cNvPr id="12303" name="AutoShape 15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15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4" name="Text Box 155"/>
          <p:cNvSpPr txBox="1">
            <a:spLocks noChangeArrowheads="1"/>
          </p:cNvSpPr>
          <p:nvPr/>
        </p:nvSpPr>
        <p:spPr bwMode="auto">
          <a:xfrm>
            <a:off x="1908175" y="1989138"/>
            <a:ext cx="74771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solidFill>
                  <a:srgbClr val="660066"/>
                </a:solidFill>
                <a:latin typeface="Century" pitchFamily="18" charset="0"/>
              </a:rPr>
              <a:t>-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Спроба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на початку 1950х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створити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Європейське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оборонне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співтовариство</a:t>
            </a:r>
            <a:endParaRPr lang="en-US" sz="2800" dirty="0">
              <a:solidFill>
                <a:srgbClr val="660066"/>
              </a:solidFill>
              <a:latin typeface="Century" pitchFamily="18" charset="0"/>
            </a:endParaRPr>
          </a:p>
        </p:txBody>
      </p:sp>
      <p:grpSp>
        <p:nvGrpSpPr>
          <p:cNvPr id="12295" name="Group 162"/>
          <p:cNvGrpSpPr>
            <a:grpSpLocks/>
          </p:cNvGrpSpPr>
          <p:nvPr/>
        </p:nvGrpSpPr>
        <p:grpSpPr bwMode="auto">
          <a:xfrm>
            <a:off x="1714480" y="2500306"/>
            <a:ext cx="6769100" cy="1728787"/>
            <a:chOff x="1239" y="1296"/>
            <a:chExt cx="3177" cy="334"/>
          </a:xfrm>
        </p:grpSpPr>
        <p:sp>
          <p:nvSpPr>
            <p:cNvPr id="12298" name="Line 16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9" name="Group 16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2301" name="AutoShape 16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2" name="AutoShape 16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0" name="Text Box 167"/>
            <p:cNvSpPr txBox="1">
              <a:spLocks noChangeArrowheads="1"/>
            </p:cNvSpPr>
            <p:nvPr/>
          </p:nvSpPr>
          <p:spPr bwMode="auto">
            <a:xfrm>
              <a:off x="1900" y="1296"/>
              <a:ext cx="1747" cy="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 b="0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Text Box 0"/>
          <p:cNvSpPr txBox="1">
            <a:spLocks noChangeArrowheads="1"/>
          </p:cNvSpPr>
          <p:nvPr/>
        </p:nvSpPr>
        <p:spPr bwMode="auto">
          <a:xfrm>
            <a:off x="2214546" y="3500438"/>
            <a:ext cx="55883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У 1970р.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процес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«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Європейське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</a:t>
            </a:r>
          </a:p>
          <a:p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політичне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Century" pitchFamily="18" charset="0"/>
              </a:rPr>
              <a:t>співробітництво</a:t>
            </a:r>
            <a:r>
              <a:rPr lang="ru-RU" sz="2800" dirty="0" smtClean="0">
                <a:solidFill>
                  <a:srgbClr val="660066"/>
                </a:solidFill>
                <a:latin typeface="Century" pitchFamily="18" charset="0"/>
              </a:rPr>
              <a:t>»</a:t>
            </a:r>
            <a:endParaRPr lang="en-US" sz="2800" b="0" dirty="0"/>
          </a:p>
        </p:txBody>
      </p:sp>
      <p:pic>
        <p:nvPicPr>
          <p:cNvPr id="12297" name="Picture 2" descr="_MORGA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79980"/>
            <a:ext cx="2987073" cy="177802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1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  <p:bldP spid="12296" grpId="0"/>
    </p:bldLst>
  </p:timing>
</p:sld>
</file>

<file path=ppt/theme/theme1.xml><?xml version="1.0" encoding="utf-8"?>
<a:theme xmlns:a="http://schemas.openxmlformats.org/drawingml/2006/main" name="cdb2004205gl">
  <a:themeElements>
    <a:clrScheme name="cdb2004205gl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cdb2004205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05g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cdb2004205gl</Template>
  <TotalTime>218</TotalTime>
  <Words>282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cdb2004205gl</vt:lpstr>
      <vt:lpstr>Image</vt:lpstr>
      <vt:lpstr>Європейський Союз</vt:lpstr>
      <vt:lpstr>Презентация PowerPoint</vt:lpstr>
      <vt:lpstr>Презентация PowerPoint</vt:lpstr>
      <vt:lpstr>Найважливішою економічною метою ЄС є:</vt:lpstr>
      <vt:lpstr>Європейський Союз:</vt:lpstr>
      <vt:lpstr>Презентация PowerPoint</vt:lpstr>
      <vt:lpstr>1. Зовнішні зв'язки:</vt:lpstr>
      <vt:lpstr>Презентация PowerPoint</vt:lpstr>
      <vt:lpstr>2. Спільна зовнішня політика і безпека</vt:lpstr>
      <vt:lpstr>Презентация PowerPoint</vt:lpstr>
      <vt:lpstr>3. Торгівельні вигоди для всіх:</vt:lpstr>
      <vt:lpstr>4. Світове співробітництво.</vt:lpstr>
      <vt:lpstr>Напрями ЄС: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союз</dc:title>
  <dc:creator>Валерий</dc:creator>
  <cp:lastModifiedBy>Вика</cp:lastModifiedBy>
  <cp:revision>16</cp:revision>
  <dcterms:created xsi:type="dcterms:W3CDTF">2009-03-10T14:41:16Z</dcterms:created>
  <dcterms:modified xsi:type="dcterms:W3CDTF">2013-11-18T11:04:33Z</dcterms:modified>
</cp:coreProperties>
</file>