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BEAA2A5-6683-49E3-B1F7-49B2D8BF2F7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FCC7055-C3D1-4515-9A97-ED4B2A208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A2A5-6683-49E3-B1F7-49B2D8BF2F7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7055-C3D1-4515-9A97-ED4B2A208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A2A5-6683-49E3-B1F7-49B2D8BF2F7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7055-C3D1-4515-9A97-ED4B2A208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BEAA2A5-6683-49E3-B1F7-49B2D8BF2F7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7055-C3D1-4515-9A97-ED4B2A208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BEAA2A5-6683-49E3-B1F7-49B2D8BF2F7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FCC7055-C3D1-4515-9A97-ED4B2A208FB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BEAA2A5-6683-49E3-B1F7-49B2D8BF2F7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FCC7055-C3D1-4515-9A97-ED4B2A208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BEAA2A5-6683-49E3-B1F7-49B2D8BF2F7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FCC7055-C3D1-4515-9A97-ED4B2A208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A2A5-6683-49E3-B1F7-49B2D8BF2F7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7055-C3D1-4515-9A97-ED4B2A208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BEAA2A5-6683-49E3-B1F7-49B2D8BF2F7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FCC7055-C3D1-4515-9A97-ED4B2A208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BEAA2A5-6683-49E3-B1F7-49B2D8BF2F7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FCC7055-C3D1-4515-9A97-ED4B2A208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BEAA2A5-6683-49E3-B1F7-49B2D8BF2F7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FCC7055-C3D1-4515-9A97-ED4B2A208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BEAA2A5-6683-49E3-B1F7-49B2D8BF2F7C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FCC7055-C3D1-4515-9A97-ED4B2A208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428604"/>
            <a:ext cx="7429552" cy="866762"/>
          </a:xfrm>
        </p:spPr>
        <p:txBody>
          <a:bodyPr/>
          <a:lstStyle/>
          <a:p>
            <a:r>
              <a:rPr lang="uk-UA" dirty="0" smtClean="0"/>
              <a:t>Карпатський район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357826"/>
            <a:ext cx="8062912" cy="168116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Підготували: учениці 9-Б класу</a:t>
            </a:r>
          </a:p>
          <a:p>
            <a:r>
              <a:rPr lang="uk-UA" sz="2000" dirty="0" err="1" smtClean="0"/>
              <a:t>Снігурівської</a:t>
            </a:r>
            <a:r>
              <a:rPr lang="uk-UA" sz="2000" dirty="0" smtClean="0"/>
              <a:t> районної гімназії </a:t>
            </a:r>
          </a:p>
          <a:p>
            <a:r>
              <a:rPr lang="uk-UA" sz="2000" dirty="0" smtClean="0"/>
              <a:t>       </a:t>
            </a:r>
            <a:r>
              <a:rPr lang="uk-UA" sz="2000" dirty="0" err="1" smtClean="0"/>
              <a:t>Подубієнко</a:t>
            </a:r>
            <a:r>
              <a:rPr lang="uk-UA" sz="2000" dirty="0" smtClean="0"/>
              <a:t> </a:t>
            </a:r>
            <a:r>
              <a:rPr lang="uk-UA" sz="2000" dirty="0" err="1" smtClean="0"/>
              <a:t>Цвітана</a:t>
            </a:r>
            <a:r>
              <a:rPr lang="uk-UA" sz="2000" dirty="0" smtClean="0"/>
              <a:t> та </a:t>
            </a:r>
            <a:r>
              <a:rPr lang="uk-UA" sz="2000" dirty="0" err="1" smtClean="0"/>
              <a:t>Гічун</a:t>
            </a:r>
            <a:r>
              <a:rPr lang="uk-UA" sz="2000" dirty="0" smtClean="0"/>
              <a:t> Юлія</a:t>
            </a:r>
            <a:endParaRPr lang="ru-RU" sz="2000" dirty="0"/>
          </a:p>
        </p:txBody>
      </p:sp>
      <p:pic>
        <p:nvPicPr>
          <p:cNvPr id="13322" name="Picture 10" descr="http://cs10740.vk.me/u791802/102210187/y_9d4f1a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6000792" cy="390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                   Свалява</a:t>
            </a:r>
            <a:endParaRPr lang="ru-RU" sz="3600" dirty="0"/>
          </a:p>
        </p:txBody>
      </p:sp>
      <p:pic>
        <p:nvPicPr>
          <p:cNvPr id="22530" name="Picture 2" descr="http://turizm-karpaty.com.ua/images/content/1047/img_1_bi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813" r="181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664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538326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 </a:t>
            </a:r>
            <a:r>
              <a:rPr lang="ru-RU" dirty="0" err="1" smtClean="0"/>
              <a:t>Карпатського</a:t>
            </a:r>
            <a:r>
              <a:rPr lang="ru-RU" dirty="0" smtClean="0"/>
              <a:t> </a:t>
            </a:r>
            <a:r>
              <a:rPr lang="ru-RU" dirty="0" err="1" smtClean="0"/>
              <a:t>соціально-економічного</a:t>
            </a:r>
            <a:r>
              <a:rPr lang="ru-RU" dirty="0" smtClean="0"/>
              <a:t> району </a:t>
            </a:r>
            <a:r>
              <a:rPr lang="ru-RU" dirty="0" err="1" smtClean="0"/>
              <a:t>спеціалізується</a:t>
            </a:r>
            <a:r>
              <a:rPr lang="ru-RU" dirty="0" smtClean="0"/>
              <a:t> на </a:t>
            </a:r>
            <a:r>
              <a:rPr lang="ru-RU" dirty="0" err="1" smtClean="0"/>
              <a:t>виробництві</a:t>
            </a:r>
            <a:r>
              <a:rPr lang="ru-RU" dirty="0" smtClean="0"/>
              <a:t> зерна, </a:t>
            </a:r>
            <a:r>
              <a:rPr lang="ru-RU" dirty="0" err="1" smtClean="0"/>
              <a:t>цукрових</a:t>
            </a:r>
            <a:r>
              <a:rPr lang="ru-RU" dirty="0" smtClean="0"/>
              <a:t> </a:t>
            </a:r>
            <a:r>
              <a:rPr lang="ru-RU" dirty="0" err="1" smtClean="0"/>
              <a:t>буряків</a:t>
            </a:r>
            <a:r>
              <a:rPr lang="ru-RU" dirty="0" smtClean="0"/>
              <a:t>, </a:t>
            </a:r>
            <a:r>
              <a:rPr lang="ru-RU" dirty="0" err="1" smtClean="0"/>
              <a:t>льону-довгунця</a:t>
            </a:r>
            <a:r>
              <a:rPr lang="ru-RU" dirty="0" smtClean="0"/>
              <a:t>, </a:t>
            </a:r>
            <a:r>
              <a:rPr lang="ru-RU" dirty="0" err="1" smtClean="0"/>
              <a:t>м'ясо-молочному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м'ясо-вовняному</a:t>
            </a:r>
            <a:r>
              <a:rPr lang="ru-RU" dirty="0" smtClean="0"/>
              <a:t> </a:t>
            </a:r>
            <a:r>
              <a:rPr lang="ru-RU" dirty="0" err="1" smtClean="0"/>
              <a:t>тваринництві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зернових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озима</a:t>
            </a:r>
            <a:r>
              <a:rPr lang="ru-RU" dirty="0" smtClean="0"/>
              <a:t> </a:t>
            </a:r>
            <a:r>
              <a:rPr lang="ru-RU" dirty="0" err="1" smtClean="0"/>
              <a:t>пшениця</a:t>
            </a:r>
            <a:r>
              <a:rPr lang="ru-RU" dirty="0" smtClean="0"/>
              <a:t>, </a:t>
            </a:r>
            <a:r>
              <a:rPr lang="ru-RU" dirty="0" err="1" smtClean="0"/>
              <a:t>ячмінь</a:t>
            </a:r>
            <a:r>
              <a:rPr lang="ru-RU" dirty="0" smtClean="0"/>
              <a:t>, </a:t>
            </a:r>
            <a:r>
              <a:rPr lang="ru-RU" dirty="0" err="1" smtClean="0"/>
              <a:t>кукурудза</a:t>
            </a:r>
            <a:r>
              <a:rPr lang="ru-RU" dirty="0" smtClean="0"/>
              <a:t>, </a:t>
            </a:r>
            <a:r>
              <a:rPr lang="ru-RU" dirty="0" err="1" smtClean="0"/>
              <a:t>вирощують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жито, овес, гречку,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зернобобових</a:t>
            </a:r>
            <a:r>
              <a:rPr lang="ru-RU" dirty="0" smtClean="0"/>
              <a:t> – сою, горох, вику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Провідна</a:t>
            </a:r>
            <a:r>
              <a:rPr lang="ru-RU" dirty="0" smtClean="0"/>
              <a:t> </a:t>
            </a:r>
            <a:r>
              <a:rPr lang="ru-RU" dirty="0" err="1" smtClean="0"/>
              <a:t>технічна</a:t>
            </a:r>
            <a:r>
              <a:rPr lang="ru-RU" dirty="0" smtClean="0"/>
              <a:t> культура в </a:t>
            </a:r>
            <a:r>
              <a:rPr lang="ru-RU" dirty="0" err="1" smtClean="0"/>
              <a:t>подільській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району – </a:t>
            </a:r>
            <a:r>
              <a:rPr lang="ru-RU" dirty="0" err="1" smtClean="0"/>
              <a:t>цукрові</a:t>
            </a:r>
            <a:r>
              <a:rPr lang="ru-RU" dirty="0" smtClean="0"/>
              <a:t> </a:t>
            </a:r>
            <a:r>
              <a:rPr lang="ru-RU" dirty="0" err="1" smtClean="0"/>
              <a:t>буряки</a:t>
            </a:r>
            <a:r>
              <a:rPr lang="ru-RU" dirty="0" smtClean="0"/>
              <a:t>, у </a:t>
            </a:r>
            <a:r>
              <a:rPr lang="ru-RU" dirty="0" err="1" smtClean="0"/>
              <a:t>передкарпатській</a:t>
            </a:r>
            <a:r>
              <a:rPr lang="ru-RU" dirty="0" smtClean="0"/>
              <a:t> – </a:t>
            </a:r>
            <a:r>
              <a:rPr lang="ru-RU" dirty="0" err="1" smtClean="0"/>
              <a:t>льон</a:t>
            </a:r>
            <a:r>
              <a:rPr lang="ru-RU" dirty="0" smtClean="0"/>
              <a:t>. </a:t>
            </a:r>
            <a:r>
              <a:rPr lang="ru-RU" dirty="0" err="1" smtClean="0"/>
              <a:t>Вирощують</a:t>
            </a:r>
            <a:r>
              <a:rPr lang="ru-RU" dirty="0" smtClean="0"/>
              <a:t> </a:t>
            </a:r>
            <a:r>
              <a:rPr lang="ru-RU" dirty="0" err="1" smtClean="0"/>
              <a:t>картоплю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у </a:t>
            </a:r>
            <a:r>
              <a:rPr lang="ru-RU" dirty="0" err="1" smtClean="0"/>
              <a:t>домашніх</a:t>
            </a:r>
            <a:r>
              <a:rPr lang="ru-RU" dirty="0" smtClean="0"/>
              <a:t> та </a:t>
            </a:r>
            <a:r>
              <a:rPr lang="ru-RU" dirty="0" err="1" smtClean="0"/>
              <a:t>підсобних</a:t>
            </a:r>
            <a:r>
              <a:rPr lang="ru-RU" dirty="0" smtClean="0"/>
              <a:t> </a:t>
            </a:r>
            <a:r>
              <a:rPr lang="ru-RU" dirty="0" err="1" smtClean="0"/>
              <a:t>господарствах</a:t>
            </a:r>
            <a:r>
              <a:rPr lang="ru-RU" dirty="0" smtClean="0"/>
              <a:t>. </a:t>
            </a:r>
            <a:r>
              <a:rPr lang="ru-RU" dirty="0" err="1" smtClean="0"/>
              <a:t>Важливими</a:t>
            </a:r>
            <a:r>
              <a:rPr lang="ru-RU" dirty="0" smtClean="0"/>
              <a:t> </a:t>
            </a:r>
            <a:r>
              <a:rPr lang="ru-RU" dirty="0" err="1" smtClean="0"/>
              <a:t>галузями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у </a:t>
            </a:r>
            <a:r>
              <a:rPr lang="ru-RU" dirty="0" err="1" smtClean="0"/>
              <a:t>районі</a:t>
            </a:r>
            <a:r>
              <a:rPr lang="ru-RU" dirty="0" smtClean="0"/>
              <a:t> стало </a:t>
            </a:r>
            <a:r>
              <a:rPr lang="ru-RU" dirty="0" err="1" smtClean="0"/>
              <a:t>садівництво</a:t>
            </a:r>
            <a:r>
              <a:rPr lang="ru-RU" dirty="0" smtClean="0"/>
              <a:t>, виноградарство. </a:t>
            </a:r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у </a:t>
            </a:r>
            <a:r>
              <a:rPr lang="ru-RU" dirty="0" err="1" smtClean="0"/>
              <a:t>Закарпатській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Чернівецькій</a:t>
            </a:r>
            <a:r>
              <a:rPr lang="ru-RU" dirty="0" smtClean="0"/>
              <a:t> областях. </a:t>
            </a:r>
            <a:r>
              <a:rPr lang="ru-RU" dirty="0" err="1" smtClean="0"/>
              <a:t>Тваринництво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напрямки – </a:t>
            </a:r>
            <a:r>
              <a:rPr lang="ru-RU" dirty="0" err="1" smtClean="0"/>
              <a:t>молочно-м'ясне</a:t>
            </a:r>
            <a:r>
              <a:rPr lang="ru-RU" dirty="0" smtClean="0"/>
              <a:t> </a:t>
            </a:r>
            <a:r>
              <a:rPr lang="ru-RU" dirty="0" err="1" smtClean="0"/>
              <a:t>скотарство</a:t>
            </a:r>
            <a:r>
              <a:rPr lang="ru-RU" dirty="0" smtClean="0"/>
              <a:t>, </a:t>
            </a:r>
            <a:r>
              <a:rPr lang="ru-RU" dirty="0" err="1" smtClean="0"/>
              <a:t>свинарство</a:t>
            </a:r>
            <a:r>
              <a:rPr lang="ru-RU" dirty="0" smtClean="0"/>
              <a:t>, </a:t>
            </a:r>
            <a:r>
              <a:rPr lang="ru-RU" dirty="0" err="1" smtClean="0"/>
              <a:t>птахівництво</a:t>
            </a:r>
            <a:r>
              <a:rPr lang="ru-RU" dirty="0" smtClean="0"/>
              <a:t>, у </a:t>
            </a:r>
            <a:r>
              <a:rPr lang="ru-RU" dirty="0" err="1" smtClean="0"/>
              <a:t>гірській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району </a:t>
            </a:r>
            <a:r>
              <a:rPr lang="ru-RU" dirty="0" err="1" smtClean="0"/>
              <a:t>розвинуте</a:t>
            </a:r>
            <a:r>
              <a:rPr lang="ru-RU" dirty="0" smtClean="0"/>
              <a:t> </a:t>
            </a:r>
            <a:r>
              <a:rPr lang="ru-RU" dirty="0" err="1" smtClean="0"/>
              <a:t>вівчарство</a:t>
            </a:r>
            <a:r>
              <a:rPr lang="ru-RU" dirty="0" smtClean="0"/>
              <a:t> </a:t>
            </a:r>
            <a:r>
              <a:rPr lang="ru-RU" dirty="0" err="1" smtClean="0"/>
              <a:t>м'ясо-вовняного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. В Карпатах широкого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набуло</a:t>
            </a:r>
            <a:r>
              <a:rPr lang="ru-RU" dirty="0" smtClean="0"/>
              <a:t> </a:t>
            </a:r>
            <a:r>
              <a:rPr lang="ru-RU" dirty="0" err="1" smtClean="0"/>
              <a:t>бджільництво</a:t>
            </a:r>
            <a:r>
              <a:rPr lang="ru-RU" dirty="0" smtClean="0"/>
              <a:t>, а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ставкового</a:t>
            </a:r>
            <a:r>
              <a:rPr lang="ru-RU" dirty="0" smtClean="0"/>
              <a:t> </a:t>
            </a:r>
            <a:r>
              <a:rPr lang="ru-RU" dirty="0" err="1" smtClean="0"/>
              <a:t>рибництва</a:t>
            </a:r>
            <a:r>
              <a:rPr lang="ru-RU" dirty="0" smtClean="0"/>
              <a:t> - </a:t>
            </a:r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найвищих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67494"/>
            <a:ext cx="6972320" cy="1161242"/>
          </a:xfrm>
        </p:spPr>
        <p:txBody>
          <a:bodyPr/>
          <a:lstStyle/>
          <a:p>
            <a:r>
              <a:rPr lang="uk-UA" dirty="0" smtClean="0"/>
              <a:t>Промислові вузли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16894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Промисловими</a:t>
            </a:r>
            <a:r>
              <a:rPr lang="ru-RU" dirty="0" smtClean="0"/>
              <a:t> </a:t>
            </a:r>
            <a:r>
              <a:rPr lang="ru-RU" dirty="0" err="1" smtClean="0"/>
              <a:t>вузлами</a:t>
            </a:r>
            <a:r>
              <a:rPr lang="ru-RU" dirty="0" smtClean="0"/>
              <a:t> району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Львівський</a:t>
            </a:r>
            <a:r>
              <a:rPr lang="ru-RU" dirty="0" smtClean="0"/>
              <a:t>, </a:t>
            </a:r>
            <a:r>
              <a:rPr lang="ru-RU" dirty="0" err="1" smtClean="0"/>
              <a:t>Дрогобиць-ко-Стрийський</a:t>
            </a:r>
            <a:r>
              <a:rPr lang="ru-RU" dirty="0" smtClean="0"/>
              <a:t>, </a:t>
            </a:r>
            <a:r>
              <a:rPr lang="ru-RU" dirty="0" err="1" smtClean="0"/>
              <a:t>Червоноградсько-Сокальський</a:t>
            </a:r>
            <a:r>
              <a:rPr lang="ru-RU" dirty="0" smtClean="0"/>
              <a:t>, </a:t>
            </a:r>
            <a:r>
              <a:rPr lang="ru-RU" dirty="0" err="1" smtClean="0"/>
              <a:t>Чернівецький</a:t>
            </a:r>
            <a:r>
              <a:rPr lang="ru-RU" dirty="0" smtClean="0"/>
              <a:t>, </a:t>
            </a:r>
            <a:r>
              <a:rPr lang="ru-RU" dirty="0" err="1" smtClean="0"/>
              <a:t>Івано-Франківський</a:t>
            </a:r>
            <a:r>
              <a:rPr lang="ru-RU" dirty="0" smtClean="0"/>
              <a:t>, </a:t>
            </a:r>
            <a:r>
              <a:rPr lang="ru-RU" dirty="0" err="1" smtClean="0"/>
              <a:t>Калусько-Долинський</a:t>
            </a:r>
            <a:r>
              <a:rPr lang="ru-RU" dirty="0" smtClean="0"/>
              <a:t>, </a:t>
            </a:r>
            <a:r>
              <a:rPr lang="ru-RU" dirty="0" err="1" smtClean="0"/>
              <a:t>Ужгород-Мукачів-ський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промисловий</a:t>
            </a:r>
            <a:r>
              <a:rPr lang="ru-RU" dirty="0" smtClean="0"/>
              <a:t> </a:t>
            </a:r>
            <a:r>
              <a:rPr lang="ru-RU" dirty="0" err="1" smtClean="0"/>
              <a:t>вузол</a:t>
            </a:r>
            <a:r>
              <a:rPr lang="ru-RU" dirty="0" smtClean="0"/>
              <a:t> — </a:t>
            </a:r>
            <a:r>
              <a:rPr lang="ru-RU" dirty="0" err="1" smtClean="0"/>
              <a:t>Львівський</a:t>
            </a:r>
            <a:r>
              <a:rPr lang="ru-RU" dirty="0" smtClean="0"/>
              <a:t>, центром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Львів</a:t>
            </a:r>
            <a:r>
              <a:rPr lang="ru-RU" dirty="0" smtClean="0"/>
              <a:t> (810 тис. </a:t>
            </a:r>
            <a:r>
              <a:rPr lang="ru-RU" dirty="0" err="1" smtClean="0"/>
              <a:t>чоловік</a:t>
            </a:r>
            <a:r>
              <a:rPr lang="ru-RU" dirty="0" smtClean="0"/>
              <a:t>). Тут </a:t>
            </a:r>
            <a:r>
              <a:rPr lang="ru-RU" dirty="0" err="1" smtClean="0"/>
              <a:t>сформувався</a:t>
            </a:r>
            <a:r>
              <a:rPr lang="ru-RU" dirty="0" smtClean="0"/>
              <a:t> </a:t>
            </a:r>
            <a:r>
              <a:rPr lang="ru-RU" dirty="0" err="1" smtClean="0"/>
              <a:t>потужний</a:t>
            </a:r>
            <a:r>
              <a:rPr lang="ru-RU" dirty="0" smtClean="0"/>
              <a:t> </a:t>
            </a:r>
            <a:r>
              <a:rPr lang="ru-RU" dirty="0" err="1" smtClean="0"/>
              <a:t>багатогалузевий</a:t>
            </a:r>
            <a:r>
              <a:rPr lang="ru-RU" dirty="0" smtClean="0"/>
              <a:t> </a:t>
            </a:r>
            <a:r>
              <a:rPr lang="ru-RU" dirty="0" err="1" smtClean="0"/>
              <a:t>промисловий</a:t>
            </a:r>
            <a:r>
              <a:rPr lang="ru-RU" dirty="0" smtClean="0"/>
              <a:t> комплекс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власним</a:t>
            </a:r>
            <a:r>
              <a:rPr lang="ru-RU" dirty="0" smtClean="0"/>
              <a:t> </a:t>
            </a:r>
            <a:r>
              <a:rPr lang="ru-RU" dirty="0" err="1" smtClean="0"/>
              <a:t>неповторним</a:t>
            </a:r>
            <a:r>
              <a:rPr lang="ru-RU" dirty="0" smtClean="0"/>
              <a:t> «</a:t>
            </a:r>
            <a:r>
              <a:rPr lang="ru-RU" dirty="0" err="1" smtClean="0"/>
              <a:t>обличчям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67494"/>
            <a:ext cx="7543824" cy="1018366"/>
          </a:xfrm>
        </p:spPr>
        <p:txBody>
          <a:bodyPr/>
          <a:lstStyle/>
          <a:p>
            <a:r>
              <a:rPr lang="uk-UA" b="1" dirty="0" smtClean="0"/>
              <a:t>Львів – серце </a:t>
            </a:r>
            <a:r>
              <a:rPr lang="uk-UA" b="1" dirty="0" err="1" smtClean="0"/>
              <a:t>“Галичини”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428737"/>
            <a:ext cx="4067204" cy="48196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 драматизмом </a:t>
            </a:r>
            <a:r>
              <a:rPr lang="ru-RU" dirty="0" err="1" smtClean="0"/>
              <a:t>історії</a:t>
            </a:r>
            <a:r>
              <a:rPr lang="ru-RU" dirty="0" smtClean="0"/>
              <a:t> Львова мало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зрівнятись</a:t>
            </a:r>
            <a:r>
              <a:rPr lang="ru-RU" dirty="0" smtClean="0"/>
              <a:t>. </a:t>
            </a:r>
            <a:r>
              <a:rPr lang="ru-RU" dirty="0" err="1" smtClean="0"/>
              <a:t>Сьогодні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найгарніших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центральна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в </a:t>
            </a:r>
            <a:r>
              <a:rPr lang="ru-RU" dirty="0" err="1" smtClean="0"/>
              <a:t>спадщині</a:t>
            </a:r>
            <a:r>
              <a:rPr lang="ru-RU" dirty="0" smtClean="0"/>
              <a:t> ЮНЕСКО.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століть</a:t>
            </a:r>
            <a:r>
              <a:rPr lang="ru-RU" dirty="0" smtClean="0"/>
              <a:t> </a:t>
            </a:r>
            <a:r>
              <a:rPr lang="ru-RU" dirty="0" err="1" smtClean="0"/>
              <a:t>будували</a:t>
            </a:r>
            <a:r>
              <a:rPr lang="ru-RU" dirty="0" smtClean="0"/>
              <a:t> </a:t>
            </a:r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архітектори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цілої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ContentFileImages_445_IMG_34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437002"/>
            <a:ext cx="3743267" cy="48113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Pictures\Новая папка (43)\ContentFileImages_445_IMG_4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9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Pictures\Новая папка (43)\ContentFileImages_445_IMG_4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04"/>
            <a:ext cx="9143999" cy="6099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s410725.vk.me/v410725991/9071/XYNDXzvPO4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2225439"/>
          </a:xfrm>
          <a:prstGeom prst="rect">
            <a:avLst/>
          </a:prstGeom>
          <a:noFill/>
        </p:spPr>
      </p:pic>
      <p:pic>
        <p:nvPicPr>
          <p:cNvPr id="30724" name="Picture 4" descr="http://cs7003.vk.me/c410126/v410126991/6e2b/JkRU5en5g8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1576840" cy="2357454"/>
          </a:xfrm>
          <a:prstGeom prst="rect">
            <a:avLst/>
          </a:prstGeom>
          <a:noFill/>
        </p:spPr>
      </p:pic>
      <p:pic>
        <p:nvPicPr>
          <p:cNvPr id="30726" name="Picture 6" descr="http://cs7003.vk.me/c410126/v410126991/6e22/1-HyS9J-0b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214554"/>
            <a:ext cx="1576824" cy="2357430"/>
          </a:xfrm>
          <a:prstGeom prst="rect">
            <a:avLst/>
          </a:prstGeom>
          <a:noFill/>
        </p:spPr>
      </p:pic>
      <p:pic>
        <p:nvPicPr>
          <p:cNvPr id="30728" name="Picture 8" descr="http://cs419028.vk.me/v419028412/33ef/LZJrWvnG7v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0"/>
            <a:ext cx="3319082" cy="2214554"/>
          </a:xfrm>
          <a:prstGeom prst="rect">
            <a:avLst/>
          </a:prstGeom>
          <a:noFill/>
        </p:spPr>
      </p:pic>
      <p:pic>
        <p:nvPicPr>
          <p:cNvPr id="30730" name="Picture 10" descr="http://cs407124.vk.me/v407124293/738a/T3eTCQ-iH5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214554"/>
            <a:ext cx="3214710" cy="2357454"/>
          </a:xfrm>
          <a:prstGeom prst="rect">
            <a:avLst/>
          </a:prstGeom>
          <a:noFill/>
        </p:spPr>
      </p:pic>
      <p:pic>
        <p:nvPicPr>
          <p:cNvPr id="30732" name="Picture 12" descr="http://cs308919.vk.me/v308919991/6a3f/-znwHVGayy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72008"/>
            <a:ext cx="1529040" cy="2285992"/>
          </a:xfrm>
          <a:prstGeom prst="rect">
            <a:avLst/>
          </a:prstGeom>
          <a:noFill/>
        </p:spPr>
      </p:pic>
      <p:pic>
        <p:nvPicPr>
          <p:cNvPr id="30734" name="Picture 14" descr="http://cs308919.vk.me/v308919991/6a36/Ebo9twBY2j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0"/>
            <a:ext cx="2428860" cy="1785926"/>
          </a:xfrm>
          <a:prstGeom prst="rect">
            <a:avLst/>
          </a:prstGeom>
          <a:noFill/>
        </p:spPr>
      </p:pic>
      <p:pic>
        <p:nvPicPr>
          <p:cNvPr id="30736" name="Picture 16" descr="http://cs308919.vk.me/v308919991/6a26/Sg4nfVVeK4k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166" y="4500570"/>
            <a:ext cx="1572920" cy="2357430"/>
          </a:xfrm>
          <a:prstGeom prst="rect">
            <a:avLst/>
          </a:prstGeom>
          <a:noFill/>
        </p:spPr>
      </p:pic>
      <p:pic>
        <p:nvPicPr>
          <p:cNvPr id="30738" name="Picture 18" descr="http://cs9810.vk.me/u62817043/142436805/x_bf6112e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02" y="4571983"/>
            <a:ext cx="1714512" cy="2286017"/>
          </a:xfrm>
          <a:prstGeom prst="rect">
            <a:avLst/>
          </a:prstGeom>
          <a:noFill/>
        </p:spPr>
      </p:pic>
      <p:pic>
        <p:nvPicPr>
          <p:cNvPr id="30740" name="Picture 20" descr="http://cs402718.vk.me/v402718202/5f0c/OWq9XaBegt8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1785926"/>
            <a:ext cx="2786050" cy="2038595"/>
          </a:xfrm>
          <a:prstGeom prst="rect">
            <a:avLst/>
          </a:prstGeom>
          <a:noFill/>
        </p:spPr>
      </p:pic>
      <p:pic>
        <p:nvPicPr>
          <p:cNvPr id="30744" name="Picture 24" descr="http://cs7003.vk.me/c306707/v306707257/91f3/soT08pALaa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0" y="3786189"/>
            <a:ext cx="2786050" cy="1858905"/>
          </a:xfrm>
          <a:prstGeom prst="rect">
            <a:avLst/>
          </a:prstGeom>
          <a:noFill/>
        </p:spPr>
      </p:pic>
      <p:pic>
        <p:nvPicPr>
          <p:cNvPr id="30747" name="Picture 27" descr="http://cs317231.vk.me/v317231938/4fda/8DZ9XORI5_g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57950" y="5289694"/>
            <a:ext cx="2786050" cy="1568306"/>
          </a:xfrm>
          <a:prstGeom prst="rect">
            <a:avLst/>
          </a:prstGeom>
          <a:noFill/>
        </p:spPr>
      </p:pic>
      <p:pic>
        <p:nvPicPr>
          <p:cNvPr id="30749" name="Picture 29" descr="http://cs10785.vk.me/u132682991/90503276/x_8aebe32d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86314" y="4569950"/>
            <a:ext cx="1571636" cy="228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Івано-Франківськ – відлуння Прикарпаття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722437"/>
            <a:ext cx="4138642" cy="4921273"/>
          </a:xfrm>
        </p:spPr>
        <p:txBody>
          <a:bodyPr>
            <a:normAutofit fontScale="70000" lnSpcReduction="20000"/>
          </a:bodyPr>
          <a:lstStyle/>
          <a:p>
            <a:r>
              <a:rPr lang="vi-VN" b="1" dirty="0" smtClean="0"/>
              <a:t>Іва́но-Франкі́вськ</a:t>
            </a:r>
            <a:r>
              <a:rPr lang="vi-VN" dirty="0" smtClean="0"/>
              <a:t> (раніше </a:t>
            </a:r>
            <a:r>
              <a:rPr lang="vi-VN" b="1" dirty="0" smtClean="0"/>
              <a:t>Станіслав</a:t>
            </a:r>
            <a:r>
              <a:rPr lang="vi-VN" dirty="0" smtClean="0"/>
              <a:t>) — обласний центр Івано-Франківської області, економічний і культурний центр Прикарпаття, одне з найбільших міст Галичини.</a:t>
            </a:r>
          </a:p>
          <a:p>
            <a:r>
              <a:rPr lang="vi-VN" dirty="0" smtClean="0"/>
              <a:t>З 1662 до 1772 року і з 1918 до 1939 року носило назву Станиславів</a:t>
            </a:r>
            <a:r>
              <a:rPr lang="en-US" dirty="0" smtClean="0"/>
              <a:t>, </a:t>
            </a:r>
            <a:r>
              <a:rPr lang="vi-VN" dirty="0" smtClean="0"/>
              <a:t>з 1772 до 1918 року — Станіслав (</a:t>
            </a:r>
            <a:r>
              <a:rPr lang="en-US" dirty="0" smtClean="0"/>
              <a:t>. </a:t>
            </a:r>
            <a:r>
              <a:rPr lang="vi-VN" dirty="0" smtClean="0"/>
              <a:t>З 1939 року радянською владою було повернуто австрійську назву Станіслав, а 9 листопада 1962 року з нагоди 300-річчя місто було перейменовано у Івано-Франківськ на честь видатного письменника </a:t>
            </a:r>
            <a:r>
              <a:rPr lang="vi-VN" u="sng" dirty="0" smtClean="0"/>
              <a:t>Івана Франка</a:t>
            </a:r>
            <a:r>
              <a:rPr lang="vi-VN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127132623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5802" y="1571613"/>
            <a:ext cx="4180998" cy="4668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vk.if.ua/photogallery/main.php?g2_view=core.DownloadItem&amp;g2_itemId=276&amp;g2_serialNumber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823997" cy="2500306"/>
          </a:xfrm>
          <a:prstGeom prst="rect">
            <a:avLst/>
          </a:prstGeom>
          <a:noFill/>
        </p:spPr>
      </p:pic>
      <p:pic>
        <p:nvPicPr>
          <p:cNvPr id="31748" name="Picture 4" descr="http://otherside.com.ua/photos/11489285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5"/>
            <a:ext cx="3000364" cy="2253607"/>
          </a:xfrm>
          <a:prstGeom prst="rect">
            <a:avLst/>
          </a:prstGeom>
          <a:noFill/>
        </p:spPr>
      </p:pic>
      <p:pic>
        <p:nvPicPr>
          <p:cNvPr id="31752" name="Picture 8" descr="http://siver.com.ua/_nw/84/482551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714884"/>
            <a:ext cx="3271933" cy="2143116"/>
          </a:xfrm>
          <a:prstGeom prst="rect">
            <a:avLst/>
          </a:prstGeom>
          <a:noFill/>
        </p:spPr>
      </p:pic>
      <p:pic>
        <p:nvPicPr>
          <p:cNvPr id="31754" name="Picture 10" descr="http://franuk.com/images/stories/news/2012/02/dsc0196jx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0"/>
            <a:ext cx="3643338" cy="2526049"/>
          </a:xfrm>
          <a:prstGeom prst="rect">
            <a:avLst/>
          </a:prstGeom>
          <a:noFill/>
        </p:spPr>
      </p:pic>
      <p:pic>
        <p:nvPicPr>
          <p:cNvPr id="31756" name="Picture 12" descr="http://www.mobile-world.ru/board/uploads/post-2-10869847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0"/>
            <a:ext cx="2000232" cy="2520293"/>
          </a:xfrm>
          <a:prstGeom prst="rect">
            <a:avLst/>
          </a:prstGeom>
          <a:noFill/>
        </p:spPr>
      </p:pic>
      <p:pic>
        <p:nvPicPr>
          <p:cNvPr id="31758" name="Picture 14" descr="http://www.skobka.com.ua/images/stories/news/i_frankovs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709866"/>
            <a:ext cx="3357586" cy="2148134"/>
          </a:xfrm>
          <a:prstGeom prst="rect">
            <a:avLst/>
          </a:prstGeom>
          <a:noFill/>
        </p:spPr>
      </p:pic>
      <p:pic>
        <p:nvPicPr>
          <p:cNvPr id="31762" name="Picture 18" descr="http://www.mvk.if.ua/photogallery/main.php?g2_view=core.DownloadItem&amp;g2_itemId=282&amp;g2_serialNumber=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2500306"/>
            <a:ext cx="3429025" cy="2242055"/>
          </a:xfrm>
          <a:prstGeom prst="rect">
            <a:avLst/>
          </a:prstGeom>
          <a:noFill/>
        </p:spPr>
      </p:pic>
      <p:pic>
        <p:nvPicPr>
          <p:cNvPr id="31764" name="Picture 20" descr="http://stat21.privet.ru/lr/0c22585070f7c6aa84b3eea40ea381f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68077" y="2500306"/>
            <a:ext cx="2875923" cy="2286016"/>
          </a:xfrm>
          <a:prstGeom prst="rect">
            <a:avLst/>
          </a:prstGeom>
          <a:noFill/>
        </p:spPr>
      </p:pic>
      <p:pic>
        <p:nvPicPr>
          <p:cNvPr id="31766" name="Picture 22" descr="http://autonews.autoua.net/media/cache/ed/27/ed27b219b44f44bd06a3805ce13acab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33" y="4786322"/>
            <a:ext cx="2571767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Ужгород - місто унікальних історичних пам’яток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572000" cy="4533912"/>
          </a:xfrm>
        </p:spPr>
        <p:txBody>
          <a:bodyPr>
            <a:normAutofit/>
          </a:bodyPr>
          <a:lstStyle/>
          <a:p>
            <a:r>
              <a:rPr lang="vi-VN" b="1" dirty="0" smtClean="0"/>
              <a:t>У́жгоро</a:t>
            </a:r>
            <a:r>
              <a:rPr lang="ru-RU" b="1" dirty="0" err="1" smtClean="0"/>
              <a:t>д</a:t>
            </a:r>
            <a:r>
              <a:rPr lang="vi-VN" dirty="0" smtClean="0"/>
              <a:t> — місто на ріці Уж, адміністративний центр Закарпатської області та Ужгородського району. Розташоване за 785 км від Києва.</a:t>
            </a:r>
            <a:endParaRPr lang="ru-RU" dirty="0"/>
          </a:p>
        </p:txBody>
      </p:sp>
      <p:pic>
        <p:nvPicPr>
          <p:cNvPr id="5" name="Содержимое 4" descr="Uzhgorod4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9203" y="1722438"/>
            <a:ext cx="3396594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2" name="Picture 6" descr="http://dlm5.meta.ua/pic/0/76/179/quGoDZEJ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ype:, atr:,, title:Ужгород с днём рождения!!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38490" cy="2428868"/>
          </a:xfrm>
          <a:prstGeom prst="rect">
            <a:avLst/>
          </a:prstGeom>
          <a:noFill/>
        </p:spPr>
      </p:pic>
      <p:pic>
        <p:nvPicPr>
          <p:cNvPr id="34820" name="Picture 4" descr="type:, atr:,, title:Ужгород с днём рождения!!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0"/>
            <a:ext cx="3238490" cy="2428868"/>
          </a:xfrm>
          <a:prstGeom prst="rect">
            <a:avLst/>
          </a:prstGeom>
          <a:noFill/>
        </p:spPr>
      </p:pic>
      <p:pic>
        <p:nvPicPr>
          <p:cNvPr id="34822" name="Picture 6" descr="type:, atr:,, title:Ужгород с днём рождения!!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8868"/>
            <a:ext cx="3048021" cy="2286016"/>
          </a:xfrm>
          <a:prstGeom prst="rect">
            <a:avLst/>
          </a:prstGeom>
          <a:noFill/>
        </p:spPr>
      </p:pic>
      <p:pic>
        <p:nvPicPr>
          <p:cNvPr id="34824" name="Picture 8" descr="type:, atr:,, title:Ужгород с днём рождения!!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428869"/>
            <a:ext cx="3643337" cy="2723396"/>
          </a:xfrm>
          <a:prstGeom prst="rect">
            <a:avLst/>
          </a:prstGeom>
          <a:noFill/>
        </p:spPr>
      </p:pic>
      <p:pic>
        <p:nvPicPr>
          <p:cNvPr id="34826" name="Picture 10" descr="type:, atr:,, title:Ужгород с днём рождения!!!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25610"/>
            <a:ext cx="1500166" cy="2232390"/>
          </a:xfrm>
          <a:prstGeom prst="rect">
            <a:avLst/>
          </a:prstGeom>
          <a:noFill/>
        </p:spPr>
      </p:pic>
      <p:pic>
        <p:nvPicPr>
          <p:cNvPr id="34828" name="Picture 12" descr="type:, atr:,, title:Ужгород с днём рождения!!!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19016" y="2928934"/>
            <a:ext cx="2724984" cy="3929066"/>
          </a:xfrm>
          <a:prstGeom prst="rect">
            <a:avLst/>
          </a:prstGeom>
          <a:noFill/>
        </p:spPr>
      </p:pic>
      <p:pic>
        <p:nvPicPr>
          <p:cNvPr id="34832" name="Picture 16" descr="http://img0.liveinternet.ru/images/attach/c/3/75/766/75766060_large_zamok_moego_detstv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0"/>
            <a:ext cx="2714612" cy="2927759"/>
          </a:xfrm>
          <a:prstGeom prst="rect">
            <a:avLst/>
          </a:prstGeom>
          <a:noFill/>
        </p:spPr>
      </p:pic>
      <p:pic>
        <p:nvPicPr>
          <p:cNvPr id="34834" name="Picture 18" descr="http://uzhgorod.net.ua/images/2010/07/05/b_zakarpattya2010070515070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73436" y="5143512"/>
            <a:ext cx="2755952" cy="1714488"/>
          </a:xfrm>
          <a:prstGeom prst="rect">
            <a:avLst/>
          </a:prstGeom>
          <a:noFill/>
        </p:spPr>
      </p:pic>
      <p:pic>
        <p:nvPicPr>
          <p:cNvPr id="34836" name="Picture 20" descr="http://www.kolyba.org.ua/images/stories/sakura/sakura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0166" y="4716390"/>
            <a:ext cx="1500198" cy="2141610"/>
          </a:xfrm>
          <a:prstGeom prst="rect">
            <a:avLst/>
          </a:prstGeom>
          <a:noFill/>
        </p:spPr>
      </p:pic>
      <p:pic>
        <p:nvPicPr>
          <p:cNvPr id="34838" name="Picture 22" descr="http://rest4uimagestest.1gb.ua/images/excursions/size/600/MDIuMDIuMjAxMi05OjM1NTg5Mjc=552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984" y="5036331"/>
            <a:ext cx="2428892" cy="1821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/>
          <a:lstStyle/>
          <a:p>
            <a:r>
              <a:rPr lang="uk-UA" dirty="0" smtClean="0"/>
              <a:t>  Чернівці – краса Буковини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428736"/>
            <a:ext cx="4210080" cy="521497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Чернівці</a:t>
            </a:r>
            <a:r>
              <a:rPr lang="ru-RU" dirty="0" smtClean="0"/>
              <a:t> –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небагатьох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яке по праву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перлиною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. На державному </a:t>
            </a:r>
            <a:r>
              <a:rPr lang="ru-RU" dirty="0" err="1" smtClean="0"/>
              <a:t>обліку</a:t>
            </a:r>
            <a:r>
              <a:rPr lang="ru-RU" dirty="0" smtClean="0"/>
              <a:t> в </a:t>
            </a:r>
            <a:r>
              <a:rPr lang="ru-RU" dirty="0" err="1" smtClean="0"/>
              <a:t>історичній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Буковини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706 </a:t>
            </a:r>
            <a:r>
              <a:rPr lang="ru-RU" dirty="0" err="1" smtClean="0"/>
              <a:t>пам’яток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, 20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загальнонаціонального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 </a:t>
            </a:r>
            <a:r>
              <a:rPr lang="ru-RU" dirty="0" err="1" smtClean="0"/>
              <a:t>Історична</a:t>
            </a:r>
            <a:r>
              <a:rPr lang="ru-RU" dirty="0" smtClean="0"/>
              <a:t> </a:t>
            </a:r>
            <a:r>
              <a:rPr lang="ru-RU" dirty="0" err="1" smtClean="0"/>
              <a:t>забудова</a:t>
            </a:r>
            <a:r>
              <a:rPr lang="ru-RU" dirty="0" smtClean="0"/>
              <a:t> старого </a:t>
            </a:r>
            <a:r>
              <a:rPr lang="ru-RU" dirty="0" err="1" smtClean="0"/>
              <a:t>міста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цілісний</a:t>
            </a:r>
            <a:r>
              <a:rPr lang="ru-RU" dirty="0" smtClean="0"/>
              <a:t>,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недоторканий</a:t>
            </a:r>
            <a:r>
              <a:rPr lang="ru-RU" dirty="0" smtClean="0"/>
              <a:t> ансамбль </a:t>
            </a:r>
            <a:r>
              <a:rPr lang="en-US" dirty="0" smtClean="0"/>
              <a:t>XIX – </a:t>
            </a:r>
            <a:r>
              <a:rPr lang="ru-RU" dirty="0" smtClean="0"/>
              <a:t>початку </a:t>
            </a:r>
            <a:r>
              <a:rPr lang="en-US" dirty="0" smtClean="0"/>
              <a:t>XX </a:t>
            </a:r>
            <a:r>
              <a:rPr lang="ru-RU" dirty="0" err="1" smtClean="0"/>
              <a:t>століть</a:t>
            </a:r>
            <a:r>
              <a:rPr lang="ru-RU" dirty="0" smtClean="0"/>
              <a:t>,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стильними</a:t>
            </a:r>
            <a:r>
              <a:rPr lang="ru-RU" dirty="0" smtClean="0"/>
              <a:t> </a:t>
            </a:r>
            <a:r>
              <a:rPr lang="ru-RU" dirty="0" err="1" smtClean="0"/>
              <a:t>сецесійними</a:t>
            </a:r>
            <a:r>
              <a:rPr lang="ru-RU" dirty="0" smtClean="0"/>
              <a:t> </a:t>
            </a:r>
            <a:r>
              <a:rPr lang="ru-RU" dirty="0" err="1" smtClean="0"/>
              <a:t>будовами</a:t>
            </a:r>
            <a:r>
              <a:rPr lang="ru-RU" dirty="0" smtClean="0"/>
              <a:t>, </a:t>
            </a:r>
            <a:r>
              <a:rPr lang="ru-RU" dirty="0" err="1" smtClean="0"/>
              <a:t>створеними</a:t>
            </a:r>
            <a:r>
              <a:rPr lang="ru-RU" dirty="0" smtClean="0"/>
              <a:t>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віденської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модерну </a:t>
            </a:r>
            <a:r>
              <a:rPr lang="ru-RU" dirty="0" err="1" smtClean="0"/>
              <a:t>Отто</a:t>
            </a:r>
            <a:r>
              <a:rPr lang="ru-RU" dirty="0" smtClean="0"/>
              <a:t> </a:t>
            </a:r>
            <a:r>
              <a:rPr lang="ru-RU" dirty="0" err="1" smtClean="0"/>
              <a:t>Ваґнера</a:t>
            </a:r>
            <a:r>
              <a:rPr lang="ru-RU" dirty="0" smtClean="0"/>
              <a:t>. </a:t>
            </a:r>
            <a:r>
              <a:rPr lang="ru-RU" dirty="0" err="1" smtClean="0"/>
              <a:t>Архітектурною</a:t>
            </a:r>
            <a:r>
              <a:rPr lang="ru-RU" dirty="0" smtClean="0"/>
              <a:t> </a:t>
            </a:r>
            <a:r>
              <a:rPr lang="ru-RU" dirty="0" err="1" smtClean="0"/>
              <a:t>перлиною</a:t>
            </a:r>
            <a:r>
              <a:rPr lang="ru-RU" dirty="0" smtClean="0"/>
              <a:t> </a:t>
            </a:r>
            <a:r>
              <a:rPr lang="ru-RU" dirty="0" err="1" smtClean="0"/>
              <a:t>Чернівців</a:t>
            </a:r>
            <a:r>
              <a:rPr lang="ru-RU" dirty="0" smtClean="0"/>
              <a:t> по праву </a:t>
            </a:r>
            <a:r>
              <a:rPr lang="ru-RU" dirty="0" err="1" smtClean="0"/>
              <a:t>вважається</a:t>
            </a:r>
            <a:r>
              <a:rPr lang="ru-RU" dirty="0" smtClean="0"/>
              <a:t> ансамбль </a:t>
            </a:r>
            <a:r>
              <a:rPr lang="ru-RU" dirty="0" err="1" smtClean="0"/>
              <a:t>колишньої</a:t>
            </a:r>
            <a:r>
              <a:rPr lang="ru-RU" dirty="0" smtClean="0"/>
              <a:t> </a:t>
            </a:r>
            <a:r>
              <a:rPr lang="ru-RU" dirty="0" err="1" smtClean="0"/>
              <a:t>Резиденції</a:t>
            </a:r>
            <a:r>
              <a:rPr lang="ru-RU" dirty="0" smtClean="0"/>
              <a:t> </a:t>
            </a:r>
            <a:r>
              <a:rPr lang="ru-RU" dirty="0" err="1" smtClean="0"/>
              <a:t>митрополитів</a:t>
            </a:r>
            <a:r>
              <a:rPr lang="ru-RU" dirty="0" smtClean="0"/>
              <a:t> </a:t>
            </a:r>
            <a:r>
              <a:rPr lang="ru-RU" dirty="0" err="1" smtClean="0"/>
              <a:t>Буковини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Далмації</a:t>
            </a:r>
            <a:r>
              <a:rPr lang="ru-RU" dirty="0" smtClean="0"/>
              <a:t>, включений до </a:t>
            </a:r>
            <a:r>
              <a:rPr lang="ru-RU" dirty="0" err="1" smtClean="0"/>
              <a:t>всесвітньої</a:t>
            </a:r>
            <a:r>
              <a:rPr lang="ru-RU" dirty="0" smtClean="0"/>
              <a:t> </a:t>
            </a:r>
            <a:r>
              <a:rPr lang="ru-RU" dirty="0" err="1" smtClean="0"/>
              <a:t>культурної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 ЮНЕСКО...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x_4f70f2c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8145" y="1571612"/>
            <a:ext cx="3511970" cy="46767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s10492.vk.me/u60936192/130159777/x_a5a20e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012" cy="3714752"/>
          </a:xfrm>
          <a:prstGeom prst="rect">
            <a:avLst/>
          </a:prstGeom>
          <a:noFill/>
        </p:spPr>
      </p:pic>
      <p:pic>
        <p:nvPicPr>
          <p:cNvPr id="35844" name="Picture 4" descr="http://cs10492.vk.me/u60936192/130159777/x_f1a27e4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0"/>
            <a:ext cx="2786082" cy="3714777"/>
          </a:xfrm>
          <a:prstGeom prst="rect">
            <a:avLst/>
          </a:prstGeom>
          <a:noFill/>
        </p:spPr>
      </p:pic>
      <p:pic>
        <p:nvPicPr>
          <p:cNvPr id="35846" name="Picture 6" descr="http://cs11155.vk.me/u60936192/130159777/x_e28cdc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-1"/>
            <a:ext cx="3286116" cy="3714753"/>
          </a:xfrm>
          <a:prstGeom prst="rect">
            <a:avLst/>
          </a:prstGeom>
          <a:noFill/>
        </p:spPr>
      </p:pic>
      <p:pic>
        <p:nvPicPr>
          <p:cNvPr id="35848" name="Picture 8" descr="http://cs11155.vk.me/u60936192/130159777/x_1d3448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80603"/>
            <a:ext cx="4500562" cy="3177397"/>
          </a:xfrm>
          <a:prstGeom prst="rect">
            <a:avLst/>
          </a:prstGeom>
          <a:noFill/>
        </p:spPr>
      </p:pic>
      <p:pic>
        <p:nvPicPr>
          <p:cNvPr id="35852" name="Picture 12" descr="http://cs11155.vk.me/u60936192/130159777/x_464a23b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692770"/>
            <a:ext cx="4643438" cy="3165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s11155.vk.me/u60936192/130159777/x_4b082d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1" cy="2571744"/>
          </a:xfrm>
          <a:prstGeom prst="rect">
            <a:avLst/>
          </a:prstGeom>
          <a:noFill/>
        </p:spPr>
      </p:pic>
      <p:pic>
        <p:nvPicPr>
          <p:cNvPr id="37892" name="Picture 4" descr="http://cs11155.vk.me/u60936192/130159777/x_fd4dcf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3" y="0"/>
            <a:ext cx="2286015" cy="2594060"/>
          </a:xfrm>
          <a:prstGeom prst="rect">
            <a:avLst/>
          </a:prstGeom>
          <a:noFill/>
        </p:spPr>
      </p:pic>
      <p:pic>
        <p:nvPicPr>
          <p:cNvPr id="37894" name="Picture 6" descr="http://cs11155.vk.me/u60936192/130159777/x_eedd4c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0"/>
            <a:ext cx="3428991" cy="2571744"/>
          </a:xfrm>
          <a:prstGeom prst="rect">
            <a:avLst/>
          </a:prstGeom>
          <a:noFill/>
        </p:spPr>
      </p:pic>
      <p:pic>
        <p:nvPicPr>
          <p:cNvPr id="37896" name="Picture 8" descr="http://cs11155.vk.me/u60936192/130159777/x_f8347b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1452"/>
            <a:ext cx="4500562" cy="2056548"/>
          </a:xfrm>
          <a:prstGeom prst="rect">
            <a:avLst/>
          </a:prstGeom>
          <a:noFill/>
        </p:spPr>
      </p:pic>
      <p:pic>
        <p:nvPicPr>
          <p:cNvPr id="37898" name="Picture 10" descr="http://cs10138.vk.me/u60936192/130159777/x_2a33f45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2571744"/>
            <a:ext cx="3119123" cy="2214578"/>
          </a:xfrm>
          <a:prstGeom prst="rect">
            <a:avLst/>
          </a:prstGeom>
          <a:noFill/>
        </p:spPr>
      </p:pic>
      <p:pic>
        <p:nvPicPr>
          <p:cNvPr id="37900" name="Picture 12" descr="http://cs10138.vk.me/u60936192/130159777/x_12e7019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2571744"/>
            <a:ext cx="2952770" cy="2214578"/>
          </a:xfrm>
          <a:prstGeom prst="rect">
            <a:avLst/>
          </a:prstGeom>
          <a:noFill/>
        </p:spPr>
      </p:pic>
      <p:pic>
        <p:nvPicPr>
          <p:cNvPr id="37902" name="Picture 14" descr="http://cs11010.vk.me/u60936192/130159777/x_e4d9b6e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2571744"/>
            <a:ext cx="3143240" cy="2357430"/>
          </a:xfrm>
          <a:prstGeom prst="rect">
            <a:avLst/>
          </a:prstGeom>
          <a:noFill/>
        </p:spPr>
      </p:pic>
      <p:pic>
        <p:nvPicPr>
          <p:cNvPr id="37904" name="Picture 16" descr="http://cs11010.vk.me/u60936192/130159777/x_b116243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4762485"/>
            <a:ext cx="1571636" cy="2095515"/>
          </a:xfrm>
          <a:prstGeom prst="rect">
            <a:avLst/>
          </a:prstGeom>
          <a:noFill/>
        </p:spPr>
      </p:pic>
      <p:pic>
        <p:nvPicPr>
          <p:cNvPr id="37906" name="Picture 18" descr="http://cs11010.vk.me/u60936192/130159777/x_e45c68d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59" y="4786322"/>
            <a:ext cx="3143241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67494"/>
            <a:ext cx="7329510" cy="1232680"/>
          </a:xfrm>
        </p:spPr>
        <p:txBody>
          <a:bodyPr/>
          <a:lstStyle/>
          <a:p>
            <a:r>
              <a:rPr lang="uk-UA" dirty="0" smtClean="0"/>
              <a:t>Основні проблеми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5026072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Основною проблемою </a:t>
            </a:r>
            <a:r>
              <a:rPr lang="ru-RU" dirty="0" err="1" smtClean="0"/>
              <a:t>Карпатського</a:t>
            </a:r>
            <a:r>
              <a:rPr lang="ru-RU" dirty="0" smtClean="0"/>
              <a:t> району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зайнятість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змушеного</a:t>
            </a:r>
            <a:r>
              <a:rPr lang="ru-RU" dirty="0" smtClean="0"/>
              <a:t> кати на </a:t>
            </a:r>
            <a:r>
              <a:rPr lang="ru-RU" dirty="0" err="1" smtClean="0"/>
              <a:t>заробітки</a:t>
            </a:r>
            <a:r>
              <a:rPr lang="ru-RU" dirty="0" smtClean="0"/>
              <a:t> до </a:t>
            </a:r>
            <a:r>
              <a:rPr lang="ru-RU" dirty="0" err="1" smtClean="0"/>
              <a:t>інших</a:t>
            </a:r>
            <a:r>
              <a:rPr lang="ru-RU" dirty="0" smtClean="0"/>
              <a:t> держав. Особливо </a:t>
            </a:r>
            <a:r>
              <a:rPr lang="ru-RU" dirty="0" err="1" smtClean="0"/>
              <a:t>гостро</a:t>
            </a:r>
            <a:r>
              <a:rPr lang="ru-RU" dirty="0" smtClean="0"/>
              <a:t> вона </a:t>
            </a:r>
            <a:r>
              <a:rPr lang="ru-RU" dirty="0" err="1" smtClean="0"/>
              <a:t>постає</a:t>
            </a:r>
            <a:r>
              <a:rPr lang="ru-RU" dirty="0" smtClean="0"/>
              <a:t> у </a:t>
            </a:r>
            <a:r>
              <a:rPr lang="ru-RU" dirty="0" err="1" smtClean="0"/>
              <a:t>сільській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, де </a:t>
            </a:r>
            <a:r>
              <a:rPr lang="ru-RU" dirty="0" err="1" smtClean="0"/>
              <a:t>неефективно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сільськогосподарські</a:t>
            </a:r>
            <a:r>
              <a:rPr lang="ru-RU" dirty="0" smtClean="0"/>
              <a:t> </a:t>
            </a:r>
            <a:r>
              <a:rPr lang="ru-RU" dirty="0" err="1" smtClean="0"/>
              <a:t>угіддя</a:t>
            </a:r>
            <a:r>
              <a:rPr lang="ru-RU" dirty="0" smtClean="0"/>
              <a:t>, мало </a:t>
            </a:r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Час </a:t>
            </a:r>
            <a:r>
              <a:rPr lang="ru-RU" dirty="0" err="1" smtClean="0"/>
              <a:t>від</a:t>
            </a:r>
            <a:r>
              <a:rPr lang="ru-RU" dirty="0" smtClean="0"/>
              <a:t> часу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зазнає</a:t>
            </a:r>
            <a:r>
              <a:rPr lang="ru-RU" dirty="0" smtClean="0"/>
              <a:t>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матеріальних</a:t>
            </a:r>
            <a:r>
              <a:rPr lang="ru-RU" dirty="0" smtClean="0"/>
              <a:t> </a:t>
            </a:r>
            <a:r>
              <a:rPr lang="ru-RU" dirty="0" err="1" smtClean="0"/>
              <a:t>втрат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паводків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4857784"/>
          </a:xfrm>
        </p:spPr>
        <p:txBody>
          <a:bodyPr>
            <a:normAutofit/>
          </a:bodyPr>
          <a:lstStyle/>
          <a:p>
            <a:r>
              <a:rPr lang="uk-UA" sz="7200" dirty="0" smtClean="0"/>
              <a:t>Дякуємо за увагу!</a:t>
            </a:r>
            <a:endParaRPr lang="ru-RU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401080" cy="58833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Карпатський</a:t>
            </a:r>
            <a:r>
              <a:rPr lang="ru-RU" b="1" dirty="0" smtClean="0"/>
              <a:t> </a:t>
            </a:r>
            <a:r>
              <a:rPr lang="ru-RU" b="1" dirty="0" err="1" smtClean="0"/>
              <a:t>економічний</a:t>
            </a:r>
            <a:r>
              <a:rPr lang="ru-RU" b="1" dirty="0" smtClean="0"/>
              <a:t> район — </a:t>
            </a:r>
            <a:r>
              <a:rPr lang="ru-RU" b="1" dirty="0" err="1" smtClean="0"/>
              <a:t>розташований</a:t>
            </a:r>
            <a:r>
              <a:rPr lang="ru-RU" b="1" dirty="0" smtClean="0"/>
              <a:t> на </a:t>
            </a:r>
            <a:r>
              <a:rPr lang="ru-RU" b="1" dirty="0" err="1" smtClean="0"/>
              <a:t>заході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. До складу </a:t>
            </a:r>
            <a:r>
              <a:rPr lang="ru-RU" b="1" dirty="0" err="1" smtClean="0"/>
              <a:t>входять</a:t>
            </a:r>
            <a:r>
              <a:rPr lang="ru-RU" b="1" dirty="0" smtClean="0"/>
              <a:t> </a:t>
            </a:r>
            <a:r>
              <a:rPr lang="ru-RU" b="1" dirty="0" err="1" smtClean="0"/>
              <a:t>Львівська</a:t>
            </a:r>
            <a:r>
              <a:rPr lang="ru-RU" b="1" dirty="0" smtClean="0"/>
              <a:t> область, </a:t>
            </a:r>
            <a:r>
              <a:rPr lang="ru-RU" b="1" dirty="0" err="1" smtClean="0"/>
              <a:t>Івано-Франківська</a:t>
            </a:r>
            <a:r>
              <a:rPr lang="ru-RU" b="1" dirty="0" smtClean="0"/>
              <a:t> область, </a:t>
            </a:r>
            <a:r>
              <a:rPr lang="ru-RU" b="1" dirty="0" err="1" smtClean="0"/>
              <a:t>Закарпатська</a:t>
            </a:r>
            <a:r>
              <a:rPr lang="ru-RU" b="1" dirty="0" smtClean="0"/>
              <a:t> область, </a:t>
            </a:r>
            <a:r>
              <a:rPr lang="ru-RU" b="1" dirty="0" err="1" smtClean="0"/>
              <a:t>Чернівецька</a:t>
            </a:r>
            <a:r>
              <a:rPr lang="ru-RU" b="1" dirty="0" smtClean="0"/>
              <a:t> область. </a:t>
            </a:r>
            <a:r>
              <a:rPr lang="ru-RU" b="1" dirty="0" err="1" smtClean="0"/>
              <a:t>Площа</a:t>
            </a:r>
            <a:r>
              <a:rPr lang="ru-RU" b="1" dirty="0" smtClean="0"/>
              <a:t> району становить 56,6 тис. км2 (9,4%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</a:t>
            </a:r>
            <a:r>
              <a:rPr lang="ru-RU" b="1" dirty="0" err="1" smtClean="0"/>
              <a:t>країни</a:t>
            </a:r>
            <a:r>
              <a:rPr lang="ru-RU" b="1" dirty="0" smtClean="0"/>
              <a:t>), </a:t>
            </a:r>
            <a:r>
              <a:rPr lang="ru-RU" b="1" dirty="0" err="1" smtClean="0"/>
              <a:t>з</a:t>
            </a:r>
            <a:r>
              <a:rPr lang="ru-RU" b="1" dirty="0" smtClean="0"/>
              <a:t> них </a:t>
            </a:r>
            <a:r>
              <a:rPr lang="ru-RU" b="1" dirty="0" err="1" smtClean="0"/>
              <a:t>Львівська</a:t>
            </a:r>
            <a:r>
              <a:rPr lang="ru-RU" b="1" dirty="0" smtClean="0"/>
              <a:t> область </a:t>
            </a:r>
            <a:r>
              <a:rPr lang="ru-RU" b="1" dirty="0" err="1" smtClean="0"/>
              <a:t>займає</a:t>
            </a:r>
            <a:r>
              <a:rPr lang="ru-RU" b="1" dirty="0" smtClean="0"/>
              <a:t> 21,8 тис. км2, </a:t>
            </a:r>
            <a:r>
              <a:rPr lang="ru-RU" b="1" dirty="0" err="1" smtClean="0"/>
              <a:t>Івано-Франківська</a:t>
            </a:r>
            <a:r>
              <a:rPr lang="ru-RU" b="1" dirty="0" smtClean="0"/>
              <a:t> — 13,9 тис. км2, </a:t>
            </a:r>
            <a:r>
              <a:rPr lang="ru-RU" b="1" dirty="0" err="1" smtClean="0"/>
              <a:t>Закарпатська</a:t>
            </a:r>
            <a:r>
              <a:rPr lang="ru-RU" b="1" dirty="0" smtClean="0"/>
              <a:t> — 12,8 тис. км2, </a:t>
            </a:r>
            <a:r>
              <a:rPr lang="ru-RU" b="1" dirty="0" err="1" smtClean="0"/>
              <a:t>Чернівецька</a:t>
            </a:r>
            <a:r>
              <a:rPr lang="ru-RU" b="1" dirty="0" smtClean="0"/>
              <a:t> — 8,1 тис. км2 </a:t>
            </a:r>
            <a:r>
              <a:rPr lang="ru-RU" b="1" dirty="0" err="1" smtClean="0"/>
              <a:t>Карпатський</a:t>
            </a:r>
            <a:r>
              <a:rPr lang="ru-RU" b="1" dirty="0" smtClean="0"/>
              <a:t> район </a:t>
            </a:r>
            <a:r>
              <a:rPr lang="ru-RU" b="1" dirty="0" err="1" smtClean="0"/>
              <a:t>межує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Польщею</a:t>
            </a:r>
            <a:r>
              <a:rPr lang="ru-RU" b="1" dirty="0" smtClean="0"/>
              <a:t>, </a:t>
            </a:r>
            <a:r>
              <a:rPr lang="ru-RU" b="1" dirty="0" err="1" smtClean="0"/>
              <a:t>Румунією</a:t>
            </a:r>
            <a:r>
              <a:rPr lang="ru-RU" b="1" dirty="0" smtClean="0"/>
              <a:t>, </a:t>
            </a:r>
            <a:r>
              <a:rPr lang="ru-RU" b="1" dirty="0" err="1" smtClean="0"/>
              <a:t>Угорщиною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Словаччиною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зумовлює</a:t>
            </a:r>
            <a:r>
              <a:rPr lang="ru-RU" b="1" dirty="0" smtClean="0"/>
              <a:t> </a:t>
            </a:r>
            <a:r>
              <a:rPr lang="ru-RU" b="1" dirty="0" err="1" smtClean="0"/>
              <a:t>вигідність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географічного</a:t>
            </a:r>
            <a:r>
              <a:rPr lang="ru-RU" b="1" dirty="0" smtClean="0"/>
              <a:t> </a:t>
            </a:r>
            <a:r>
              <a:rPr lang="ru-RU" b="1" dirty="0" err="1" smtClean="0"/>
              <a:t>положення</a:t>
            </a:r>
            <a:r>
              <a:rPr lang="ru-RU" b="1" dirty="0" smtClean="0"/>
              <a:t>. </a:t>
            </a:r>
            <a:r>
              <a:rPr lang="ru-RU" b="1" dirty="0" err="1" smtClean="0"/>
              <a:t>Зв'язки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західними</a:t>
            </a:r>
            <a:r>
              <a:rPr lang="ru-RU" b="1" dirty="0" smtClean="0"/>
              <a:t> </a:t>
            </a:r>
            <a:r>
              <a:rPr lang="ru-RU" b="1" dirty="0" err="1" smtClean="0"/>
              <a:t>сусідами</a:t>
            </a:r>
            <a:r>
              <a:rPr lang="ru-RU" b="1" dirty="0" smtClean="0"/>
              <a:t> </a:t>
            </a:r>
            <a:r>
              <a:rPr lang="ru-RU" b="1" dirty="0" err="1" smtClean="0"/>
              <a:t>простежуються</a:t>
            </a:r>
            <a:r>
              <a:rPr lang="ru-RU" b="1" dirty="0" smtClean="0"/>
              <a:t> як на </a:t>
            </a:r>
            <a:r>
              <a:rPr lang="ru-RU" b="1" dirty="0" err="1" smtClean="0"/>
              <a:t>виробничому</a:t>
            </a:r>
            <a:r>
              <a:rPr lang="ru-RU" b="1" dirty="0" smtClean="0"/>
              <a:t> </a:t>
            </a:r>
            <a:r>
              <a:rPr lang="ru-RU" b="1" dirty="0" err="1" smtClean="0"/>
              <a:t>рівні</a:t>
            </a:r>
            <a:r>
              <a:rPr lang="ru-RU" b="1" dirty="0" smtClean="0"/>
              <a:t>, так </a:t>
            </a:r>
            <a:r>
              <a:rPr lang="ru-RU" b="1" dirty="0" err="1" smtClean="0"/>
              <a:t>і</a:t>
            </a:r>
            <a:r>
              <a:rPr lang="ru-RU" b="1" dirty="0" smtClean="0"/>
              <a:t> в </a:t>
            </a:r>
            <a:r>
              <a:rPr lang="ru-RU" b="1" dirty="0" err="1" smtClean="0"/>
              <a:t>сфері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,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особливостях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національного</a:t>
            </a:r>
            <a:r>
              <a:rPr lang="ru-RU" b="1" dirty="0" smtClean="0"/>
              <a:t> складу району. </a:t>
            </a:r>
            <a:r>
              <a:rPr lang="ru-RU" b="1" dirty="0" err="1" smtClean="0"/>
              <a:t>Територією</a:t>
            </a:r>
            <a:r>
              <a:rPr lang="ru-RU" b="1" dirty="0" smtClean="0"/>
              <a:t> району </a:t>
            </a:r>
            <a:r>
              <a:rPr lang="ru-RU" b="1" dirty="0" err="1" smtClean="0"/>
              <a:t>проходять</a:t>
            </a:r>
            <a:r>
              <a:rPr lang="ru-RU" b="1" dirty="0" smtClean="0"/>
              <a:t> </a:t>
            </a:r>
            <a:r>
              <a:rPr lang="ru-RU" b="1" dirty="0" err="1" smtClean="0"/>
              <a:t>найважливіші</a:t>
            </a:r>
            <a:r>
              <a:rPr lang="ru-RU" b="1" dirty="0" smtClean="0"/>
              <a:t> </a:t>
            </a:r>
            <a:r>
              <a:rPr lang="ru-RU" b="1" dirty="0" err="1" smtClean="0"/>
              <a:t>транспортні</a:t>
            </a:r>
            <a:r>
              <a:rPr lang="ru-RU" b="1" dirty="0" smtClean="0"/>
              <a:t> шляхи.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r>
              <a:rPr lang="ru-RU" b="1" dirty="0" err="1" smtClean="0"/>
              <a:t>Природні</a:t>
            </a:r>
            <a:r>
              <a:rPr lang="ru-RU" b="1" dirty="0" smtClean="0"/>
              <a:t> </a:t>
            </a:r>
            <a:r>
              <a:rPr lang="ru-RU" b="1" dirty="0" err="1" smtClean="0"/>
              <a:t>умови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16894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Помірно</a:t>
            </a:r>
            <a:r>
              <a:rPr lang="ru-RU" dirty="0" smtClean="0"/>
              <a:t> </a:t>
            </a:r>
            <a:r>
              <a:rPr lang="ru-RU" dirty="0" err="1" smtClean="0"/>
              <a:t>континентальний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достатнім</a:t>
            </a:r>
            <a:r>
              <a:rPr lang="ru-RU" dirty="0" smtClean="0"/>
              <a:t>, а в </a:t>
            </a:r>
            <a:r>
              <a:rPr lang="ru-RU" dirty="0" err="1" smtClean="0"/>
              <a:t>деяких</a:t>
            </a:r>
            <a:r>
              <a:rPr lang="ru-RU" dirty="0" smtClean="0"/>
              <a:t> районах </a:t>
            </a:r>
            <a:r>
              <a:rPr lang="ru-RU" dirty="0" err="1" smtClean="0"/>
              <a:t>надмірним</a:t>
            </a:r>
            <a:r>
              <a:rPr lang="ru-RU" dirty="0" smtClean="0"/>
              <a:t> (</a:t>
            </a:r>
            <a:r>
              <a:rPr lang="ru-RU" dirty="0" err="1" smtClean="0"/>
              <a:t>Карпати</a:t>
            </a:r>
            <a:r>
              <a:rPr lang="ru-RU" dirty="0" smtClean="0"/>
              <a:t>) </a:t>
            </a:r>
            <a:r>
              <a:rPr lang="ru-RU" dirty="0" err="1" smtClean="0"/>
              <a:t>зволоженням</a:t>
            </a:r>
            <a:r>
              <a:rPr lang="ru-RU" dirty="0" smtClean="0"/>
              <a:t> </a:t>
            </a:r>
            <a:r>
              <a:rPr lang="ru-RU" dirty="0" err="1" smtClean="0"/>
              <a:t>зумовили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на </a:t>
            </a:r>
            <a:r>
              <a:rPr lang="ru-RU" dirty="0" err="1" smtClean="0"/>
              <a:t>рівнинах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комплексів</a:t>
            </a:r>
            <a:r>
              <a:rPr lang="ru-RU" dirty="0" smtClean="0"/>
              <a:t> </a:t>
            </a:r>
            <a:r>
              <a:rPr lang="ru-RU" dirty="0" err="1" smtClean="0"/>
              <a:t>змішаних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дерново-підзолистими</a:t>
            </a:r>
            <a:r>
              <a:rPr lang="ru-RU" dirty="0" smtClean="0"/>
              <a:t>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заболоченими</a:t>
            </a:r>
            <a:r>
              <a:rPr lang="ru-RU" dirty="0" smtClean="0"/>
              <a:t> </a:t>
            </a:r>
            <a:r>
              <a:rPr lang="ru-RU" dirty="0" err="1" smtClean="0"/>
              <a:t>ґрунтами</a:t>
            </a:r>
            <a:r>
              <a:rPr lang="ru-RU" dirty="0" smtClean="0"/>
              <a:t> та </a:t>
            </a:r>
            <a:r>
              <a:rPr lang="ru-RU" dirty="0" err="1" smtClean="0"/>
              <a:t>широколистяних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—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сірими</a:t>
            </a:r>
            <a:r>
              <a:rPr lang="ru-RU" dirty="0" smtClean="0"/>
              <a:t> </a:t>
            </a:r>
            <a:r>
              <a:rPr lang="ru-RU" dirty="0" err="1" smtClean="0"/>
              <a:t>лісовими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чорноземними</a:t>
            </a:r>
            <a:r>
              <a:rPr lang="ru-RU" dirty="0" smtClean="0"/>
              <a:t> </a:t>
            </a:r>
            <a:r>
              <a:rPr lang="ru-RU" dirty="0" err="1" smtClean="0"/>
              <a:t>ґрунтами</a:t>
            </a:r>
            <a:r>
              <a:rPr lang="ru-RU" dirty="0" smtClean="0"/>
              <a:t>. У горах добре </a:t>
            </a:r>
            <a:r>
              <a:rPr lang="ru-RU" dirty="0" err="1" smtClean="0"/>
              <a:t>виражена</a:t>
            </a:r>
            <a:r>
              <a:rPr lang="ru-RU" dirty="0" smtClean="0"/>
              <a:t> </a:t>
            </a:r>
            <a:r>
              <a:rPr lang="ru-RU" dirty="0" err="1" smtClean="0"/>
              <a:t>висотна</a:t>
            </a:r>
            <a:r>
              <a:rPr lang="ru-RU" dirty="0" smtClean="0"/>
              <a:t> </a:t>
            </a:r>
            <a:r>
              <a:rPr lang="ru-RU" dirty="0" err="1" smtClean="0"/>
              <a:t>поясність</a:t>
            </a:r>
            <a:r>
              <a:rPr lang="ru-RU" dirty="0" smtClean="0"/>
              <a:t>. У </a:t>
            </a:r>
            <a:r>
              <a:rPr lang="ru-RU" dirty="0" err="1" smtClean="0"/>
              <a:t>Закарпатті</a:t>
            </a:r>
            <a:r>
              <a:rPr lang="ru-RU" dirty="0" smtClean="0"/>
              <a:t> </a:t>
            </a:r>
            <a:r>
              <a:rPr lang="ru-RU" dirty="0" err="1" smtClean="0"/>
              <a:t>склалися</a:t>
            </a:r>
            <a:r>
              <a:rPr lang="ru-RU" dirty="0" smtClean="0"/>
              <a:t> </a:t>
            </a:r>
            <a:r>
              <a:rPr lang="ru-RU" dirty="0" err="1" smtClean="0"/>
              <a:t>сприятливі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теплолюбних</a:t>
            </a:r>
            <a:r>
              <a:rPr lang="ru-RU" dirty="0" smtClean="0"/>
              <a:t> культур </a:t>
            </a:r>
            <a:r>
              <a:rPr lang="ru-RU" dirty="0" err="1" smtClean="0"/>
              <a:t>завдяки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гірськими</a:t>
            </a:r>
            <a:r>
              <a:rPr lang="ru-RU" dirty="0" smtClean="0"/>
              <a:t> хребтами вони </a:t>
            </a:r>
            <a:r>
              <a:rPr lang="ru-RU" dirty="0" err="1" smtClean="0"/>
              <a:t>захищені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холодних</a:t>
            </a:r>
            <a:r>
              <a:rPr lang="ru-RU" dirty="0" smtClean="0"/>
              <a:t> </a:t>
            </a:r>
            <a:r>
              <a:rPr lang="ru-RU" dirty="0" err="1" smtClean="0"/>
              <a:t>повітряних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півночі.Також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поклади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паливні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та </a:t>
            </a:r>
            <a:r>
              <a:rPr lang="ru-RU" dirty="0" err="1" smtClean="0"/>
              <a:t>хімічна</a:t>
            </a:r>
            <a:r>
              <a:rPr lang="ru-RU" dirty="0" smtClean="0"/>
              <a:t>  </a:t>
            </a:r>
            <a:r>
              <a:rPr lang="ru-RU" dirty="0" err="1" smtClean="0"/>
              <a:t>сировина.Карпатський</a:t>
            </a:r>
            <a:r>
              <a:rPr lang="ru-RU" dirty="0" smtClean="0"/>
              <a:t> </a:t>
            </a:r>
            <a:r>
              <a:rPr lang="ru-RU" dirty="0" err="1" smtClean="0"/>
              <a:t>економічний</a:t>
            </a:r>
            <a:r>
              <a:rPr lang="ru-RU" dirty="0" smtClean="0"/>
              <a:t> район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рекреаційні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мінеральні</a:t>
            </a:r>
            <a:r>
              <a:rPr lang="ru-RU" dirty="0" smtClean="0"/>
              <a:t> води </a:t>
            </a:r>
            <a:r>
              <a:rPr lang="ru-RU" dirty="0" err="1" smtClean="0"/>
              <a:t>Трускавця</a:t>
            </a:r>
            <a:r>
              <a:rPr lang="ru-RU" dirty="0" smtClean="0"/>
              <a:t>, </a:t>
            </a:r>
            <a:r>
              <a:rPr lang="ru-RU" dirty="0" err="1" smtClean="0"/>
              <a:t>Сваляви</a:t>
            </a:r>
            <a:r>
              <a:rPr lang="ru-RU" dirty="0" smtClean="0"/>
              <a:t>, </a:t>
            </a:r>
            <a:r>
              <a:rPr lang="ru-RU" dirty="0" err="1" smtClean="0"/>
              <a:t>Східниці</a:t>
            </a:r>
            <a:r>
              <a:rPr lang="ru-RU" dirty="0" smtClean="0"/>
              <a:t>, </a:t>
            </a:r>
            <a:r>
              <a:rPr lang="ru-RU" dirty="0" err="1" smtClean="0"/>
              <a:t>лікувальні</a:t>
            </a:r>
            <a:r>
              <a:rPr lang="ru-RU" dirty="0" smtClean="0"/>
              <a:t> болота, </a:t>
            </a:r>
            <a:r>
              <a:rPr lang="ru-RU" dirty="0" err="1" smtClean="0"/>
              <a:t>мальовничі</a:t>
            </a:r>
            <a:r>
              <a:rPr lang="ru-RU" dirty="0" smtClean="0"/>
              <a:t> </a:t>
            </a:r>
            <a:r>
              <a:rPr lang="ru-RU" dirty="0" err="1" smtClean="0"/>
              <a:t>ландшафти</a:t>
            </a:r>
            <a:r>
              <a:rPr lang="ru-RU" dirty="0" smtClean="0"/>
              <a:t> </a:t>
            </a:r>
            <a:r>
              <a:rPr lang="ru-RU" dirty="0" err="1" smtClean="0"/>
              <a:t>Капат</a:t>
            </a:r>
            <a:r>
              <a:rPr lang="ru-RU" dirty="0" smtClean="0"/>
              <a:t>, </a:t>
            </a:r>
            <a:r>
              <a:rPr lang="ru-RU" dirty="0" err="1" smtClean="0"/>
              <a:t>Поділля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Багатий</a:t>
            </a:r>
            <a:r>
              <a:rPr lang="ru-RU" dirty="0" smtClean="0"/>
              <a:t> район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історико-архітектурні</a:t>
            </a:r>
            <a:r>
              <a:rPr lang="ru-RU" dirty="0" smtClean="0"/>
              <a:t> </a:t>
            </a:r>
            <a:r>
              <a:rPr lang="ru-RU" dirty="0" err="1" smtClean="0"/>
              <a:t>пам'ятки</a:t>
            </a:r>
            <a:r>
              <a:rPr lang="ru-RU" dirty="0" smtClean="0"/>
              <a:t>,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867400"/>
            <a:ext cx="7547826" cy="70487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             Карпатські гори </a:t>
            </a:r>
            <a:endParaRPr lang="ru-RU" sz="3600" dirty="0"/>
          </a:p>
        </p:txBody>
      </p:sp>
      <p:pic>
        <p:nvPicPr>
          <p:cNvPr id="15364" name="Picture 4" descr="http://www.web4market.biz/uploads/userfiles/12386/companies/640x480/b6531a8d02e46fec0f0cd009c01d1ee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30" b="130"/>
          <a:stretch>
            <a:fillRect/>
          </a:stretch>
        </p:blipFill>
        <p:spPr bwMode="auto">
          <a:xfrm>
            <a:off x="924803" y="214290"/>
            <a:ext cx="7546922" cy="564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67494"/>
            <a:ext cx="6329378" cy="1018366"/>
          </a:xfrm>
        </p:spPr>
        <p:txBody>
          <a:bodyPr/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24038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Район </a:t>
            </a:r>
            <a:r>
              <a:rPr lang="ru-RU" dirty="0" err="1" smtClean="0"/>
              <a:t>вирізняється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демографічна</a:t>
            </a:r>
            <a:r>
              <a:rPr lang="ru-RU" dirty="0" smtClean="0"/>
              <a:t> </a:t>
            </a:r>
            <a:r>
              <a:rPr lang="ru-RU" dirty="0" err="1" smtClean="0"/>
              <a:t>ситуація</a:t>
            </a:r>
            <a:r>
              <a:rPr lang="ru-RU" dirty="0" smtClean="0"/>
              <a:t> тут, як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Північно-Західному</a:t>
            </a:r>
            <a:r>
              <a:rPr lang="ru-RU" dirty="0" smtClean="0"/>
              <a:t> </a:t>
            </a:r>
            <a:r>
              <a:rPr lang="ru-RU" dirty="0" err="1" smtClean="0"/>
              <a:t>районі</a:t>
            </a:r>
            <a:r>
              <a:rPr lang="ru-RU" dirty="0" smtClean="0"/>
              <a:t>, не </a:t>
            </a:r>
            <a:r>
              <a:rPr lang="ru-RU" dirty="0" err="1" smtClean="0"/>
              <a:t>набула</a:t>
            </a:r>
            <a:r>
              <a:rPr lang="ru-RU" dirty="0" smtClean="0"/>
              <a:t> </a:t>
            </a:r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загрозливого</a:t>
            </a:r>
            <a:r>
              <a:rPr lang="ru-RU" dirty="0" smtClean="0"/>
              <a:t> характеру. </a:t>
            </a:r>
            <a:r>
              <a:rPr lang="ru-RU" dirty="0" err="1" smtClean="0"/>
              <a:t>Ще</a:t>
            </a:r>
            <a:r>
              <a:rPr lang="ru-RU" dirty="0" smtClean="0"/>
              <a:t> за </a:t>
            </a:r>
            <a:r>
              <a:rPr lang="ru-RU" dirty="0" err="1" smtClean="0"/>
              <a:t>підсумками</a:t>
            </a:r>
            <a:r>
              <a:rPr lang="ru-RU" dirty="0" smtClean="0"/>
              <a:t> 1996 року у </a:t>
            </a:r>
            <a:r>
              <a:rPr lang="ru-RU" dirty="0" err="1" smtClean="0"/>
              <a:t>двох</a:t>
            </a:r>
            <a:r>
              <a:rPr lang="ru-RU" dirty="0" smtClean="0"/>
              <a:t> областях району (</a:t>
            </a:r>
            <a:r>
              <a:rPr lang="ru-RU" dirty="0" err="1" smtClean="0"/>
              <a:t>Івано-Франківській</a:t>
            </a:r>
            <a:r>
              <a:rPr lang="ru-RU" dirty="0" smtClean="0"/>
              <a:t> та </a:t>
            </a:r>
            <a:r>
              <a:rPr lang="ru-RU" dirty="0" err="1" smtClean="0"/>
              <a:t>Закарпатській</a:t>
            </a:r>
            <a:r>
              <a:rPr lang="ru-RU" dirty="0" smtClean="0"/>
              <a:t>)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незначний</a:t>
            </a:r>
            <a:r>
              <a:rPr lang="ru-RU" dirty="0" smtClean="0"/>
              <a:t> </a:t>
            </a:r>
            <a:r>
              <a:rPr lang="ru-RU" dirty="0" err="1" smtClean="0"/>
              <a:t>додатний</a:t>
            </a:r>
            <a:r>
              <a:rPr lang="ru-RU" dirty="0" smtClean="0"/>
              <a:t> </a:t>
            </a:r>
            <a:r>
              <a:rPr lang="ru-RU" dirty="0" err="1" smtClean="0"/>
              <a:t>приріст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У </a:t>
            </a:r>
            <a:r>
              <a:rPr lang="ru-RU" dirty="0" err="1" smtClean="0"/>
              <a:t>Закарпатській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впродовж</a:t>
            </a:r>
            <a:r>
              <a:rPr lang="ru-RU" dirty="0" smtClean="0"/>
              <a:t>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err="1" smtClean="0"/>
              <a:t>ст</a:t>
            </a:r>
            <a:r>
              <a:rPr lang="ru-RU" dirty="0" smtClean="0"/>
              <a:t>, та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,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народжуваність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 Так, за </a:t>
            </a:r>
            <a:r>
              <a:rPr lang="ru-RU" dirty="0" err="1" smtClean="0"/>
              <a:t>підсумками</a:t>
            </a:r>
            <a:r>
              <a:rPr lang="ru-RU" dirty="0" smtClean="0"/>
              <a:t> 2008 року, вона становила 14,7 </a:t>
            </a:r>
            <a:r>
              <a:rPr lang="ru-RU" dirty="0" err="1" smtClean="0"/>
              <a:t>дітей</a:t>
            </a:r>
            <a:r>
              <a:rPr lang="ru-RU" dirty="0" smtClean="0"/>
              <a:t> на 1000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У </a:t>
            </a:r>
            <a:r>
              <a:rPr lang="ru-RU" dirty="0" err="1" smtClean="0"/>
              <a:t>Закарпатській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короткого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депопуляції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відновився</a:t>
            </a:r>
            <a:r>
              <a:rPr lang="ru-RU" dirty="0" smtClean="0"/>
              <a:t> </a:t>
            </a:r>
            <a:r>
              <a:rPr lang="ru-RU" dirty="0" err="1" smtClean="0"/>
              <a:t>додатний</a:t>
            </a:r>
            <a:r>
              <a:rPr lang="ru-RU" dirty="0" smtClean="0"/>
              <a:t> </a:t>
            </a:r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прирістнаселення</a:t>
            </a:r>
            <a:r>
              <a:rPr lang="ru-RU" dirty="0" smtClean="0"/>
              <a:t> (1,7 на 1000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за 2008 </a:t>
            </a:r>
            <a:r>
              <a:rPr lang="ru-RU" dirty="0" err="1" smtClean="0"/>
              <a:t>рік</a:t>
            </a:r>
            <a:r>
              <a:rPr lang="ru-RU" dirty="0" smtClean="0"/>
              <a:t>).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сільських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в </a:t>
            </a:r>
            <a:r>
              <a:rPr lang="ru-RU" dirty="0" err="1" smtClean="0"/>
              <a:t>Карпатському</a:t>
            </a:r>
            <a:r>
              <a:rPr lang="ru-RU" dirty="0" smtClean="0"/>
              <a:t> </a:t>
            </a:r>
            <a:r>
              <a:rPr lang="ru-RU" dirty="0" err="1" smtClean="0"/>
              <a:t>районі</a:t>
            </a:r>
            <a:r>
              <a:rPr lang="ru-RU" dirty="0" smtClean="0"/>
              <a:t> становить 51 %. </a:t>
            </a:r>
            <a:r>
              <a:rPr lang="ru-RU" dirty="0" err="1" smtClean="0"/>
              <a:t>Середня</a:t>
            </a:r>
            <a:r>
              <a:rPr lang="ru-RU" dirty="0" smtClean="0"/>
              <a:t> густота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—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найвищих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 — 107 </a:t>
            </a:r>
            <a:r>
              <a:rPr lang="ru-RU" dirty="0" err="1" smtClean="0"/>
              <a:t>осіб</a:t>
            </a:r>
            <a:r>
              <a:rPr lang="ru-RU" dirty="0" smtClean="0"/>
              <a:t> на км</a:t>
            </a:r>
            <a:r>
              <a:rPr lang="ru-RU" baseline="30000" dirty="0" smtClean="0"/>
              <a:t>2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перевищує</a:t>
            </a:r>
            <a:r>
              <a:rPr lang="ru-RU" dirty="0" smtClean="0"/>
              <a:t> </a:t>
            </a:r>
            <a:r>
              <a:rPr lang="ru-RU" dirty="0" err="1" smtClean="0"/>
              <a:t>пересічну</a:t>
            </a:r>
            <a:r>
              <a:rPr lang="ru-RU" dirty="0" smtClean="0"/>
              <a:t> для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Львівська</a:t>
            </a:r>
            <a:r>
              <a:rPr lang="ru-RU" dirty="0" smtClean="0"/>
              <a:t> область, де в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проживає</a:t>
            </a:r>
            <a:r>
              <a:rPr lang="ru-RU" dirty="0" smtClean="0"/>
              <a:t> 61 % </a:t>
            </a:r>
            <a:r>
              <a:rPr lang="ru-RU" dirty="0" err="1" smtClean="0"/>
              <a:t>мешканців</a:t>
            </a:r>
            <a:r>
              <a:rPr lang="ru-RU" dirty="0" smtClean="0"/>
              <a:t>, </a:t>
            </a:r>
            <a:r>
              <a:rPr lang="ru-RU" dirty="0" err="1" smtClean="0"/>
              <a:t>посідає</a:t>
            </a:r>
            <a:r>
              <a:rPr lang="ru-RU" dirty="0" smtClean="0"/>
              <a:t> </a:t>
            </a:r>
            <a:r>
              <a:rPr lang="ru-RU" dirty="0" err="1" smtClean="0"/>
              <a:t>четверте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за густотою </a:t>
            </a:r>
            <a:r>
              <a:rPr lang="ru-RU" dirty="0" err="1" smtClean="0"/>
              <a:t>населення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(117,1 </a:t>
            </a:r>
            <a:r>
              <a:rPr lang="ru-RU" dirty="0" err="1" smtClean="0"/>
              <a:t>осіб</a:t>
            </a:r>
            <a:r>
              <a:rPr lang="ru-RU" dirty="0" smtClean="0"/>
              <a:t> на км</a:t>
            </a:r>
            <a:r>
              <a:rPr lang="ru-RU" baseline="30000" dirty="0" smtClean="0"/>
              <a:t>2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53.radikal.ru/i140/0901/de/bd6ab9ddc6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047989" cy="2285992"/>
          </a:xfrm>
          <a:prstGeom prst="rect">
            <a:avLst/>
          </a:prstGeom>
          <a:noFill/>
        </p:spPr>
      </p:pic>
      <p:pic>
        <p:nvPicPr>
          <p:cNvPr id="18436" name="Picture 4" descr="http://img-fotki.yandex.ru/get/5808/presscvua.2c/0_6ca3e_2d2a0181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0"/>
            <a:ext cx="3071834" cy="2303876"/>
          </a:xfrm>
          <a:prstGeom prst="rect">
            <a:avLst/>
          </a:prstGeom>
          <a:noFill/>
        </p:spPr>
      </p:pic>
      <p:pic>
        <p:nvPicPr>
          <p:cNvPr id="18438" name="Picture 6" descr="http://kto.ua/img/news/img_7338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9" y="0"/>
            <a:ext cx="3071802" cy="2285992"/>
          </a:xfrm>
          <a:prstGeom prst="rect">
            <a:avLst/>
          </a:prstGeom>
          <a:noFill/>
        </p:spPr>
      </p:pic>
      <p:pic>
        <p:nvPicPr>
          <p:cNvPr id="18440" name="Picture 8" descr="http://image.tsn.ua/media/images2/585xX/Oct2009/38e4cfe193_1685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5992"/>
            <a:ext cx="3321866" cy="2214578"/>
          </a:xfrm>
          <a:prstGeom prst="rect">
            <a:avLst/>
          </a:prstGeom>
          <a:noFill/>
        </p:spPr>
      </p:pic>
      <p:pic>
        <p:nvPicPr>
          <p:cNvPr id="18442" name="Picture 10" descr="http://olmas55.nethouse.ru/static/img/0000/0000/4450/4450775.o19u5rnf9i.W6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285992"/>
            <a:ext cx="3052612" cy="2214578"/>
          </a:xfrm>
          <a:prstGeom prst="rect">
            <a:avLst/>
          </a:prstGeom>
          <a:noFill/>
        </p:spPr>
      </p:pic>
      <p:pic>
        <p:nvPicPr>
          <p:cNvPr id="18444" name="Picture 12" descr="http://os1.i.ua/3/1/6349537_55f805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1" y="2285992"/>
            <a:ext cx="2857489" cy="2214578"/>
          </a:xfrm>
          <a:prstGeom prst="rect">
            <a:avLst/>
          </a:prstGeom>
          <a:noFill/>
        </p:spPr>
      </p:pic>
      <p:pic>
        <p:nvPicPr>
          <p:cNvPr id="18446" name="Picture 14" descr="http://cs416424.userapi.com/v416424061/14d8/vR_-15wpVT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00570"/>
            <a:ext cx="3143240" cy="2357430"/>
          </a:xfrm>
          <a:prstGeom prst="rect">
            <a:avLst/>
          </a:prstGeom>
          <a:noFill/>
        </p:spPr>
      </p:pic>
      <p:pic>
        <p:nvPicPr>
          <p:cNvPr id="18448" name="Picture 16" descr="http://ye.ua/images/blog/Pravozahisna_Grupa_Varta__dopomagaye_otrimati_zemlyi_kozhnomu_ukrayincyi__133967538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4500545"/>
            <a:ext cx="3143272" cy="2357455"/>
          </a:xfrm>
          <a:prstGeom prst="rect">
            <a:avLst/>
          </a:prstGeom>
          <a:noFill/>
        </p:spPr>
      </p:pic>
      <p:pic>
        <p:nvPicPr>
          <p:cNvPr id="18450" name="Picture 18" descr="http://dumskaya.net/pics/apicturepicture_2522410730029_5506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4500570"/>
            <a:ext cx="3000396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r>
              <a:rPr lang="uk-UA" dirty="0" smtClean="0"/>
              <a:t>         Спеціалізація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143932" cy="531182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Карпатський район за спеціалізацією – </a:t>
            </a:r>
            <a:r>
              <a:rPr lang="uk-UA" dirty="0" err="1" smtClean="0"/>
              <a:t>індустрально-аграрний</a:t>
            </a:r>
            <a:r>
              <a:rPr lang="uk-UA" dirty="0" smtClean="0"/>
              <a:t>. На нього припадає 9% промислового та 10% сільськогосподарського виробництва. У структурі господарства провідне місце займає промисловість: машинобудування, гірничодобувна, харчова, хімічна,легка лісова й деревообробна та промисловість будівельних матеріалів. Карпати - відомий курортний і туристичний регіон. У Передкарпатті та Закарпатті </a:t>
            </a:r>
            <a:r>
              <a:rPr lang="uk-UA" dirty="0" err="1" smtClean="0"/>
              <a:t>знаходятся</a:t>
            </a:r>
            <a:r>
              <a:rPr lang="uk-UA" dirty="0" smtClean="0"/>
              <a:t> великі </a:t>
            </a:r>
            <a:r>
              <a:rPr lang="uk-UA" dirty="0" err="1" smtClean="0"/>
              <a:t>санаторно-</a:t>
            </a:r>
            <a:r>
              <a:rPr lang="uk-UA" dirty="0" smtClean="0"/>
              <a:t> курортні центри, деякі(Трускавець, Свалява) мають міжнародне значення.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3600" dirty="0" smtClean="0"/>
              <a:t>              Трускавець</a:t>
            </a:r>
            <a:endParaRPr lang="ru-RU" sz="3600" dirty="0"/>
          </a:p>
        </p:txBody>
      </p:sp>
      <p:pic>
        <p:nvPicPr>
          <p:cNvPr id="20484" name="Picture 4" descr="http://img0.liveinternet.ru/images/attach/c/3/76/776/76776204_large_t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30" b="13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214</TotalTime>
  <Words>795</Words>
  <Application>Microsoft Office PowerPoint</Application>
  <PresentationFormat>Экран (4:3)</PresentationFormat>
  <Paragraphs>32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Карпатський район</vt:lpstr>
      <vt:lpstr>Слайд 2</vt:lpstr>
      <vt:lpstr>Слайд 3</vt:lpstr>
      <vt:lpstr>Природні умови і ресурси</vt:lpstr>
      <vt:lpstr>Слайд 5</vt:lpstr>
      <vt:lpstr>Населення</vt:lpstr>
      <vt:lpstr>Слайд 7</vt:lpstr>
      <vt:lpstr>         Спеціалізація</vt:lpstr>
      <vt:lpstr>Слайд 9</vt:lpstr>
      <vt:lpstr>Слайд 10</vt:lpstr>
      <vt:lpstr>    Сільське господарство  </vt:lpstr>
      <vt:lpstr>Промислові вузли</vt:lpstr>
      <vt:lpstr>Львів – серце “Галичини”</vt:lpstr>
      <vt:lpstr>Слайд 14</vt:lpstr>
      <vt:lpstr>Слайд 15</vt:lpstr>
      <vt:lpstr>Слайд 16</vt:lpstr>
      <vt:lpstr>Івано-Франківськ – відлуння Прикарпаття</vt:lpstr>
      <vt:lpstr>Слайд 18</vt:lpstr>
      <vt:lpstr>Ужгород - місто унікальних історичних пам’яток</vt:lpstr>
      <vt:lpstr>Слайд 20</vt:lpstr>
      <vt:lpstr>  Чернівці – краса Буковини</vt:lpstr>
      <vt:lpstr>Слайд 22</vt:lpstr>
      <vt:lpstr>Слайд 23</vt:lpstr>
      <vt:lpstr>Основні проблеми 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Карпатський район</dc:title>
  <dc:creator>user</dc:creator>
  <cp:lastModifiedBy>user</cp:lastModifiedBy>
  <cp:revision>23</cp:revision>
  <dcterms:created xsi:type="dcterms:W3CDTF">2013-04-14T12:21:02Z</dcterms:created>
  <dcterms:modified xsi:type="dcterms:W3CDTF">2013-04-14T15:56:46Z</dcterms:modified>
</cp:coreProperties>
</file>