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59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0" r:id="rId22"/>
    <p:sldId id="283" r:id="rId23"/>
    <p:sldId id="284" r:id="rId24"/>
    <p:sldId id="285" r:id="rId2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424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B9FB-A1DC-4B8F-9349-8E8935B96C3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6FA4E-7C1D-4EC2-B6B7-42E3CF4D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6FA4E-7C1D-4EC2-B6B7-42E3CF4D30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BB1CE-CDCB-47C0-BF43-CC95E4271CA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72990" y="785794"/>
            <a:ext cx="214314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4040188" cy="6397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Джеймс Фенімор Купер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купер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8662" y="2185699"/>
            <a:ext cx="2857519" cy="3672163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928670"/>
            <a:ext cx="4041775" cy="639762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“Червоний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косар”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кк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429257" y="2199481"/>
            <a:ext cx="2325682" cy="36357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11787238" y="274638"/>
            <a:ext cx="571504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857232"/>
            <a:ext cx="8215370" cy="52864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600" b="1" dirty="0" smtClean="0">
                <a:solidFill>
                  <a:schemeClr val="accent6">
                    <a:lumMod val="75000"/>
                  </a:schemeClr>
                </a:solidFill>
              </a:rPr>
              <a:t>Романтизм у Німеччині</a:t>
            </a:r>
          </a:p>
          <a:p>
            <a:pPr fontAlgn="base"/>
            <a:r>
              <a:rPr lang="uk-UA" sz="2100" b="1" dirty="0" smtClean="0">
                <a:solidFill>
                  <a:schemeClr val="accent6">
                    <a:lumMod val="50000"/>
                  </a:schemeClr>
                </a:solidFill>
              </a:rPr>
              <a:t>        Генріх Гейне: великий «розстрига романтизму»</a:t>
            </a:r>
            <a:endParaRPr lang="ru-RU" sz="2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uk-UA" sz="2100" b="1" dirty="0" smtClean="0">
                <a:solidFill>
                  <a:schemeClr val="accent6">
                    <a:lumMod val="50000"/>
                  </a:schemeClr>
                </a:solidFill>
              </a:rPr>
              <a:t>З Гейне ми попадаємо в атмосферу того 19 століття, що був століттям революційно-демократичних рухів, перших виступів робітничого класу й розвитку соціалістичних ідей; ми виходимо за межі тільки німецької національної суспільної проблематики, який часом обмежувалися романтики, у широкий мир загальноєвропейських процесів і ідейних шукань. </a:t>
            </a:r>
            <a:endParaRPr lang="ru-RU" sz="2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uk-UA" sz="2100" b="1" dirty="0" smtClean="0">
                <a:solidFill>
                  <a:schemeClr val="accent6">
                    <a:lumMod val="50000"/>
                  </a:schemeClr>
                </a:solidFill>
              </a:rPr>
              <a:t>      Гейне народився й виріс у Дюссельдорфі, розташованому в Рейнській провінції, що граничить із Францією. Тут розвиток буржуазних відносин ішло швидше, ніж в інших областях країни, будувалися заводи, фабрики. Гейне відкрив нові можливості у поезії й у прозі, з’єднавши лірикові з публіцистикою, а публіцистику з лірикою. У його ліричних віршах, багато хто з яких покладені на музику й переведені на інші мови, простота й задушевність німецьких народних пісень з’єдналися зі світовідчуванням людини XIX сторіччя, з його ідейними шуканнями й рефлексією. </a:t>
            </a:r>
            <a:endParaRPr lang="ru-RU" sz="2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uk-UA" sz="2100" b="1" dirty="0" smtClean="0">
                <a:solidFill>
                  <a:schemeClr val="accent6">
                    <a:lumMod val="50000"/>
                  </a:schemeClr>
                </a:solidFill>
              </a:rPr>
              <a:t>      Фантазія Гейне, дивно яскрава, нестримна, що постійно породжує несподівані образні сполучення, незвичайні метафори й порівняння, з’єднана із цілеспрямованим, гострим аналізом сучасної йому дійсності. Його іронія, </a:t>
            </a:r>
            <a:r>
              <a:rPr lang="uk-UA" sz="2100" b="1" dirty="0" err="1" smtClean="0">
                <a:solidFill>
                  <a:schemeClr val="accent6">
                    <a:lumMod val="50000"/>
                  </a:schemeClr>
                </a:solidFill>
              </a:rPr>
              <a:t>.родинна</a:t>
            </a:r>
            <a:r>
              <a:rPr lang="uk-UA" sz="2100" b="1" dirty="0" smtClean="0">
                <a:solidFill>
                  <a:schemeClr val="accent6">
                    <a:lumMod val="50000"/>
                  </a:schemeClr>
                </a:solidFill>
              </a:rPr>
              <a:t> романтичної, до неї висхідна й від її ж успадкованої деякої своєї особливості (глузливе обігравання, романтичної мрії, самоіронію художника), носить все-таки новий характер, тому що інтелектуально по своїй; природі й багато в чому пов’язана з </a:t>
            </a:r>
            <a:r>
              <a:rPr lang="uk-UA" sz="2100" b="1" dirty="0" err="1" smtClean="0">
                <a:solidFill>
                  <a:schemeClr val="accent6">
                    <a:lumMod val="50000"/>
                  </a:schemeClr>
                </a:solidFill>
              </a:rPr>
              <a:t>аналитичностью</a:t>
            </a:r>
            <a:r>
              <a:rPr lang="uk-UA" sz="2100" b="1" dirty="0" smtClean="0">
                <a:solidFill>
                  <a:schemeClr val="accent6">
                    <a:lumMod val="50000"/>
                  </a:schemeClr>
                </a:solidFill>
              </a:rPr>
              <a:t> художнього мислення поета. У творах Гейне, як і в романтиків, фантастика живе всюди, але романтичні здогади про закономірності дійсності переміняються в зрілий період його творчості тверезим аналізом.</a:t>
            </a:r>
            <a:endParaRPr lang="ru-RU" sz="2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uk-UA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72924" y="-35721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4040188" cy="6397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Генріх Гейне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гейне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910" y="1975399"/>
            <a:ext cx="3714776" cy="3753879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3438" y="1000108"/>
            <a:ext cx="4041775" cy="639762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“Книга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пісень”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Содержимое 11" descr="oldbook013sm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43952" y="1928814"/>
            <a:ext cx="2911426" cy="3857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87172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85794"/>
            <a:ext cx="8329642" cy="534036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200" b="1" dirty="0" smtClean="0">
                <a:solidFill>
                  <a:schemeClr val="accent6">
                    <a:lumMod val="75000"/>
                  </a:schemeClr>
                </a:solidFill>
              </a:rPr>
              <a:t>Романтизм у Польщі</a:t>
            </a:r>
            <a:endParaRPr lang="ru-RU" sz="2200" dirty="0" smtClean="0"/>
          </a:p>
          <a:p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uk-UA" sz="1900" b="1" dirty="0" err="1" smtClean="0">
                <a:solidFill>
                  <a:schemeClr val="accent6">
                    <a:lumMod val="50000"/>
                  </a:schemeClr>
                </a:solidFill>
              </a:rPr>
              <a:t>Ада́м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1900" b="1" dirty="0" err="1" smtClean="0">
                <a:solidFill>
                  <a:schemeClr val="accent6">
                    <a:lumMod val="50000"/>
                  </a:schemeClr>
                </a:solidFill>
              </a:rPr>
              <a:t>Бе́рнард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1900" b="1" dirty="0" err="1" smtClean="0">
                <a:solidFill>
                  <a:schemeClr val="accent6">
                    <a:lumMod val="50000"/>
                  </a:schemeClr>
                </a:solidFill>
              </a:rPr>
              <a:t>Міцке́вич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 — один із найвидатніших польських поетів, засновник польського романтизму, діяч національно-визвольного руху. Засновник польської романтичної драми і вдома, і в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Західній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Європі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 порівнюється з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Байроном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Ґете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. Під час свого життя у Парижі був професором Слов'янської літератури в Коледж де Франс. В основному відомий як автор поетичної новели «</a:t>
            </a:r>
            <a:r>
              <a:rPr lang="uk-UA" sz="1900" b="1" dirty="0" err="1" smtClean="0">
                <a:solidFill>
                  <a:schemeClr val="accent6">
                    <a:lumMod val="50000"/>
                  </a:schemeClr>
                </a:solidFill>
              </a:rPr>
              <a:t>Дзяди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» та національного епосу «Пан </a:t>
            </a:r>
            <a:r>
              <a:rPr lang="uk-UA" sz="1900" b="1" dirty="0" err="1" smtClean="0">
                <a:solidFill>
                  <a:schemeClr val="accent6">
                    <a:lumMod val="50000"/>
                  </a:schemeClr>
                </a:solidFill>
              </a:rPr>
              <a:t>Тадеуш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» який вважають останнім великим епосом шляхетної культури Речі Посполитої.</a:t>
            </a:r>
            <a:endParaRPr lang="ru-RU" sz="19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    В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історію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польської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літератури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XIX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століття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А.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Міцкевич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увійшов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як один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найбільш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яскравих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талановитих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представників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польського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революційного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романтизму, як поет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, який відбив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своїй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інтереси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пригнобленого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польського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народу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мріяв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світле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майбутнє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своєї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батьківщини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твердо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вірив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наступ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довгоочікуваної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вітчизни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"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зорі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звільнення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".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Міцкевич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одним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перших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польських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поетів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зрозумів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неминучість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руйнування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загибелі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старої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реакційно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налаштованої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шляхетської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Польщі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кращих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творах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поета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знайшли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відображення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революційно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демократичні настрої.</a:t>
            </a:r>
            <a:endParaRPr lang="ru-RU" sz="19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Однак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найбільша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заслуга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Міцкевича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полягає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в тому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, що, прийшовши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революційного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демократизму</a:t>
            </a:r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, він став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виразником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передових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ідей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свого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часу,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натхненником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співаком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визвольної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боротьби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свого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народу.</a:t>
            </a:r>
            <a:endParaRPr lang="ru-RU" sz="19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1900" b="1" dirty="0" smtClean="0">
                <a:solidFill>
                  <a:schemeClr val="accent6">
                    <a:lumMod val="50000"/>
                  </a:schemeClr>
                </a:solidFill>
              </a:rPr>
              <a:t>Однією з найпопулярніших збірок є Кримські сонети.</a:t>
            </a:r>
            <a:endParaRPr lang="ru-RU" sz="19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12501618" y="0"/>
            <a:ext cx="71438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4040188" cy="639762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Пілігрім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34" y="2071678"/>
            <a:ext cx="4040188" cy="3951288"/>
          </a:xfrm>
        </p:spPr>
        <p:txBody>
          <a:bodyPr>
            <a:normAutofit fontScale="55000" lnSpcReduction="20000"/>
          </a:bodyPr>
          <a:lstStyle/>
          <a:p>
            <a:endParaRPr lang="ru-RU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Країна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розкоші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прослалась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підо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мною,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Вгорі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блакить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ясна, тут —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лиця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чарівні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Чому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ж у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дальній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край так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хочеться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мені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Чом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дальшою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я плачу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давниною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О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Литво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! Шум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лісів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породжених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тобою,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Миліший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ніж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Байдар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всі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солов'ї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гучні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більше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я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радів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твоїй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трясовині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Як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цим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шовковицям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ніжною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красою!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лоні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красоти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серед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казкових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див,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Чом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лину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серцем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я до молодого ранку,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тої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колись так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ніжно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полюбив?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В краю,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заказанім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для мене,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ти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коханко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Як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ходиш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моїх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недавніх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слідах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згадуєш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мене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хоч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іноді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в думках?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4876" y="928670"/>
            <a:ext cx="4041775" cy="639762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Руїни замку в Балаклаві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714876" y="2071678"/>
            <a:ext cx="4041775" cy="3951288"/>
          </a:xfrm>
        </p:spPr>
        <p:txBody>
          <a:bodyPr>
            <a:normAutofit fontScale="55000" lnSpcReduction="20000"/>
          </a:bodyPr>
          <a:lstStyle/>
          <a:p>
            <a:endParaRPr lang="ru-RU" sz="2600" b="1" dirty="0" smtClean="0"/>
          </a:p>
          <a:p>
            <a:endParaRPr lang="ru-RU" sz="2600" b="1" dirty="0" smtClean="0"/>
          </a:p>
          <a:p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Ці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замки,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лежать у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безладі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руїн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,—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Сторожа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краса твоя,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невдячний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Криме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Тепер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уламки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гад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живе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між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ними,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гірший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аніж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гад,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людського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роду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син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На вежу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сходимо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 тут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напис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є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один.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Можливо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ім'я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вчинками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гучними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прославлене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. Та час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неумолимий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Покрив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зелом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серед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замшілих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стін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Тут грек на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камені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різьбив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тонкі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оздоби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Монголів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Генуя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обертала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рабів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Намаз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побожний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свій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отут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хаджі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творив.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Тепер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тут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чорний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гриф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літа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при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темнім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гробі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Так в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місті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 де нема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нікого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крім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мерців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Чорніють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прапори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погребної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жалоби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H="1">
            <a:off x="12144428" y="274638"/>
            <a:ext cx="571504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4040188" cy="6397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Адам Міцкевич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міц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42976" y="2071678"/>
            <a:ext cx="2571768" cy="3621049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14876" y="1000108"/>
            <a:ext cx="4041775" cy="6397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“ Кримські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сонети”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Содержимое 11" descr="кр сон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857884" y="2071678"/>
            <a:ext cx="2509593" cy="3490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72924" y="274638"/>
            <a:ext cx="428628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785794"/>
            <a:ext cx="8286808" cy="542928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uk-UA" sz="8000" dirty="0" smtClean="0"/>
              <a:t> </a:t>
            </a:r>
            <a:r>
              <a:rPr lang="uk-UA" sz="8000" dirty="0" smtClean="0">
                <a:solidFill>
                  <a:schemeClr val="accent6">
                    <a:lumMod val="75000"/>
                  </a:schemeClr>
                </a:solidFill>
              </a:rPr>
              <a:t>Романтизм у Англії </a:t>
            </a:r>
          </a:p>
          <a:p>
            <a:r>
              <a:rPr lang="uk-UA" sz="5600" b="1" dirty="0" smtClean="0">
                <a:solidFill>
                  <a:schemeClr val="accent6">
                    <a:lumMod val="50000"/>
                  </a:schemeClr>
                </a:solidFill>
              </a:rPr>
              <a:t>       Джордж Гордон народився в Лондоні в старовинній, але збіднілій дворянській сім'ї. У десять років, після смерті двоюрідного дідуся, успадкував титул лорда та </a:t>
            </a:r>
            <a:r>
              <a:rPr lang="uk-UA" sz="5600" b="1" dirty="0" err="1" smtClean="0">
                <a:solidFill>
                  <a:schemeClr val="accent6">
                    <a:lumMod val="50000"/>
                  </a:schemeClr>
                </a:solidFill>
              </a:rPr>
              <a:t>Ньюстедське</a:t>
            </a:r>
            <a:r>
              <a:rPr lang="uk-UA" sz="5600" b="1" dirty="0" smtClean="0">
                <a:solidFill>
                  <a:schemeClr val="accent6">
                    <a:lumMod val="50000"/>
                  </a:schemeClr>
                </a:solidFill>
              </a:rPr>
              <a:t> абатство, старовинний маєток у графстві </a:t>
            </a:r>
            <a:r>
              <a:rPr lang="uk-UA" sz="5600" b="1" dirty="0" err="1" smtClean="0">
                <a:solidFill>
                  <a:schemeClr val="accent6">
                    <a:lumMod val="50000"/>
                  </a:schemeClr>
                </a:solidFill>
              </a:rPr>
              <a:t>Ноттінгемшир</a:t>
            </a:r>
            <a:r>
              <a:rPr lang="uk-UA" sz="5600" b="1" dirty="0" smtClean="0">
                <a:solidFill>
                  <a:schemeClr val="accent6">
                    <a:lumMod val="50000"/>
                  </a:schemeClr>
                </a:solidFill>
              </a:rPr>
              <a:t> (великому промисловому центрі Англії). Саме тут Байрон став свідком жахливого визиску пролетаріату й виступів луддитів. «Години дозвілля» (1807) — перша, ще не цілком самостійна збірка віршів. Сатирична поема «Англійські барди і шотландські оглядачі» (1809) поклала початок теоретичній полеміці Байрона з реакційним романтизмом, якої він не припиняв протягом всього життя. Байрон суворо осуджував поетів так званої «озерної школи» за зраду прогресивних ідей, нещадно висміював потяг до середньовіччя,містики.</a:t>
            </a:r>
            <a:endParaRPr lang="ru-RU" sz="5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5600" b="1" dirty="0" smtClean="0">
                <a:solidFill>
                  <a:schemeClr val="accent6">
                    <a:lumMod val="50000"/>
                  </a:schemeClr>
                </a:solidFill>
              </a:rPr>
              <a:t>      Літературну славу й світове визнання принесли Байрону перші дві пісні «Паломництво </a:t>
            </a:r>
            <a:r>
              <a:rPr lang="uk-UA" sz="5600" b="1" dirty="0" err="1" smtClean="0">
                <a:solidFill>
                  <a:schemeClr val="accent6">
                    <a:lumMod val="50000"/>
                  </a:schemeClr>
                </a:solidFill>
              </a:rPr>
              <a:t>Чайльда</a:t>
            </a:r>
            <a:r>
              <a:rPr lang="uk-UA" sz="5600" b="1" dirty="0" smtClean="0">
                <a:solidFill>
                  <a:schemeClr val="accent6">
                    <a:lumMod val="50000"/>
                  </a:schemeClr>
                </a:solidFill>
              </a:rPr>
              <a:t> Гарольда»(1812), написані під враженням подорожі до Португалії, Іспанії, Албанії, Греції, Туреччини. Публікація цього поетичного щоденника знаменувала собою народження революційної течії в англійському романтизмі. Саме тут Байрон уперше заявив про свої симпатії до національно-визвольної  боротьби поневолених народів і про свою ненависть до загарбницьких воєн. Для цього він використав традиційну на той час форму мандрів романтичного героя.</a:t>
            </a:r>
            <a:endParaRPr lang="ru-RU" sz="5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56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uk-UA" sz="5600" b="1" dirty="0" err="1" smtClean="0">
                <a:solidFill>
                  <a:schemeClr val="accent6">
                    <a:lumMod val="50000"/>
                  </a:schemeClr>
                </a:solidFill>
              </a:rPr>
              <a:t>“Паломництво</a:t>
            </a:r>
            <a:r>
              <a:rPr lang="uk-UA" sz="5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5600" b="1" dirty="0" err="1" smtClean="0">
                <a:solidFill>
                  <a:schemeClr val="accent6">
                    <a:lumMod val="50000"/>
                  </a:schemeClr>
                </a:solidFill>
              </a:rPr>
              <a:t>Чайльд</a:t>
            </a:r>
            <a:r>
              <a:rPr lang="uk-UA" sz="5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5600" b="1" dirty="0" err="1" smtClean="0">
                <a:solidFill>
                  <a:schemeClr val="accent6">
                    <a:lumMod val="50000"/>
                  </a:schemeClr>
                </a:solidFill>
              </a:rPr>
              <a:t>Гарольда»—</a:t>
            </a:r>
            <a:r>
              <a:rPr lang="uk-UA" sz="5600" b="1" dirty="0" smtClean="0">
                <a:solidFill>
                  <a:schemeClr val="accent6">
                    <a:lumMod val="50000"/>
                  </a:schemeClr>
                </a:solidFill>
              </a:rPr>
              <a:t> поема Джорджа Гордона Байрона, опублікована частинами в період з 1812 по 1818 роки, в якій розповідається про враження розчарованого життям юнака від закордонної мандрівки та про роздуми, викликані цією мандрівкою. У ширшому сенсі поема відображає меланхолію та розчарування покоління, що втомилося від наполеонівських воєн</a:t>
            </a:r>
            <a:endParaRPr lang="ru-RU" sz="5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5600" b="1" dirty="0" smtClean="0">
                <a:solidFill>
                  <a:schemeClr val="accent6">
                    <a:lumMod val="50000"/>
                  </a:schemeClr>
                </a:solidFill>
              </a:rPr>
              <a:t>     «Паломництво» — перший літературний твір, у якому зустрічається байронічний герой. Це особливий тип ліричного героя з високим рівнем інтелекту й гостротою сприйняття, здатний легко пристосовуватися до нових ситуацій і хитро домагатися в них своєї вигоди. Це освічена й розвинута людина. Вона має харизму й привабливість, однак їй бракує цілісності, вона схильна до раптової зміни настрою, не знає чого хоче, прагне до протилежностей водночас. Загалом, байронічний герой не має жодних авторитетів, і насолоджується власноруч створеним образом вигнанця й знедоленого. Він схильний до різкості й цинізму, поведінки, що шкодить йому самому й шкідливих звичок, має нездоланне прагнення спокушати жінок. Він сексуально привабливий, почасти завдяки містичній таємничій масці, але ця сексуальна привабливість часто заводить його в халепу.</a:t>
            </a:r>
            <a:endParaRPr lang="ru-RU" sz="5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5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11572924" y="274638"/>
            <a:ext cx="35719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4040188" cy="6397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Джордж Байрон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байрон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0063" y="2293212"/>
            <a:ext cx="3714747" cy="3493241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4876" y="1000108"/>
            <a:ext cx="4041775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“ Паломництво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Чальд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Гарольд”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чг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072066" y="2285992"/>
            <a:ext cx="3492521" cy="3499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11787238" y="0"/>
            <a:ext cx="571504" cy="3203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57232"/>
            <a:ext cx="8258204" cy="526893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900" dirty="0" smtClean="0">
                <a:solidFill>
                  <a:schemeClr val="accent6">
                    <a:lumMod val="75000"/>
                  </a:schemeClr>
                </a:solidFill>
              </a:rPr>
              <a:t>Романтизм у музиці</a:t>
            </a:r>
          </a:p>
          <a:p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        В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якості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основної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проблеми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романтичної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музики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висувається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проблема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особистості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причому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в новому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освітленні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- в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конфлікті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навколишнім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світом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Романтичний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герой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завжди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самотній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. Тема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самотності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найпопулярніша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всьому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романтичному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мистецтві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часто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нею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пов'язана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думка про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творчу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особистість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людина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самотня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коли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є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саме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неабиякою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обдарованою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особистістю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. Артист, поет,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музикант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улюблені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герої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творах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романтиків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(«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Любов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поета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» Шумана, «Фантастична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симфонія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Берліоза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подзаголовком- «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Епізод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артиста»,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симфонічна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поема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Ліста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«Тассо»).</a:t>
            </a:r>
            <a:b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b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Властивий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романтичній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музиці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глибокий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інтерес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людської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особистості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висловився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переважанні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неї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особистого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тону.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Розкриття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особистої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драми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нерідко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набувало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романтиків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відтінок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автобіографічності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вносив у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музику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особливу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щирість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. Так,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наприклад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багато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фортепіанні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твори Шумана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пов'язані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історією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любові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Кларі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Вик. </a:t>
            </a:r>
            <a:b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b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Справжнім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відкриттям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композиторів-романтиків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стала тема фантастики.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Музика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вперше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навчилася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втілювати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казково-фантастичні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образи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чисто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музичними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засобами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. В операх XVII - XVIII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століть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неземні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персонажі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(як,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наприклад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Цариця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ночі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моцартовской «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Чарівної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флейти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»)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розмовляли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на «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загальноприйнятому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музичній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мові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мало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виділяючись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тлі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реальних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людей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Найважливішим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моментом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естетики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музичного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романтизму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ідея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синтезу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мистецтв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яка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знайшла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найбільш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яскраве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вираження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оперній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Вагнера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програмній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музиці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Берліоза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Шумана,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Ліста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Романтизм в музиці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муз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18417"/>
            <a:ext cx="4038600" cy="3089529"/>
          </a:xfrm>
        </p:spPr>
      </p:pic>
      <p:pic>
        <p:nvPicPr>
          <p:cNvPr id="7" name="Содержимое 6" descr="муз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340369"/>
          </a:xfrm>
        </p:spPr>
        <p:txBody>
          <a:bodyPr>
            <a:normAutofit lnSpcReduction="10000"/>
          </a:bodyPr>
          <a:lstStyle/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Романти́зм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—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ідейний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рух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у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літературі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мистецтві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виник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наприкінці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18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століття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Німеччині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Великій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Британії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Франції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поширився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на початку 19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століття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в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Російській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імперії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Польщі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Австрії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середини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19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століття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охопив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інші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країни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Європи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та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Північної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Південної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Америки.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Характерними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ознаками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романтизму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є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заперечення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раціоналізму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відмова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суворої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нормативності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художній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культ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почуттів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людини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увага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особистості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індивідуальних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рис;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неприйняття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буденності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звеличення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„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духу“;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наявність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провідних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мотивів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самостійності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світової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скорботи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національної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туги) та романтичного бунту,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нескореності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;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історизму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та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захоплення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фольклором.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Романтизм,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виник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французької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революції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в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умовах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утверджуваного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зламі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18 — 19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століття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абсолютизму,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реакцією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проти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раціоналізму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доби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Просвітництва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застиглих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форм, схем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канонів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класицизму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та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подекуди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проти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сентименталізму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Філософську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базу романтизму заклав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німецький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філософ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Фрідріх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Шеллінг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Визначальними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для романтизму стали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ідеалізм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у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філософії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культ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почуттів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а не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розуму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звернення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народності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захоплення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фольклоромі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народною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мистецькою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творчістю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шукання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історичної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свідомості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посилене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вивчення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історичного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минулого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інколи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втеча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довколишньої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дійсності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ідеалізоване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минуле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вимріяне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майбутнє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фантастику. Романтизм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призвів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вироблення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романтичного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світогляду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та романтичного стилю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постання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нових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літературних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жанрів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—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балади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ліричної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пісні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романсової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лірики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історичних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романів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драм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</a:rPr>
              <a:t>и.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Романтизм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сформувався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тлі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суспільної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кризи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 як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прояв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незгоди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тенденціями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кінця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XVIII ст.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11430048" y="214290"/>
            <a:ext cx="285752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126055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uk-UA" sz="4200" dirty="0" smtClean="0">
                <a:solidFill>
                  <a:schemeClr val="accent6">
                    <a:lumMod val="75000"/>
                  </a:schemeClr>
                </a:solidFill>
              </a:rPr>
              <a:t>Романтизм у живописі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Глибину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ідей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своїх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особистісних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переживань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живописці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передають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через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художній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образ,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створений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допомогою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композиції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кольору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акцентів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різних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країнах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Європи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свої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особливості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трактуванні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романтичних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образів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пов’язано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філософськими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течіями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суспільно-політичною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обстановкою, живим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відгуком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мистецтво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         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Живопис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винятком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Роздроблена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невеликі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князівства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герцогства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Німеччина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не переживала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серйозних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суспільних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потрясінь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художники не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створювали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монументальних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полотен,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зображають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героїв-титанів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тут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інтерес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викликав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глибокий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духовний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світ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краса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велич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моральні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пошуки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Тому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найбільш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повно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романтизм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живопису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Німеччини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представлений в портретах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пейзажах.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Отто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Рунге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класичні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зразки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цього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жанру. У портретах,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виконаних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живописцем, через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тонку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опрацювання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рис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обличчя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очей, через контраст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світла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тіні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передано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прагнення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художника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показати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суперечливість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особистості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міць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глибину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відчування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Через пейзаж,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трохи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фантастичне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перебільшене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зображення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дерев,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квітів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птахів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художник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намагався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відкрити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багатоплановість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людської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особистості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схожість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природою,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різноманітною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непізнаною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Яскравим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представником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романтизму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живописі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художник-пейзажист К. Д.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Фрідріх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робив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акценти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силі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могутності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природи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гірських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морських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пейзажів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співзвучних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людині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Романтизм 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живописі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Франції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розвивався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іншими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принципами.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Революційні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потрясіння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бурхлива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громадська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проявилися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живописі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тяжінням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художників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зображення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історичних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фантастичних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сюжетів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патетикою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нервовим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збудженням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яке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досягалося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яскравим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колірним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контрастом,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експресією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рухів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деякою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хаотичністю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стихійністю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композиції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Найбільш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повно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яскраво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романтичні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ідеї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представлені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Жеріко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Е. Делакруа. Художники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майстерно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користувалися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кольором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світлом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створюючи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пульсуючу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глибину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почуттів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піднесений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порив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боротьби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волі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Романтизм у живописі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ром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523910"/>
            <a:ext cx="4038600" cy="2678542"/>
          </a:xfrm>
        </p:spPr>
      </p:pic>
      <p:pic>
        <p:nvPicPr>
          <p:cNvPr id="7" name="Содержимое 6" descr="ром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538758"/>
            <a:ext cx="4038600" cy="2648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Романтизм у живописі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н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75432"/>
            <a:ext cx="4038600" cy="2975498"/>
          </a:xfrm>
        </p:spPr>
      </p:pic>
      <p:pic>
        <p:nvPicPr>
          <p:cNvPr id="12" name="Содержимое 11" descr="д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357430"/>
            <a:ext cx="4038600" cy="300039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Романтизм у живописі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оо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224" y="1643050"/>
            <a:ext cx="3571900" cy="4525963"/>
          </a:xfrm>
        </p:spPr>
      </p:pic>
      <p:pic>
        <p:nvPicPr>
          <p:cNvPr id="14" name="Содержимое 13" descr="о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4876" y="1643050"/>
            <a:ext cx="3761886" cy="457203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Романтизм у живописі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4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2357430"/>
            <a:ext cx="4268346" cy="3000396"/>
          </a:xfrm>
        </p:spPr>
      </p:pic>
      <p:pic>
        <p:nvPicPr>
          <p:cNvPr id="10" name="Содержимое 9" descr="а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337833"/>
            <a:ext cx="4038600" cy="30506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714356"/>
            <a:ext cx="6008730" cy="54078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8072462" cy="5143536"/>
          </a:xfrm>
        </p:spPr>
        <p:txBody>
          <a:bodyPr>
            <a:normAutofit fontScale="47500" lnSpcReduction="20000"/>
          </a:bodyPr>
          <a:lstStyle/>
          <a:p>
            <a:r>
              <a:rPr lang="uk-UA" sz="4200" b="1" dirty="0" smtClean="0">
                <a:solidFill>
                  <a:schemeClr val="accent6">
                    <a:lumMod val="75000"/>
                  </a:schemeClr>
                </a:solidFill>
              </a:rPr>
              <a:t>Романтизм в українській літературі </a:t>
            </a:r>
          </a:p>
          <a:p>
            <a:pPr algn="l"/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       Євген Гребінка, як і багато хто в українській, російській та польській літературі, вдавався в умовах миколаївської реакції до жанру байки.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У байках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Гребінки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відбито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соціальні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суперечності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тогочасної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дійсності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Езопівською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сповненою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алегорій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мовою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бачачи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соціальну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національну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несправедливість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тогочасної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царської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Росії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наважувався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говорити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сувору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сміливу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правду.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Майже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усіх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байках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хижакам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гнобителям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протистоїть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простий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чоловік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кий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здоровий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глузд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мораль,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цим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протиставляється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автором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багатим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крутіям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здирникам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чинодралам.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Наприклад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у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байці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Ведмежий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суд»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викриває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тогочасні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порядки,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продажність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корупцію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судових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установах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миколаївської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Росії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де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судді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Ведмеді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та Вовки, за доносом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Лисиці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готові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розтерзати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жертву,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бідолашного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Вола, за те,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той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лиш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їв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сіно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овес,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сіль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». </a:t>
            </a:r>
            <a:endParaRPr lang="ru-RU" sz="3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     У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своїх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байках, коротких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мініатюрах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побудованих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як у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драматичних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творах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на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протиставленні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зіткненні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характерів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добра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зла,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Гребінка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досяг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простоти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легкості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стилю,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влучності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характеристики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персонажів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завдяки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чому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твори стали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явищем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українській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літературі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того часу. </a:t>
            </a:r>
            <a:endParaRPr lang="ru-RU" sz="3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       Євген Гребінка успішно виступав і як прозаїк, автор історичних повістей, нарисів та роману «Чайковський», присвяченого подіям визвольної війни 1648–1654 років..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Створено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основі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родинних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переказів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оскільки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Гребінки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походила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роду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Чайковських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. У «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Чайковському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Гребінка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продовжуючи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лінію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М.Гоголя,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творами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якого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тоді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зачитувалися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Росія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Україна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створив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широке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епічне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полотно,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зобразив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суворе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козаків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їхню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мужність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вірність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дружбі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Гребінка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звертався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до так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званих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злободенних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тем,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гостро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вирішуючи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тему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маленької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людини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жорстокому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суспільстві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3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Євген Гребінка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г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2134" y="1600200"/>
            <a:ext cx="34397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Содержимое 5" descr="сонц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3306" y="1357298"/>
            <a:ext cx="5111750" cy="3833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Ось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Сонечко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зійшло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світить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нам,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гріє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І божий мир як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маківка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цвіте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небі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чистому ген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Хмара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бовваніє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Та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Хмара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надулась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річ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таку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гуде: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вже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мені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се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Сонце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надоїло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!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Чого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воно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так землю веселить?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Хоч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я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насуплюся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воно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таки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блищить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Я полечу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йому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назустріч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сміло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здужаю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собою затемнить».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Дивлюсь -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Хмарами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півнеба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замостило,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Сонечко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мов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ніччю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налягло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Сонце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вище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підплило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І Хмари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ті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позолотило.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12127312" y="1142984"/>
            <a:ext cx="45719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85794"/>
            <a:ext cx="8258204" cy="534036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9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uk-UA" sz="2900" b="1" dirty="0" smtClean="0">
                <a:solidFill>
                  <a:schemeClr val="accent6">
                    <a:lumMod val="75000"/>
                  </a:schemeClr>
                </a:solidFill>
              </a:rPr>
              <a:t>Романтизм у Франції </a:t>
            </a:r>
            <a:endParaRPr lang="ru-RU" sz="2900" b="1" dirty="0" smtClean="0"/>
          </a:p>
          <a:p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Віктор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Гюго -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єдиний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Європі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хто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залишився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вірним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романтичному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напряму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кінця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тоді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як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загалом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романтичний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рух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французькій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літературі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вичерпався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уже в 40-50 роках 19 ст., а в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німецькій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літературі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20-ті роки.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один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багатьох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хто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не прокляв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Французьку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революцію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ідеї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революції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взагалі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хто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зберіг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віру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оптимізм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можливість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розумного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поступу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творчого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потенціалу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людини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людства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Саме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завдяки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Віктору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Гюго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французький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романтизм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сприймався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найбільш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соціально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орієнтований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наснажений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соціальними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ідеями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співчуття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бідних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знедолених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вимога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соціальної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справедливості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     Над драмою «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Рюї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Блаз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» Гюго працював трохи більше місяця - з 8 липня по 11 серпня 1838. Спочатку він коливався у виборі її назви. Збереглися авторські варіанти назв: «Королева нудьгує» і «Помста дона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Саллюстія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». Але потім Гюго їх забракував, віддавши перевагу цим зовні ефектним назвами просте «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Рюї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Блаз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», яким підкреслювалося значення повсталої проти розтлінного суспільства особистості, бунтаря з народу.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     Основний сюжет п'єси будується навколо інтриги, яку задумав міністр поліції дон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Саллюстій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де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Базан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, щоб помститися королеві. Дон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Саллюстий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де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Базан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спокусив фрейліну королеви і відмовляється з нею одружитися. Королева з презирством звільняє його і відправляє у вигнання. Дон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Саллюстий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пропонує свого кузена - дону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Сезару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де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Базанов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- шляхетному розбійнику, що ховається від закону - заступництво і гроші в обмін на послугу: той повинен спокусити королеву. Дон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Сезар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з обуренням відмовляється: хоча він проциндрив стан і став розбійником, але він відмовляється образити королеву і жінку. В результаті розмови двох кузенів дона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Сезара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де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Басана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заарештовують за наказом дона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Саллюстия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і відправляють на галери. Один із слуг дона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Саллюстия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Рюї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Блаз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- молода людина, нещодавно закінчив університет, як дві краплі води схожий на його кузена. Дон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Саллюстий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вводить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РюиїБлаза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під виглядом свого кузена дона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Сезара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де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Базана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у вище суспільство і наказує слузі домогтися розташування королеви.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Рюї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300" b="1" dirty="0" err="1" smtClean="0">
                <a:solidFill>
                  <a:schemeClr val="accent6">
                    <a:lumMod val="50000"/>
                  </a:schemeClr>
                </a:solidFill>
              </a:rPr>
              <a:t>Блаз</a:t>
            </a:r>
            <a:r>
              <a:rPr lang="uk-UA" sz="2300" b="1" dirty="0" smtClean="0">
                <a:solidFill>
                  <a:schemeClr val="accent6">
                    <a:lumMod val="50000"/>
                  </a:schemeClr>
                </a:solidFill>
              </a:rPr>
              <a:t>, давно і безнадійно закоханий в королеву, погоджується.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uk-UA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6397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Віктор Гюго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гюго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8816" y="2143116"/>
            <a:ext cx="3571899" cy="3571899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857232"/>
            <a:ext cx="4041775" cy="6397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“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Рюї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Блаз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”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блаз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643570" y="2071678"/>
            <a:ext cx="2712505" cy="3665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73252" y="500042"/>
            <a:ext cx="642943" cy="857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857232"/>
            <a:ext cx="8215370" cy="524034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Романтизм у  літературі  США</a:t>
            </a:r>
          </a:p>
          <a:p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      Джеймс Фенімор Купер - американський романіст і сатирик. Класик пригодницької літератури.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Незабаром після народження Фенімора його батько, суддя Вільям Купер (англ.) Рос., Досить багатий землевласник, переселився в штат Нью-Йорк і заснував там селище </a:t>
            </a:r>
            <a:r>
              <a:rPr lang="uk-UA" sz="2600" b="1" dirty="0" err="1" smtClean="0">
                <a:solidFill>
                  <a:schemeClr val="accent6">
                    <a:lumMod val="50000"/>
                  </a:schemeClr>
                </a:solidFill>
              </a:rPr>
              <a:t>Куперстаун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 (англ.) Рос., Що перетворився на містечко. Отримавши початкову освіту в місцевій школі, Купер відправився в Єльський університет, проте, не закінчивши курсу, поступив на морську службу (1806-1811) і був призначений до споруді військового судна на озері Онтаріо.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      Цій обставині ми зобов'язані чудовими описами Онтаріо, яке трапляється в його знаменитому романі «Слідопит, або На берегах Онтаріо». У 1811 році одружився на француженці </a:t>
            </a:r>
            <a:r>
              <a:rPr lang="uk-UA" sz="2600" b="1" dirty="0" err="1" smtClean="0">
                <a:solidFill>
                  <a:schemeClr val="accent6">
                    <a:lumMod val="50000"/>
                  </a:schemeClr>
                </a:solidFill>
              </a:rPr>
              <a:t>Делане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, що походила з сім'ї, симпатизувала Англії в епоху війни за незалежність; її впливом пояснюються ті порівняно м'які відгуки про англійців та англійською уряді, які зустрічаються в ранніх романах Купера. Випадок зробив його письменником. Читаючи одного разу вголос дружині якийсь роман, Купер зауважив, що неважко написати краще. Дружина зловила його на слові, і щоб не здатися хвальком, він у кілька тижнів написав свій перший роман «Обережність» .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      Після повернення з Європи Купер написав політичну алегорію «</a:t>
            </a:r>
            <a:r>
              <a:rPr lang="uk-UA" sz="2600" b="1" dirty="0" err="1" smtClean="0">
                <a:solidFill>
                  <a:schemeClr val="accent6">
                    <a:lumMod val="50000"/>
                  </a:schemeClr>
                </a:solidFill>
              </a:rPr>
              <a:t>Монікіни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» (1835), п'ять томів подорожніх нотаток (1836-1838), кількох романів з американського життя , памфлет «Американський демократ» . Крім того, написав ще «Історію американського флоту» . Виявлене в цьому творі прагнення до цілковитого безпристрасності не задовольнило ні його співвітчизників, ні англійців; полеміка, їм викликана, отруїла останні роки життя Купера. Помер Фенімор Купер 14 вересня 1851 від цирозу печінки.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     «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Червоний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Корсар» - один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найбільш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відомих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морських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романів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класика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американської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літератури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Ф. Купера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, створений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в 1827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. Герой роману,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пірат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контрабандист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, кидає виклик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військовому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флоту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англійського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короля. В образах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капітана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Хайдегера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товаришів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, мужніх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людей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, загартованих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вічним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єдиноборством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зі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стихією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, письменник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опоетизував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боротьбу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за свободу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проти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тиранії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1090</Words>
  <Application>Microsoft Office PowerPoint</Application>
  <PresentationFormat>Экран (4:3)</PresentationFormat>
  <Paragraphs>76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Євген Гребінка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Романтизм в музиці</vt:lpstr>
      <vt:lpstr>Слайд 20</vt:lpstr>
      <vt:lpstr>Романтизм у живописі</vt:lpstr>
      <vt:lpstr>Романтизм у живописі</vt:lpstr>
      <vt:lpstr>Романтизм у живописі</vt:lpstr>
      <vt:lpstr>Романтизм у живописі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ккк</dc:creator>
  <cp:lastModifiedBy>ккк</cp:lastModifiedBy>
  <cp:revision>117</cp:revision>
  <dcterms:created xsi:type="dcterms:W3CDTF">2015-01-28T16:40:51Z</dcterms:created>
  <dcterms:modified xsi:type="dcterms:W3CDTF">2015-02-02T17:00:33Z</dcterms:modified>
</cp:coreProperties>
</file>