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38" y="78"/>
      </p:cViewPr>
      <p:guideLst>
        <p:guide orient="horz" pos="211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583993-7137-42F6-8D2F-F15E35CCD2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D23F527-0C05-4FCB-AD7A-DB119A1DE92D}">
      <dgm:prSet custT="1"/>
      <dgm:spPr/>
      <dgm:t>
        <a:bodyPr/>
        <a:lstStyle/>
        <a:p>
          <a:pPr rtl="0"/>
          <a:r>
            <a:rPr lang="ru-RU" sz="2400" dirty="0" err="1" smtClean="0"/>
            <a:t>Наслідки</a:t>
          </a:r>
          <a:r>
            <a:rPr lang="ru-RU" sz="2400" dirty="0" smtClean="0"/>
            <a:t> </a:t>
          </a:r>
          <a:r>
            <a:rPr lang="ru-RU" sz="2400" dirty="0" err="1" smtClean="0"/>
            <a:t>катастрофи</a:t>
          </a:r>
          <a:r>
            <a:rPr lang="ru-RU" sz="2400" dirty="0" smtClean="0"/>
            <a:t> </a:t>
          </a:r>
          <a:r>
            <a:rPr lang="ru-RU" sz="2400" dirty="0" err="1" smtClean="0"/>
            <a:t>дають</a:t>
          </a:r>
          <a:r>
            <a:rPr lang="ru-RU" sz="2400" dirty="0" smtClean="0"/>
            <a:t> про себе знати </a:t>
          </a:r>
          <a:r>
            <a:rPr lang="ru-RU" sz="2400" dirty="0" err="1" smtClean="0"/>
            <a:t>навіть</a:t>
          </a:r>
          <a:r>
            <a:rPr lang="ru-RU" sz="2400" dirty="0" smtClean="0"/>
            <a:t> </a:t>
          </a:r>
          <a:r>
            <a:rPr lang="ru-RU" sz="2400" dirty="0" err="1" smtClean="0"/>
            <a:t>нині</a:t>
          </a:r>
          <a:endParaRPr lang="ru-RU" sz="2400" dirty="0"/>
        </a:p>
      </dgm:t>
    </dgm:pt>
    <dgm:pt modelId="{BE8C3FB8-DFD9-4737-ACE1-C06903F0C655}" type="parTrans" cxnId="{FF174A12-E7A5-4F56-B9CF-C405C3C44B37}">
      <dgm:prSet/>
      <dgm:spPr/>
      <dgm:t>
        <a:bodyPr/>
        <a:lstStyle/>
        <a:p>
          <a:endParaRPr lang="ru-RU"/>
        </a:p>
      </dgm:t>
    </dgm:pt>
    <dgm:pt modelId="{BB5D57EC-2C22-47AF-A6AE-3A789C8FD0AB}" type="sibTrans" cxnId="{FF174A12-E7A5-4F56-B9CF-C405C3C44B37}">
      <dgm:prSet/>
      <dgm:spPr/>
      <dgm:t>
        <a:bodyPr/>
        <a:lstStyle/>
        <a:p>
          <a:endParaRPr lang="ru-RU"/>
        </a:p>
      </dgm:t>
    </dgm:pt>
    <dgm:pt modelId="{8BD112A1-B7F6-447E-919C-22D798C4A9A1}" type="pres">
      <dgm:prSet presAssocID="{33583993-7137-42F6-8D2F-F15E35CCD2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11E710-47A4-4E74-A939-2D35448B40F6}" type="pres">
      <dgm:prSet presAssocID="{2D23F527-0C05-4FCB-AD7A-DB119A1DE9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E1287E-1AC3-4419-972D-965E8CC66F83}" type="presOf" srcId="{33583993-7137-42F6-8D2F-F15E35CCD278}" destId="{8BD112A1-B7F6-447E-919C-22D798C4A9A1}" srcOrd="0" destOrd="0" presId="urn:microsoft.com/office/officeart/2005/8/layout/vList2"/>
    <dgm:cxn modelId="{4B97F805-953A-4775-93B5-F6DFEB672BE7}" type="presOf" srcId="{2D23F527-0C05-4FCB-AD7A-DB119A1DE92D}" destId="{3D11E710-47A4-4E74-A939-2D35448B40F6}" srcOrd="0" destOrd="0" presId="urn:microsoft.com/office/officeart/2005/8/layout/vList2"/>
    <dgm:cxn modelId="{FF174A12-E7A5-4F56-B9CF-C405C3C44B37}" srcId="{33583993-7137-42F6-8D2F-F15E35CCD278}" destId="{2D23F527-0C05-4FCB-AD7A-DB119A1DE92D}" srcOrd="0" destOrd="0" parTransId="{BE8C3FB8-DFD9-4737-ACE1-C06903F0C655}" sibTransId="{BB5D57EC-2C22-47AF-A6AE-3A789C8FD0AB}"/>
    <dgm:cxn modelId="{C79BCD59-5D61-4889-97D7-DA43CD63EAF2}" type="presParOf" srcId="{8BD112A1-B7F6-447E-919C-22D798C4A9A1}" destId="{3D11E710-47A4-4E74-A939-2D35448B40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DCE24-0972-4D69-B675-6A75DF51DBAF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80DDF-E587-4922-AA63-D9A98D8AB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9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80DDF-E587-4922-AA63-D9A98D8ABF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4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CB0F7A-28F8-4F1F-8401-D31C91A51B1A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AF2D1-70DA-4623-A084-CE6DDAD4C92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2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0F7A-28F8-4F1F-8401-D31C91A51B1A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F2D1-70DA-4623-A084-CE6DDAD4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0F7A-28F8-4F1F-8401-D31C91A51B1A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F2D1-70DA-4623-A084-CE6DDAD4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1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0F7A-28F8-4F1F-8401-D31C91A51B1A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F2D1-70DA-4623-A084-CE6DDAD4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4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0F7A-28F8-4F1F-8401-D31C91A51B1A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F2D1-70DA-4623-A084-CE6DDAD4C92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47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0F7A-28F8-4F1F-8401-D31C91A51B1A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F2D1-70DA-4623-A084-CE6DDAD4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0F7A-28F8-4F1F-8401-D31C91A51B1A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F2D1-70DA-4623-A084-CE6DDAD4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0F7A-28F8-4F1F-8401-D31C91A51B1A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F2D1-70DA-4623-A084-CE6DDAD4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11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0F7A-28F8-4F1F-8401-D31C91A51B1A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F2D1-70DA-4623-A084-CE6DDAD4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86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0F7A-28F8-4F1F-8401-D31C91A51B1A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F2D1-70DA-4623-A084-CE6DDAD4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0F7A-28F8-4F1F-8401-D31C91A51B1A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F2D1-70DA-4623-A084-CE6DDAD4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6CB0F7A-28F8-4F1F-8401-D31C91A51B1A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4CAF2D1-70DA-4623-A084-CE6DDAD4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49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Катастрофи світу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0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3" y="537663"/>
            <a:ext cx="4781154" cy="5071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751" y="4312693"/>
            <a:ext cx="2389882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Бхопальска</a:t>
            </a:r>
            <a:r>
              <a:rPr lang="ru-RU" sz="3200" dirty="0" smtClean="0"/>
              <a:t> </a:t>
            </a:r>
            <a:r>
              <a:rPr lang="ru-RU" sz="3200" dirty="0"/>
              <a:t>катастрофа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04512" y="537663"/>
            <a:ext cx="62233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Аварія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хімічному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грудні</a:t>
            </a:r>
            <a:r>
              <a:rPr lang="ru-RU" sz="2400" dirty="0" smtClean="0"/>
              <a:t> </a:t>
            </a:r>
            <a:r>
              <a:rPr lang="ru-RU" sz="2400" dirty="0"/>
              <a:t>1984 року </a:t>
            </a:r>
            <a:r>
              <a:rPr lang="ru-RU" sz="2400" dirty="0" err="1" smtClean="0"/>
              <a:t>призвела</a:t>
            </a:r>
            <a:r>
              <a:rPr lang="ru-RU" sz="2400" dirty="0" smtClean="0"/>
              <a:t> </a:t>
            </a:r>
            <a:r>
              <a:rPr lang="ru-RU" sz="2400" dirty="0"/>
              <a:t>до </a:t>
            </a:r>
            <a:r>
              <a:rPr lang="ru-RU" sz="2400" dirty="0" err="1"/>
              <a:t>смерті</a:t>
            </a:r>
            <a:r>
              <a:rPr lang="ru-RU" sz="2400" dirty="0"/>
              <a:t>, </a:t>
            </a:r>
            <a:r>
              <a:rPr lang="ru-RU" sz="2400" dirty="0" err="1" smtClean="0"/>
              <a:t>принаймні</a:t>
            </a:r>
            <a:r>
              <a:rPr lang="ru-RU" sz="2400" dirty="0" smtClean="0"/>
              <a:t> </a:t>
            </a:r>
            <a:r>
              <a:rPr lang="ru-RU" sz="2400" dirty="0"/>
              <a:t>18 </a:t>
            </a:r>
            <a:r>
              <a:rPr lang="ru-RU" sz="2400" dirty="0" err="1"/>
              <a:t>тисяч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, з них 3 </a:t>
            </a:r>
            <a:r>
              <a:rPr lang="ru-RU" sz="2400" dirty="0" err="1"/>
              <a:t>тисячі</a:t>
            </a:r>
            <a:r>
              <a:rPr lang="ru-RU" sz="2400" dirty="0"/>
              <a:t> людей </a:t>
            </a:r>
            <a:r>
              <a:rPr lang="ru-RU" sz="2400" dirty="0" err="1"/>
              <a:t>загинули</a:t>
            </a:r>
            <a:r>
              <a:rPr lang="ru-RU" sz="2400" dirty="0"/>
              <a:t> </a:t>
            </a:r>
            <a:r>
              <a:rPr lang="ru-RU" sz="2400" dirty="0" err="1"/>
              <a:t>безпосередньо</a:t>
            </a:r>
            <a:r>
              <a:rPr lang="ru-RU" sz="2400" dirty="0"/>
              <a:t> в день </a:t>
            </a:r>
            <a:r>
              <a:rPr lang="ru-RU" sz="2400" dirty="0" err="1"/>
              <a:t>трагедії</a:t>
            </a:r>
            <a:r>
              <a:rPr lang="ru-RU" sz="2400" dirty="0"/>
              <a:t>, і 15 </a:t>
            </a:r>
            <a:r>
              <a:rPr lang="ru-RU" sz="2400" dirty="0" err="1"/>
              <a:t>тисяч</a:t>
            </a:r>
            <a:r>
              <a:rPr lang="ru-RU" sz="2400" dirty="0"/>
              <a:t> </a:t>
            </a:r>
            <a:r>
              <a:rPr lang="ru-RU" sz="2400" dirty="0" smtClean="0"/>
              <a:t>в </a:t>
            </a:r>
            <a:r>
              <a:rPr lang="ru-RU" sz="2400" dirty="0" err="1"/>
              <a:t>подальші</a:t>
            </a:r>
            <a:r>
              <a:rPr lang="ru-RU" sz="2400" dirty="0"/>
              <a:t> </a:t>
            </a:r>
            <a:r>
              <a:rPr lang="ru-RU" sz="2400" dirty="0" smtClean="0"/>
              <a:t>роки.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51" y="2732680"/>
            <a:ext cx="5143500" cy="3467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2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78" y="3349308"/>
            <a:ext cx="5143500" cy="3019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38" y="321660"/>
            <a:ext cx="5041498" cy="3360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096000" y="3832784"/>
            <a:ext cx="56001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Безпосередньою</a:t>
            </a:r>
            <a:r>
              <a:rPr lang="ru-RU" sz="2400" dirty="0"/>
              <a:t> причиною </a:t>
            </a:r>
            <a:r>
              <a:rPr lang="ru-RU" sz="2400" dirty="0" err="1"/>
              <a:t>трагедії</a:t>
            </a:r>
            <a:r>
              <a:rPr lang="ru-RU" sz="2400" dirty="0"/>
              <a:t> став </a:t>
            </a:r>
            <a:r>
              <a:rPr lang="ru-RU" sz="2400" dirty="0" err="1"/>
              <a:t>аварійний</a:t>
            </a:r>
            <a:r>
              <a:rPr lang="ru-RU" sz="2400" dirty="0"/>
              <a:t> </a:t>
            </a:r>
            <a:r>
              <a:rPr lang="ru-RU" sz="2400" dirty="0" err="1"/>
              <a:t>викид</a:t>
            </a:r>
            <a:r>
              <a:rPr lang="ru-RU" sz="2400" dirty="0"/>
              <a:t> </a:t>
            </a:r>
            <a:r>
              <a:rPr lang="ru-RU" sz="2400" dirty="0" err="1"/>
              <a:t>парів</a:t>
            </a:r>
            <a:r>
              <a:rPr lang="ru-RU" sz="2400" dirty="0"/>
              <a:t> </a:t>
            </a:r>
            <a:r>
              <a:rPr lang="ru-RU" sz="2400" dirty="0" err="1"/>
              <a:t>метілізоціаната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в </a:t>
            </a:r>
            <a:r>
              <a:rPr lang="ru-RU" sz="2400" dirty="0" err="1"/>
              <a:t>заводському</a:t>
            </a:r>
            <a:r>
              <a:rPr lang="ru-RU" sz="2400" dirty="0"/>
              <a:t> </a:t>
            </a:r>
            <a:r>
              <a:rPr lang="ru-RU" sz="2400" dirty="0" err="1"/>
              <a:t>резервуарі</a:t>
            </a:r>
            <a:r>
              <a:rPr lang="ru-RU" sz="2400" dirty="0"/>
              <a:t> </a:t>
            </a:r>
            <a:r>
              <a:rPr lang="ru-RU" sz="2400" dirty="0" err="1"/>
              <a:t>нагрівся</a:t>
            </a:r>
            <a:r>
              <a:rPr lang="ru-RU" sz="2400" dirty="0"/>
              <a:t> </a:t>
            </a:r>
            <a:r>
              <a:rPr lang="ru-RU" sz="2400" dirty="0" err="1"/>
              <a:t>вище</a:t>
            </a:r>
            <a:r>
              <a:rPr lang="ru-RU" sz="2400" dirty="0"/>
              <a:t> </a:t>
            </a:r>
            <a:r>
              <a:rPr lang="ru-RU" sz="2400" dirty="0" err="1"/>
              <a:t>температури</a:t>
            </a:r>
            <a:r>
              <a:rPr lang="ru-RU" sz="2400" dirty="0"/>
              <a:t> </a:t>
            </a:r>
            <a:r>
              <a:rPr lang="ru-RU" sz="2400" dirty="0" err="1"/>
              <a:t>кипіння</a:t>
            </a:r>
            <a:r>
              <a:rPr lang="ru-RU" sz="2400" dirty="0"/>
              <a:t> (39 °</a:t>
            </a:r>
            <a:r>
              <a:rPr lang="en-US" sz="2400" dirty="0"/>
              <a:t>C),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призвело</a:t>
            </a:r>
            <a:r>
              <a:rPr lang="ru-RU" sz="2400" dirty="0"/>
              <a:t> до </a:t>
            </a: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тиску</a:t>
            </a:r>
            <a:r>
              <a:rPr lang="ru-RU" sz="2400" dirty="0"/>
              <a:t> та </a:t>
            </a:r>
            <a:r>
              <a:rPr lang="ru-RU" sz="2400" dirty="0" err="1"/>
              <a:t>розриву</a:t>
            </a:r>
            <a:r>
              <a:rPr lang="ru-RU" sz="2400" dirty="0"/>
              <a:t> </a:t>
            </a:r>
            <a:r>
              <a:rPr lang="ru-RU" sz="2400" dirty="0" err="1"/>
              <a:t>аварійного</a:t>
            </a:r>
            <a:r>
              <a:rPr lang="ru-RU" sz="2400" dirty="0"/>
              <a:t> </a:t>
            </a:r>
            <a:r>
              <a:rPr lang="ru-RU" sz="2400" dirty="0" smtClean="0"/>
              <a:t>клапана.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9750" y="424808"/>
            <a:ext cx="5278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За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даними</a:t>
            </a:r>
            <a:r>
              <a:rPr lang="ru-RU" sz="2400" dirty="0"/>
              <a:t>, </a:t>
            </a:r>
            <a:r>
              <a:rPr lang="ru-RU" sz="2400" dirty="0" err="1"/>
              <a:t>загальна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постраждалих</a:t>
            </a:r>
            <a:r>
              <a:rPr lang="ru-RU" sz="2400" dirty="0"/>
              <a:t> </a:t>
            </a:r>
            <a:r>
              <a:rPr lang="ru-RU" sz="2400" dirty="0" err="1"/>
              <a:t>оцінюється</a:t>
            </a:r>
            <a:r>
              <a:rPr lang="ru-RU" sz="2400" dirty="0"/>
              <a:t> в 150-600 </a:t>
            </a:r>
            <a:r>
              <a:rPr lang="ru-RU" sz="2400" dirty="0" err="1"/>
              <a:t>тисяч</a:t>
            </a:r>
            <a:r>
              <a:rPr lang="ru-RU" sz="2400" dirty="0"/>
              <a:t> </a:t>
            </a:r>
            <a:r>
              <a:rPr lang="ru-RU" sz="2400" dirty="0" err="1"/>
              <a:t>чоловік</a:t>
            </a:r>
            <a:r>
              <a:rPr lang="ru-RU" sz="2400" dirty="0"/>
              <a:t>.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цифри</a:t>
            </a:r>
            <a:r>
              <a:rPr lang="ru-RU" sz="2400" dirty="0"/>
              <a:t> </a:t>
            </a:r>
            <a:r>
              <a:rPr lang="ru-RU" sz="2400" dirty="0" err="1"/>
              <a:t>дають</a:t>
            </a:r>
            <a:r>
              <a:rPr lang="ru-RU" sz="2400" dirty="0"/>
              <a:t> </a:t>
            </a:r>
            <a:r>
              <a:rPr lang="ru-RU" sz="2400" dirty="0" err="1"/>
              <a:t>підставу</a:t>
            </a:r>
            <a:r>
              <a:rPr lang="ru-RU" sz="2400" dirty="0"/>
              <a:t> </a:t>
            </a:r>
            <a:r>
              <a:rPr lang="ru-RU" sz="2400" dirty="0" err="1"/>
              <a:t>вважати</a:t>
            </a:r>
            <a:r>
              <a:rPr lang="ru-RU" sz="2400" dirty="0"/>
              <a:t> </a:t>
            </a:r>
            <a:r>
              <a:rPr lang="ru-RU" sz="2400" dirty="0" err="1" smtClean="0"/>
              <a:t>бхопальську</a:t>
            </a:r>
            <a:r>
              <a:rPr lang="ru-RU" sz="2400" dirty="0" smtClean="0"/>
              <a:t> </a:t>
            </a:r>
            <a:r>
              <a:rPr lang="ru-RU" sz="2400" dirty="0" err="1"/>
              <a:t>трагедію</a:t>
            </a:r>
            <a:r>
              <a:rPr lang="ru-RU" sz="2400" dirty="0"/>
              <a:t> </a:t>
            </a:r>
            <a:r>
              <a:rPr lang="ru-RU" sz="2400" dirty="0" err="1"/>
              <a:t>однією</a:t>
            </a:r>
            <a:r>
              <a:rPr lang="ru-RU" sz="2400" dirty="0"/>
              <a:t> з </a:t>
            </a:r>
            <a:r>
              <a:rPr lang="ru-RU" sz="2400" dirty="0" err="1"/>
              <a:t>найбільших</a:t>
            </a:r>
            <a:r>
              <a:rPr lang="ru-RU" sz="2400" dirty="0"/>
              <a:t> </a:t>
            </a:r>
            <a:r>
              <a:rPr lang="ru-RU" sz="2400" dirty="0" err="1"/>
              <a:t>світі</a:t>
            </a:r>
            <a:r>
              <a:rPr lang="ru-RU" sz="2400" dirty="0"/>
              <a:t> </a:t>
            </a:r>
            <a:r>
              <a:rPr lang="ru-RU" sz="2400" dirty="0" err="1"/>
              <a:t>техногенних</a:t>
            </a:r>
            <a:r>
              <a:rPr lang="ru-RU" sz="2400" dirty="0"/>
              <a:t> катастроф за </a:t>
            </a:r>
            <a:r>
              <a:rPr lang="ru-RU" sz="2400" dirty="0" err="1"/>
              <a:t>кількістю</a:t>
            </a:r>
            <a:r>
              <a:rPr lang="ru-RU" sz="2400" dirty="0"/>
              <a:t> жертв.</a:t>
            </a:r>
          </a:p>
        </p:txBody>
      </p:sp>
    </p:spTree>
    <p:extLst>
      <p:ext uri="{BB962C8B-B14F-4D97-AF65-F5344CB8AC3E}">
        <p14:creationId xmlns:p14="http://schemas.microsoft.com/office/powerpoint/2010/main" val="32821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07" y="212509"/>
            <a:ext cx="10981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атмосферу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викинуто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42 тонн </a:t>
            </a:r>
            <a:r>
              <a:rPr lang="ru-RU" sz="2400" dirty="0" err="1"/>
              <a:t>отруйних</a:t>
            </a:r>
            <a:r>
              <a:rPr lang="ru-RU" sz="2400" dirty="0"/>
              <a:t> </a:t>
            </a:r>
            <a:r>
              <a:rPr lang="ru-RU" sz="2400" dirty="0" err="1"/>
              <a:t>парів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207" y="674174"/>
            <a:ext cx="11677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Велика </a:t>
            </a:r>
            <a:r>
              <a:rPr lang="ru-RU" sz="2400" dirty="0" err="1"/>
              <a:t>кількість</a:t>
            </a:r>
            <a:r>
              <a:rPr lang="ru-RU" sz="2400" dirty="0"/>
              <a:t> жертв </a:t>
            </a:r>
            <a:r>
              <a:rPr lang="ru-RU" sz="2400" dirty="0" err="1"/>
              <a:t>пояснюється</a:t>
            </a:r>
            <a:r>
              <a:rPr lang="ru-RU" sz="2400" dirty="0"/>
              <a:t> </a:t>
            </a:r>
            <a:r>
              <a:rPr lang="ru-RU" sz="2400" dirty="0" err="1"/>
              <a:t>несвоєчасним</a:t>
            </a:r>
            <a:r>
              <a:rPr lang="ru-RU" sz="2400" dirty="0"/>
              <a:t> </a:t>
            </a:r>
            <a:r>
              <a:rPr lang="ru-RU" sz="2400" dirty="0" err="1"/>
              <a:t>інформуванням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, браком медперсоналу,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несприятливими</a:t>
            </a:r>
            <a:r>
              <a:rPr lang="ru-RU" sz="2400" dirty="0"/>
              <a:t> </a:t>
            </a:r>
            <a:r>
              <a:rPr lang="ru-RU" sz="2400" dirty="0" err="1"/>
              <a:t>погодними</a:t>
            </a:r>
            <a:r>
              <a:rPr lang="ru-RU" sz="2400" dirty="0"/>
              <a:t> </a:t>
            </a:r>
            <a:r>
              <a:rPr lang="ru-RU" sz="2400" dirty="0" err="1"/>
              <a:t>умовами</a:t>
            </a:r>
            <a:r>
              <a:rPr lang="ru-RU" sz="2400" dirty="0"/>
              <a:t> - </a:t>
            </a:r>
            <a:r>
              <a:rPr lang="ru-RU" sz="2400" dirty="0" err="1"/>
              <a:t>хмара</a:t>
            </a:r>
            <a:r>
              <a:rPr lang="ru-RU" sz="2400" dirty="0"/>
              <a:t> </a:t>
            </a:r>
            <a:r>
              <a:rPr lang="ru-RU" sz="2400" dirty="0" err="1"/>
              <a:t>важких</a:t>
            </a:r>
            <a:r>
              <a:rPr lang="ru-RU" sz="2400" dirty="0"/>
              <a:t> </a:t>
            </a:r>
            <a:r>
              <a:rPr lang="ru-RU" sz="2400" dirty="0" err="1"/>
              <a:t>парів</a:t>
            </a:r>
            <a:r>
              <a:rPr lang="ru-RU" sz="2400" dirty="0"/>
              <a:t> </a:t>
            </a:r>
            <a:r>
              <a:rPr lang="ru-RU" sz="2400" dirty="0" err="1"/>
              <a:t>розносилося</a:t>
            </a:r>
            <a:r>
              <a:rPr lang="ru-RU" sz="2400" dirty="0"/>
              <a:t> </a:t>
            </a:r>
            <a:r>
              <a:rPr lang="ru-RU" sz="2400" dirty="0" err="1"/>
              <a:t>вітром</a:t>
            </a:r>
            <a:r>
              <a:rPr lang="ru-RU" sz="24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2171075"/>
            <a:ext cx="51997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Причина </a:t>
            </a:r>
            <a:r>
              <a:rPr lang="ru-RU" sz="2400" dirty="0" err="1"/>
              <a:t>катастрофи</a:t>
            </a:r>
            <a:r>
              <a:rPr lang="ru-RU" sz="2400" dirty="0"/>
              <a:t> </a:t>
            </a:r>
            <a:r>
              <a:rPr lang="ru-RU" sz="2400" dirty="0" err="1"/>
              <a:t>досі</a:t>
            </a:r>
            <a:r>
              <a:rPr lang="ru-RU" sz="2400" dirty="0"/>
              <a:t> </a:t>
            </a:r>
            <a:r>
              <a:rPr lang="ru-RU" sz="2400" dirty="0" err="1"/>
              <a:t>офіційно</a:t>
            </a:r>
            <a:r>
              <a:rPr lang="ru-RU" sz="2400" dirty="0"/>
              <a:t> не </a:t>
            </a:r>
            <a:r>
              <a:rPr lang="ru-RU" sz="2400" dirty="0" err="1"/>
              <a:t>встановлена</a:t>
            </a:r>
            <a:r>
              <a:rPr lang="ru-RU" sz="2400" dirty="0"/>
              <a:t>.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версій</a:t>
            </a:r>
            <a:r>
              <a:rPr lang="ru-RU" sz="2400" dirty="0"/>
              <a:t> </a:t>
            </a:r>
            <a:r>
              <a:rPr lang="ru-RU" sz="2400" dirty="0" err="1"/>
              <a:t>переважають</a:t>
            </a:r>
            <a:r>
              <a:rPr lang="ru-RU" sz="2400" dirty="0"/>
              <a:t> </a:t>
            </a:r>
            <a:r>
              <a:rPr lang="ru-RU" sz="2400" dirty="0" err="1"/>
              <a:t>грубе</a:t>
            </a:r>
            <a:r>
              <a:rPr lang="ru-RU" sz="2400" dirty="0"/>
              <a:t>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техніки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 і </a:t>
            </a:r>
            <a:r>
              <a:rPr lang="ru-RU" sz="2400" dirty="0" err="1"/>
              <a:t>навмисне</a:t>
            </a:r>
            <a:r>
              <a:rPr lang="ru-RU" sz="2400" dirty="0"/>
              <a:t> </a:t>
            </a:r>
            <a:r>
              <a:rPr lang="ru-RU" sz="2400" dirty="0" err="1"/>
              <a:t>саботування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1988726"/>
            <a:ext cx="4881246" cy="3456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47998" y="5723171"/>
            <a:ext cx="11480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7 </a:t>
            </a:r>
            <a:r>
              <a:rPr lang="ru-RU" sz="2400" dirty="0" err="1"/>
              <a:t>червня</a:t>
            </a:r>
            <a:r>
              <a:rPr lang="ru-RU" sz="2400" dirty="0"/>
              <a:t> 2010 </a:t>
            </a:r>
            <a:r>
              <a:rPr lang="ru-RU" sz="2400" dirty="0" err="1"/>
              <a:t>індійський</a:t>
            </a:r>
            <a:r>
              <a:rPr lang="ru-RU" sz="2400" dirty="0"/>
              <a:t> суд засудив </a:t>
            </a:r>
            <a:r>
              <a:rPr lang="ru-RU" sz="2400" dirty="0" err="1"/>
              <a:t>сімох</a:t>
            </a:r>
            <a:r>
              <a:rPr lang="ru-RU" sz="2400" dirty="0"/>
              <a:t> </a:t>
            </a:r>
            <a:r>
              <a:rPr lang="ru-RU" sz="2400" dirty="0" err="1"/>
              <a:t>винуватців</a:t>
            </a:r>
            <a:r>
              <a:rPr lang="ru-RU" sz="2400" dirty="0"/>
              <a:t> у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dirty="0" err="1"/>
              <a:t>трагедії</a:t>
            </a:r>
            <a:r>
              <a:rPr lang="ru-RU" sz="2400" dirty="0"/>
              <a:t> до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тюремного </a:t>
            </a:r>
            <a:r>
              <a:rPr lang="ru-RU" sz="2400" dirty="0" err="1"/>
              <a:t>ув'язнення</a:t>
            </a:r>
            <a:r>
              <a:rPr lang="ru-RU" sz="2400" dirty="0"/>
              <a:t> кожного.</a:t>
            </a:r>
          </a:p>
        </p:txBody>
      </p:sp>
    </p:spTree>
    <p:extLst>
      <p:ext uri="{BB962C8B-B14F-4D97-AF65-F5344CB8AC3E}">
        <p14:creationId xmlns:p14="http://schemas.microsoft.com/office/powerpoint/2010/main" val="40030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16515940"/>
              </p:ext>
            </p:extLst>
          </p:nvPr>
        </p:nvGraphicFramePr>
        <p:xfrm>
          <a:off x="532836" y="448018"/>
          <a:ext cx="7511736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0" y="1236882"/>
            <a:ext cx="4095848" cy="2631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11" y="4100277"/>
            <a:ext cx="3552940" cy="2348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44" y="1236882"/>
            <a:ext cx="3440657" cy="2293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83" y="3727999"/>
            <a:ext cx="4081750" cy="2721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9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3" y="459759"/>
            <a:ext cx="6519558" cy="418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4308" y="3930555"/>
            <a:ext cx="125036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ЧАЕС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6703" y="5065046"/>
            <a:ext cx="1090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вибуху</a:t>
            </a:r>
            <a:r>
              <a:rPr lang="ru-RU" sz="2400" dirty="0"/>
              <a:t> четвертого реактора на </a:t>
            </a:r>
            <a:r>
              <a:rPr lang="ru-RU" sz="2400" dirty="0" err="1"/>
              <a:t>Чорнобильській</a:t>
            </a:r>
            <a:r>
              <a:rPr lang="ru-RU" sz="2400" dirty="0"/>
              <a:t> АЕС 26 </a:t>
            </a:r>
            <a:r>
              <a:rPr lang="ru-RU" sz="2400" dirty="0" err="1"/>
              <a:t>квітня</a:t>
            </a:r>
            <a:r>
              <a:rPr lang="ru-RU" sz="2400" dirty="0"/>
              <a:t> 1986 року в атмосферу </a:t>
            </a:r>
            <a:r>
              <a:rPr lang="ru-RU" sz="2400" dirty="0" err="1"/>
              <a:t>потрапило</a:t>
            </a:r>
            <a:r>
              <a:rPr lang="ru-RU" sz="2400" dirty="0"/>
              <a:t> </a:t>
            </a:r>
            <a:r>
              <a:rPr lang="ru-RU" sz="2400" dirty="0" err="1" smtClean="0"/>
              <a:t>величезна</a:t>
            </a:r>
            <a:r>
              <a:rPr lang="ru-RU" sz="2400" dirty="0" smtClean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радіоактивних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, </a:t>
            </a:r>
            <a:r>
              <a:rPr lang="ru-RU" sz="2400" dirty="0" err="1"/>
              <a:t>котрі</a:t>
            </a:r>
            <a:r>
              <a:rPr lang="ru-RU" sz="2400" dirty="0"/>
              <a:t> </a:t>
            </a:r>
            <a:r>
              <a:rPr lang="ru-RU" sz="2400" dirty="0" err="1"/>
              <a:t>поширилися</a:t>
            </a:r>
            <a:r>
              <a:rPr lang="ru-RU" sz="2400" dirty="0"/>
              <a:t> по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 </a:t>
            </a:r>
            <a:r>
              <a:rPr lang="ru-RU" sz="2400" dirty="0" err="1"/>
              <a:t>тоді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Радянського</a:t>
            </a:r>
            <a:r>
              <a:rPr lang="ru-RU" sz="2400" dirty="0"/>
              <a:t> Союзу і </a:t>
            </a:r>
            <a:r>
              <a:rPr lang="ru-RU" sz="2400" dirty="0" err="1" smtClean="0"/>
              <a:t>Європи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43" y="459759"/>
            <a:ext cx="3190473" cy="441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2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095" y="308043"/>
            <a:ext cx="95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Близько</a:t>
            </a:r>
            <a:r>
              <a:rPr lang="ru-RU" sz="2400" dirty="0"/>
              <a:t> 200 000 </a:t>
            </a:r>
            <a:r>
              <a:rPr lang="ru-RU" sz="2400" dirty="0" err="1"/>
              <a:t>чоловік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евакуйовані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зон </a:t>
            </a:r>
            <a:r>
              <a:rPr lang="ru-RU" sz="2400" dirty="0" err="1"/>
              <a:t>забруднення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2095" y="1060693"/>
            <a:ext cx="747550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u="sng" dirty="0"/>
              <a:t>У </a:t>
            </a:r>
            <a:r>
              <a:rPr lang="ru-RU" sz="3200" u="sng" dirty="0" err="1"/>
              <a:t>сучасному</a:t>
            </a:r>
            <a:r>
              <a:rPr lang="ru-RU" sz="3200" u="sng" dirty="0"/>
              <a:t> </a:t>
            </a:r>
            <a:r>
              <a:rPr lang="ru-RU" sz="3200" u="sng" dirty="0" err="1"/>
              <a:t>викладі</a:t>
            </a:r>
            <a:r>
              <a:rPr lang="ru-RU" sz="3200" u="sng" dirty="0"/>
              <a:t>, причини </a:t>
            </a:r>
            <a:r>
              <a:rPr lang="ru-RU" sz="3200" u="sng" dirty="0" err="1"/>
              <a:t>аварії</a:t>
            </a:r>
            <a:r>
              <a:rPr lang="ru-RU" sz="3200" u="sng" dirty="0"/>
              <a:t> </a:t>
            </a:r>
            <a:r>
              <a:rPr lang="ru-RU" sz="3200" u="sng" dirty="0" err="1"/>
              <a:t>такі</a:t>
            </a:r>
            <a:r>
              <a:rPr lang="ru-RU" sz="3200" u="sng" dirty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3150" y="193645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реактор </a:t>
            </a:r>
            <a:r>
              <a:rPr lang="ru-RU" sz="2400" dirty="0" err="1"/>
              <a:t>був</a:t>
            </a:r>
            <a:r>
              <a:rPr lang="ru-RU" sz="2400" dirty="0"/>
              <a:t> неправильно </a:t>
            </a:r>
            <a:r>
              <a:rPr lang="ru-RU" sz="2400" dirty="0" err="1"/>
              <a:t>спроектований</a:t>
            </a:r>
            <a:r>
              <a:rPr lang="ru-RU" sz="2400" dirty="0"/>
              <a:t> і </a:t>
            </a:r>
            <a:r>
              <a:rPr lang="ru-RU" sz="2400" dirty="0" err="1"/>
              <a:t>небезпечний</a:t>
            </a:r>
            <a:r>
              <a:rPr lang="ru-RU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персонал не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проінформований</a:t>
            </a:r>
            <a:r>
              <a:rPr lang="ru-RU" sz="2400" dirty="0"/>
              <a:t> про </a:t>
            </a:r>
            <a:r>
              <a:rPr lang="ru-RU" sz="2400" dirty="0" err="1"/>
              <a:t>небезпеки</a:t>
            </a:r>
            <a:r>
              <a:rPr lang="ru-RU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персонал допустив ряд </a:t>
            </a:r>
            <a:r>
              <a:rPr lang="ru-RU" sz="2400" dirty="0" err="1"/>
              <a:t>помилок</a:t>
            </a:r>
            <a:r>
              <a:rPr lang="ru-RU" sz="2400" dirty="0"/>
              <a:t> і </a:t>
            </a:r>
            <a:r>
              <a:rPr lang="ru-RU" sz="2400" dirty="0" err="1"/>
              <a:t>ненавмисно</a:t>
            </a:r>
            <a:r>
              <a:rPr lang="ru-RU" sz="2400" dirty="0"/>
              <a:t> порушив </a:t>
            </a:r>
            <a:r>
              <a:rPr lang="ru-RU" sz="2400" dirty="0" err="1"/>
              <a:t>існуючі</a:t>
            </a:r>
            <a:r>
              <a:rPr lang="ru-RU" sz="2400" dirty="0"/>
              <a:t> </a:t>
            </a:r>
            <a:r>
              <a:rPr lang="ru-RU" sz="2400" dirty="0" err="1"/>
              <a:t>інструкції</a:t>
            </a:r>
            <a:r>
              <a:rPr lang="ru-RU" sz="2400" dirty="0"/>
              <a:t>, </a:t>
            </a:r>
            <a:r>
              <a:rPr lang="ru-RU" sz="2400" dirty="0" err="1"/>
              <a:t>частково</a:t>
            </a:r>
            <a:r>
              <a:rPr lang="ru-RU" sz="2400" dirty="0"/>
              <a:t> через </a:t>
            </a:r>
            <a:r>
              <a:rPr lang="ru-RU" sz="2400" dirty="0" err="1"/>
              <a:t>відсутність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про </a:t>
            </a:r>
            <a:r>
              <a:rPr lang="ru-RU" sz="2400" dirty="0" err="1"/>
              <a:t>небезпеки</a:t>
            </a:r>
            <a:r>
              <a:rPr lang="ru-RU" sz="2400" dirty="0"/>
              <a:t> реактора;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відключення</a:t>
            </a:r>
            <a:r>
              <a:rPr lang="ru-RU" sz="2400" dirty="0"/>
              <a:t> </a:t>
            </a:r>
            <a:r>
              <a:rPr lang="ru-RU" sz="2400" dirty="0" err="1"/>
              <a:t>захисту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не </a:t>
            </a:r>
            <a:r>
              <a:rPr lang="ru-RU" sz="2400" dirty="0" err="1"/>
              <a:t>вплинуло</a:t>
            </a:r>
            <a:r>
              <a:rPr lang="ru-RU" sz="2400" dirty="0"/>
              <a:t> на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аварії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не </a:t>
            </a:r>
            <a:r>
              <a:rPr lang="ru-RU" sz="2400" dirty="0" err="1"/>
              <a:t>суперечило</a:t>
            </a:r>
            <a:r>
              <a:rPr lang="ru-RU" sz="2400" dirty="0"/>
              <a:t> </a:t>
            </a:r>
            <a:r>
              <a:rPr lang="ru-RU" sz="2400" dirty="0" err="1"/>
              <a:t>нормативним</a:t>
            </a:r>
            <a:r>
              <a:rPr lang="ru-RU" sz="2400" dirty="0"/>
              <a:t> документам.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21" y="1823325"/>
            <a:ext cx="4217783" cy="4599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9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039" y="442499"/>
            <a:ext cx="5359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оцінки</a:t>
            </a:r>
            <a:r>
              <a:rPr lang="ru-RU" sz="2400" dirty="0"/>
              <a:t> </a:t>
            </a:r>
            <a:r>
              <a:rPr lang="ru-RU" sz="2400" dirty="0" err="1"/>
              <a:t>масштабів</a:t>
            </a:r>
            <a:r>
              <a:rPr lang="ru-RU" sz="2400" dirty="0"/>
              <a:t> </a:t>
            </a:r>
            <a:r>
              <a:rPr lang="ru-RU" sz="2400" dirty="0" err="1"/>
              <a:t>радіоактивного</a:t>
            </a:r>
            <a:r>
              <a:rPr lang="ru-RU" sz="2400" dirty="0"/>
              <a:t> </a:t>
            </a:r>
            <a:r>
              <a:rPr lang="ru-RU" sz="2400" dirty="0" err="1"/>
              <a:t>забруднення</a:t>
            </a:r>
            <a:r>
              <a:rPr lang="ru-RU" sz="2400" dirty="0"/>
              <a:t> стало </a:t>
            </a:r>
            <a:r>
              <a:rPr lang="ru-RU" sz="2400" dirty="0" err="1"/>
              <a:t>зрозуміло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буде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робити</a:t>
            </a:r>
            <a:r>
              <a:rPr lang="ru-RU" sz="2400" dirty="0"/>
              <a:t> </a:t>
            </a:r>
            <a:r>
              <a:rPr lang="ru-RU" sz="2400" dirty="0" err="1"/>
              <a:t>евакуацію</a:t>
            </a:r>
            <a:r>
              <a:rPr lang="ru-RU" sz="2400" dirty="0"/>
              <a:t> </a:t>
            </a:r>
            <a:r>
              <a:rPr lang="ru-RU" sz="2400" dirty="0" err="1"/>
              <a:t>міста</a:t>
            </a:r>
            <a:r>
              <a:rPr lang="ru-RU" sz="2400" dirty="0"/>
              <a:t> </a:t>
            </a:r>
            <a:r>
              <a:rPr lang="ru-RU" sz="2400" dirty="0" err="1"/>
              <a:t>Прип'ять</a:t>
            </a:r>
            <a:r>
              <a:rPr lang="ru-RU" sz="24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0" y="2238232"/>
            <a:ext cx="5836574" cy="40199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1274" y="2473588"/>
            <a:ext cx="3630187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dirty="0" err="1"/>
              <a:t>Група</a:t>
            </a:r>
            <a:r>
              <a:rPr lang="ru-RU" sz="3200" dirty="0"/>
              <a:t> </a:t>
            </a:r>
            <a:r>
              <a:rPr lang="ru-RU" sz="3200" dirty="0" err="1"/>
              <a:t>ліквідаторів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39026" y="3478100"/>
            <a:ext cx="30343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Сосновий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знаходився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містом</a:t>
            </a:r>
            <a:r>
              <a:rPr lang="ru-RU" sz="2400" dirty="0"/>
              <a:t> і ЧАЕС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дією</a:t>
            </a:r>
            <a:r>
              <a:rPr lang="ru-RU" sz="2400" dirty="0"/>
              <a:t> </a:t>
            </a:r>
            <a:r>
              <a:rPr lang="ru-RU" sz="2400" dirty="0" err="1"/>
              <a:t>радіації</a:t>
            </a:r>
            <a:r>
              <a:rPr lang="ru-RU" sz="2400" dirty="0"/>
              <a:t> </a:t>
            </a:r>
            <a:r>
              <a:rPr lang="ru-RU" sz="2400" dirty="0" err="1"/>
              <a:t>перетворився</a:t>
            </a:r>
            <a:r>
              <a:rPr lang="ru-RU" sz="2400" dirty="0"/>
              <a:t> на «</a:t>
            </a:r>
            <a:r>
              <a:rPr lang="ru-RU" sz="2400" dirty="0" err="1"/>
              <a:t>Рудий</a:t>
            </a:r>
            <a:r>
              <a:rPr lang="ru-RU" sz="2400" dirty="0"/>
              <a:t> </a:t>
            </a:r>
            <a:r>
              <a:rPr lang="ru-RU" sz="2400" dirty="0" err="1"/>
              <a:t>ліс</a:t>
            </a:r>
            <a:r>
              <a:rPr lang="ru-RU" sz="2400" dirty="0"/>
              <a:t>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5" t="30802" r="1485" b="-30802"/>
          <a:stretch/>
        </p:blipFill>
        <p:spPr>
          <a:xfrm>
            <a:off x="6370862" y="648132"/>
            <a:ext cx="5409797" cy="3650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13" y="3766780"/>
            <a:ext cx="2407282" cy="26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831" y="347301"/>
            <a:ext cx="11805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Будується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безпечний</a:t>
            </a:r>
            <a:r>
              <a:rPr lang="ru-RU" sz="2400" dirty="0" smtClean="0"/>
              <a:t> саркофаг- </a:t>
            </a:r>
            <a:r>
              <a:rPr lang="ru-RU" sz="2400" dirty="0" err="1" smtClean="0"/>
              <a:t>величезна</a:t>
            </a:r>
            <a:r>
              <a:rPr lang="ru-RU" sz="2400" dirty="0" smtClean="0"/>
              <a:t> </a:t>
            </a:r>
            <a:r>
              <a:rPr lang="ru-RU" sz="2400" dirty="0" err="1"/>
              <a:t>споруда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арки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завершення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будівництва</a:t>
            </a:r>
            <a:r>
              <a:rPr lang="ru-RU" sz="2400" dirty="0"/>
              <a:t> буде по рейках </a:t>
            </a:r>
            <a:r>
              <a:rPr lang="ru-RU" sz="2400" dirty="0" err="1"/>
              <a:t>переміщена</a:t>
            </a:r>
            <a:r>
              <a:rPr lang="ru-RU" sz="2400" dirty="0"/>
              <a:t> у </a:t>
            </a:r>
            <a:r>
              <a:rPr lang="ru-RU" sz="2400" dirty="0" err="1"/>
              <a:t>бік</a:t>
            </a:r>
            <a:r>
              <a:rPr lang="ru-RU" sz="2400" dirty="0"/>
              <a:t> </a:t>
            </a:r>
            <a:r>
              <a:rPr lang="ru-RU" sz="2400" dirty="0" err="1"/>
              <a:t>існуючого</a:t>
            </a:r>
            <a:r>
              <a:rPr lang="ru-RU" sz="2400" dirty="0"/>
              <a:t> саркофага,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захищає</a:t>
            </a:r>
            <a:r>
              <a:rPr lang="ru-RU" sz="2400" dirty="0"/>
              <a:t> реактор. При </a:t>
            </a:r>
            <a:r>
              <a:rPr lang="ru-RU" sz="2400" dirty="0" err="1"/>
              <a:t>першій</a:t>
            </a:r>
            <a:r>
              <a:rPr lang="ru-RU" sz="2400" dirty="0"/>
              <a:t> </a:t>
            </a:r>
            <a:r>
              <a:rPr lang="ru-RU" sz="2400" dirty="0" err="1"/>
              <a:t>операції</a:t>
            </a:r>
            <a:r>
              <a:rPr lang="ru-RU" sz="2400" dirty="0"/>
              <a:t> з </a:t>
            </a:r>
            <a:r>
              <a:rPr lang="ru-RU" sz="2400" dirty="0" err="1"/>
              <a:t>встановлення</a:t>
            </a:r>
            <a:r>
              <a:rPr lang="ru-RU" sz="2400" dirty="0"/>
              <a:t> </a:t>
            </a:r>
            <a:r>
              <a:rPr lang="ru-RU" sz="2400" dirty="0" err="1"/>
              <a:t>модульних</a:t>
            </a:r>
            <a:r>
              <a:rPr lang="ru-RU" sz="2400" dirty="0"/>
              <a:t> </a:t>
            </a:r>
            <a:r>
              <a:rPr lang="ru-RU" sz="2400" dirty="0" err="1"/>
              <a:t>конструкцій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5 </a:t>
            </a:r>
            <a:r>
              <a:rPr lang="ru-RU" sz="2400" dirty="0" err="1"/>
              <a:t>тисяч</a:t>
            </a:r>
            <a:r>
              <a:rPr lang="ru-RU" sz="2400" dirty="0"/>
              <a:t> тонн </a:t>
            </a:r>
            <a:r>
              <a:rPr lang="ru-RU" sz="2400" dirty="0" err="1"/>
              <a:t>сталі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піднято</a:t>
            </a:r>
            <a:r>
              <a:rPr lang="ru-RU" sz="2400" dirty="0"/>
              <a:t> на </a:t>
            </a:r>
            <a:r>
              <a:rPr lang="ru-RU" sz="2400" dirty="0" err="1"/>
              <a:t>висоту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22 </a:t>
            </a:r>
            <a:r>
              <a:rPr lang="ru-RU" sz="2400" dirty="0" err="1"/>
              <a:t>метри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168" y="4100770"/>
            <a:ext cx="5631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Чорнобиль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 </a:t>
            </a:r>
            <a:r>
              <a:rPr lang="ru-RU" sz="2400" dirty="0" err="1"/>
              <a:t>всього</a:t>
            </a:r>
            <a:r>
              <a:rPr lang="ru-RU" sz="2400" dirty="0"/>
              <a:t> в 100 </a:t>
            </a:r>
            <a:r>
              <a:rPr lang="ru-RU" sz="2400" dirty="0" smtClean="0"/>
              <a:t>км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Києва</a:t>
            </a:r>
            <a:r>
              <a:rPr lang="ru-RU" sz="2400" dirty="0"/>
              <a:t>. </a:t>
            </a:r>
            <a:r>
              <a:rPr lang="ru-RU" sz="2400" dirty="0" err="1"/>
              <a:t>Територія</a:t>
            </a:r>
            <a:r>
              <a:rPr lang="ru-RU" sz="2400" dirty="0"/>
              <a:t> </a:t>
            </a:r>
            <a:r>
              <a:rPr lang="ru-RU" sz="2400" dirty="0" err="1"/>
              <a:t>навколо</a:t>
            </a:r>
            <a:r>
              <a:rPr lang="ru-RU" sz="2400" dirty="0"/>
              <a:t> </a:t>
            </a:r>
            <a:r>
              <a:rPr lang="ru-RU" sz="2400" dirty="0" err="1"/>
              <a:t>атомної</a:t>
            </a:r>
            <a:r>
              <a:rPr lang="ru-RU" sz="2400" dirty="0"/>
              <a:t> </a:t>
            </a:r>
            <a:r>
              <a:rPr lang="ru-RU" sz="2400" dirty="0" err="1"/>
              <a:t>електростанції</a:t>
            </a:r>
            <a:r>
              <a:rPr lang="ru-RU" sz="2400" dirty="0"/>
              <a:t> все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забруднена</a:t>
            </a:r>
            <a:r>
              <a:rPr lang="ru-RU" sz="2400" dirty="0"/>
              <a:t> і </a:t>
            </a:r>
            <a:r>
              <a:rPr lang="ru-RU" sz="2400" dirty="0" err="1"/>
              <a:t>позначається</a:t>
            </a:r>
            <a:r>
              <a:rPr lang="ru-RU" sz="2400" dirty="0"/>
              <a:t> на картах як "заборонена зона"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168" y="2221763"/>
            <a:ext cx="11109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Нова </a:t>
            </a:r>
            <a:r>
              <a:rPr lang="ru-RU" sz="2400" dirty="0"/>
              <a:t>структура буде </a:t>
            </a:r>
            <a:r>
              <a:rPr lang="ru-RU" sz="2400" dirty="0" err="1"/>
              <a:t>важити</a:t>
            </a:r>
            <a:r>
              <a:rPr lang="ru-RU" sz="2400" dirty="0"/>
              <a:t> 20000 тонн. Вона </a:t>
            </a:r>
            <a:r>
              <a:rPr lang="ru-RU" sz="2400" dirty="0" err="1"/>
              <a:t>матиме</a:t>
            </a:r>
            <a:r>
              <a:rPr lang="ru-RU" sz="2400" dirty="0"/>
              <a:t> </a:t>
            </a:r>
            <a:r>
              <a:rPr lang="ru-RU" sz="2400" dirty="0" err="1"/>
              <a:t>наступні</a:t>
            </a:r>
            <a:r>
              <a:rPr lang="ru-RU" sz="2400" dirty="0"/>
              <a:t> </a:t>
            </a:r>
            <a:r>
              <a:rPr lang="ru-RU" sz="2400" dirty="0" err="1"/>
              <a:t>параметри</a:t>
            </a:r>
            <a:r>
              <a:rPr lang="ru-RU" sz="2400" dirty="0"/>
              <a:t>: </a:t>
            </a:r>
            <a:r>
              <a:rPr lang="ru-RU" sz="2400" dirty="0" err="1"/>
              <a:t>довжина</a:t>
            </a:r>
            <a:r>
              <a:rPr lang="ru-RU" sz="2400" dirty="0"/>
              <a:t> - </a:t>
            </a:r>
            <a:r>
              <a:rPr lang="ru-RU" sz="2400" dirty="0" err="1"/>
              <a:t>понад</a:t>
            </a:r>
            <a:r>
              <a:rPr lang="ru-RU" sz="2400" dirty="0"/>
              <a:t> 250 </a:t>
            </a:r>
            <a:r>
              <a:rPr lang="ru-RU" sz="2400" dirty="0" err="1"/>
              <a:t>метрів</a:t>
            </a:r>
            <a:r>
              <a:rPr lang="ru-RU" sz="2400" dirty="0"/>
              <a:t>, ширина - </a:t>
            </a:r>
            <a:r>
              <a:rPr lang="ru-RU" sz="2400" dirty="0" err="1"/>
              <a:t>майже</a:t>
            </a:r>
            <a:r>
              <a:rPr lang="ru-RU" sz="2400" dirty="0"/>
              <a:t> 165 м і </a:t>
            </a:r>
            <a:r>
              <a:rPr lang="ru-RU" sz="2400" dirty="0" err="1"/>
              <a:t>висота</a:t>
            </a:r>
            <a:r>
              <a:rPr lang="ru-RU" sz="2400" dirty="0"/>
              <a:t> - 110 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68" y="3357563"/>
            <a:ext cx="428625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25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334" y="2645352"/>
            <a:ext cx="8270544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/>
              <a:t>Дякую за увагу!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53019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9678" y="5197281"/>
            <a:ext cx="11357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11 </a:t>
            </a:r>
            <a:r>
              <a:rPr lang="ru-RU" sz="2400" dirty="0" err="1" smtClean="0"/>
              <a:t>березня</a:t>
            </a:r>
            <a:r>
              <a:rPr lang="ru-RU" sz="2400" dirty="0" smtClean="0"/>
              <a:t> 2011 року </a:t>
            </a:r>
            <a:r>
              <a:rPr lang="ru-RU" sz="2400" dirty="0" err="1" smtClean="0"/>
              <a:t>землетрус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магнітудою</a:t>
            </a:r>
            <a:r>
              <a:rPr lang="ru-RU" sz="2400" dirty="0" smtClean="0"/>
              <a:t> 9,0 </a:t>
            </a:r>
            <a:r>
              <a:rPr lang="ru-RU" sz="2400" dirty="0" err="1" smtClean="0"/>
              <a:t>сколихнув</a:t>
            </a:r>
            <a:r>
              <a:rPr lang="ru-RU" sz="2400" dirty="0" smtClean="0"/>
              <a:t> всю </a:t>
            </a:r>
            <a:r>
              <a:rPr lang="ru-RU" sz="2400" dirty="0" err="1" smtClean="0"/>
              <a:t>Японію</a:t>
            </a:r>
            <a:r>
              <a:rPr lang="ru-RU" sz="2400" dirty="0" smtClean="0"/>
              <a:t> і </a:t>
            </a:r>
            <a:r>
              <a:rPr lang="ru-RU" sz="2400" dirty="0" err="1" smtClean="0"/>
              <a:t>викликав</a:t>
            </a:r>
            <a:r>
              <a:rPr lang="ru-RU" sz="2400" dirty="0" smtClean="0"/>
              <a:t> </a:t>
            </a:r>
            <a:r>
              <a:rPr lang="ru-RU" sz="2400" dirty="0" err="1" smtClean="0"/>
              <a:t>цунамі</a:t>
            </a:r>
            <a:r>
              <a:rPr lang="ru-RU" sz="2400" dirty="0" smtClean="0"/>
              <a:t>, яке </a:t>
            </a:r>
            <a:r>
              <a:rPr lang="ru-RU" sz="2400" dirty="0" err="1" smtClean="0"/>
              <a:t>обрушилося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східне</a:t>
            </a:r>
            <a:r>
              <a:rPr lang="ru-RU" sz="2400" dirty="0" smtClean="0"/>
              <a:t> </a:t>
            </a:r>
            <a:r>
              <a:rPr lang="ru-RU" sz="2400" dirty="0" err="1" smtClean="0"/>
              <a:t>узбережжя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руйнуючи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будинки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комунікації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забираючи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десятків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тисяч</a:t>
            </a:r>
            <a:r>
              <a:rPr lang="ru-RU" sz="2400" dirty="0" smtClean="0"/>
              <a:t> людей.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8" y="872618"/>
            <a:ext cx="5606322" cy="4204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16" y="867309"/>
            <a:ext cx="5199915" cy="4210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52013" y="544143"/>
            <a:ext cx="308797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АЕС </a:t>
            </a:r>
            <a:r>
              <a:rPr lang="ru-RU" sz="3600" b="1" dirty="0" err="1" smtClean="0"/>
              <a:t>Фукусіма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314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789" y="482556"/>
            <a:ext cx="10952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Фукусімська</a:t>
            </a:r>
            <a:r>
              <a:rPr lang="ru-RU" sz="2400" dirty="0" smtClean="0"/>
              <a:t> катастрофа стала причиною «</a:t>
            </a:r>
            <a:r>
              <a:rPr lang="ru-RU" sz="2400" dirty="0" err="1" smtClean="0"/>
              <a:t>найбільшого</a:t>
            </a:r>
            <a:r>
              <a:rPr lang="ru-RU" sz="2400" dirty="0" smtClean="0"/>
              <a:t> за всю </a:t>
            </a:r>
            <a:r>
              <a:rPr lang="ru-RU" sz="2400" dirty="0" err="1" smtClean="0"/>
              <a:t>історію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викиду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радіації</a:t>
            </a:r>
            <a:r>
              <a:rPr lang="ru-RU" sz="2400" dirty="0" smtClean="0"/>
              <a:t> в </a:t>
            </a:r>
            <a:r>
              <a:rPr lang="ru-RU" sz="2400" dirty="0" err="1" smtClean="0"/>
              <a:t>світовий</a:t>
            </a:r>
            <a:r>
              <a:rPr lang="ru-RU" sz="2400" dirty="0" smtClean="0"/>
              <a:t> океан».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9789" y="1390736"/>
            <a:ext cx="11162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Понад</a:t>
            </a:r>
            <a:r>
              <a:rPr lang="ru-RU" sz="2400" dirty="0" smtClean="0"/>
              <a:t> 150 </a:t>
            </a:r>
            <a:r>
              <a:rPr lang="ru-RU" sz="2400" dirty="0" err="1" smtClean="0"/>
              <a:t>тисяч</a:t>
            </a:r>
            <a:r>
              <a:rPr lang="ru-RU" sz="2400" dirty="0" smtClean="0"/>
              <a:t> людей покинули </a:t>
            </a:r>
            <a:r>
              <a:rPr lang="ru-RU" sz="2400" dirty="0" err="1" smtClean="0"/>
              <a:t>заражені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в </a:t>
            </a:r>
            <a:r>
              <a:rPr lang="ru-RU" sz="2400" dirty="0" err="1" smtClean="0"/>
              <a:t>радіусі</a:t>
            </a:r>
            <a:r>
              <a:rPr lang="ru-RU" sz="2400" dirty="0" smtClean="0"/>
              <a:t> 50 км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АЕС. У 20-кілометрову зону </a:t>
            </a:r>
            <a:r>
              <a:rPr lang="ru-RU" sz="2400" dirty="0" err="1" smtClean="0"/>
              <a:t>евакуації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закритий</a:t>
            </a:r>
            <a:r>
              <a:rPr lang="ru-RU" sz="2400" dirty="0" smtClean="0"/>
              <a:t> </a:t>
            </a:r>
            <a:r>
              <a:rPr lang="ru-RU" sz="2400" dirty="0" err="1" smtClean="0"/>
              <a:t>в'їзд</a:t>
            </a:r>
            <a:r>
              <a:rPr lang="ru-RU" sz="2400" dirty="0" smtClean="0"/>
              <a:t>, так як </a:t>
            </a:r>
            <a:r>
              <a:rPr lang="ru-RU" sz="2400" dirty="0" err="1" smtClean="0"/>
              <a:t>фахівці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вважають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непридатні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протягом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найближчих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десятиліть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0" y="2668249"/>
            <a:ext cx="4671782" cy="3807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8409" y="3048506"/>
            <a:ext cx="44540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радіонукліди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потраплять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харчовий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ланцюжок</a:t>
            </a:r>
            <a:r>
              <a:rPr lang="ru-RU" sz="2400" dirty="0" smtClean="0"/>
              <a:t>, то </a:t>
            </a:r>
            <a:r>
              <a:rPr lang="ru-RU" sz="2400" dirty="0" err="1" smtClean="0"/>
              <a:t>стронцій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накопичуватись</a:t>
            </a:r>
            <a:r>
              <a:rPr lang="ru-RU" sz="2400" dirty="0" smtClean="0"/>
              <a:t> в </a:t>
            </a:r>
            <a:r>
              <a:rPr lang="ru-RU" sz="2400" dirty="0" err="1" smtClean="0"/>
              <a:t>організмі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збільшити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ризик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захворювань</a:t>
            </a:r>
            <a:r>
              <a:rPr lang="ru-RU" sz="2400" dirty="0" smtClean="0"/>
              <a:t> </a:t>
            </a:r>
            <a:r>
              <a:rPr lang="ru-RU" sz="2400" dirty="0" err="1" smtClean="0"/>
              <a:t>лейкемією</a:t>
            </a:r>
            <a:r>
              <a:rPr lang="ru-RU" sz="2400" dirty="0" smtClean="0"/>
              <a:t> і раком </a:t>
            </a:r>
            <a:r>
              <a:rPr lang="ru-RU" sz="2400" dirty="0" err="1" smtClean="0"/>
              <a:t>кісток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67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02" y="501134"/>
            <a:ext cx="6847480" cy="4298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326340" y="501134"/>
            <a:ext cx="2810385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dirty="0"/>
              <a:t>Смог у </a:t>
            </a:r>
            <a:r>
              <a:rPr lang="ru-RU" sz="3600" dirty="0" err="1" smtClean="0"/>
              <a:t>Пекіні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1653" y="4945574"/>
            <a:ext cx="104086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Виявляється</a:t>
            </a:r>
            <a:r>
              <a:rPr lang="ru-RU" sz="2400" dirty="0"/>
              <a:t>, смог </a:t>
            </a:r>
            <a:r>
              <a:rPr lang="ru-RU" sz="2400" dirty="0" err="1"/>
              <a:t>небезпечний</a:t>
            </a:r>
            <a:r>
              <a:rPr lang="ru-RU" sz="2400" dirty="0"/>
              <a:t> не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тим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обмежує</a:t>
            </a:r>
            <a:r>
              <a:rPr lang="ru-RU" sz="2400" dirty="0"/>
              <a:t> </a:t>
            </a:r>
            <a:r>
              <a:rPr lang="ru-RU" sz="2400" dirty="0" err="1"/>
              <a:t>видимість</a:t>
            </a:r>
            <a:r>
              <a:rPr lang="ru-RU" sz="2400" dirty="0"/>
              <a:t> і </a:t>
            </a:r>
            <a:r>
              <a:rPr lang="ru-RU" sz="2400" dirty="0" err="1"/>
              <a:t>утруднює</a:t>
            </a:r>
            <a:r>
              <a:rPr lang="ru-RU" sz="2400" dirty="0"/>
              <a:t> </a:t>
            </a:r>
            <a:r>
              <a:rPr lang="ru-RU" sz="2400" dirty="0" err="1"/>
              <a:t>дихання</a:t>
            </a:r>
            <a:r>
              <a:rPr lang="ru-RU" sz="2400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вмісту</a:t>
            </a:r>
            <a:r>
              <a:rPr lang="ru-RU" sz="2400" dirty="0"/>
              <a:t> в </a:t>
            </a:r>
            <a:r>
              <a:rPr lang="ru-RU" sz="2400" dirty="0" err="1"/>
              <a:t>ньому</a:t>
            </a:r>
            <a:r>
              <a:rPr lang="ru-RU" sz="2400" dirty="0"/>
              <a:t> </a:t>
            </a:r>
            <a:r>
              <a:rPr lang="ru-RU" sz="2400" dirty="0" err="1"/>
              <a:t>частинок</a:t>
            </a:r>
            <a:r>
              <a:rPr lang="ru-RU" sz="2400" dirty="0"/>
              <a:t> </a:t>
            </a:r>
            <a:r>
              <a:rPr lang="ru-RU" sz="2400" dirty="0" err="1"/>
              <a:t>важких</a:t>
            </a:r>
            <a:r>
              <a:rPr lang="ru-RU" sz="2400" dirty="0"/>
              <a:t> </a:t>
            </a:r>
            <a:r>
              <a:rPr lang="ru-RU" sz="2400" dirty="0" err="1"/>
              <a:t>металів</a:t>
            </a:r>
            <a:r>
              <a:rPr lang="ru-RU" sz="2400" dirty="0"/>
              <a:t> та </a:t>
            </a:r>
            <a:r>
              <a:rPr lang="ru-RU" sz="2400" dirty="0" err="1"/>
              <a:t>знебезпечних</a:t>
            </a:r>
            <a:r>
              <a:rPr lang="ru-RU" sz="2400" dirty="0"/>
              <a:t> </a:t>
            </a:r>
            <a:r>
              <a:rPr lang="ru-RU" sz="2400" dirty="0" err="1"/>
              <a:t>хімікатів</a:t>
            </a:r>
            <a:r>
              <a:rPr lang="ru-RU" sz="2400" dirty="0"/>
              <a:t>. У </a:t>
            </a:r>
            <a:r>
              <a:rPr lang="ru-RU" sz="2400" dirty="0" err="1"/>
              <a:t>ньому</a:t>
            </a:r>
            <a:r>
              <a:rPr lang="ru-RU" sz="2400" dirty="0"/>
              <a:t>, як </a:t>
            </a:r>
            <a:r>
              <a:rPr lang="ru-RU" sz="2400" dirty="0" err="1"/>
              <a:t>з'ясувалося</a:t>
            </a:r>
            <a:r>
              <a:rPr lang="ru-RU" sz="2400" dirty="0"/>
              <a:t>, </a:t>
            </a:r>
            <a:r>
              <a:rPr lang="ru-RU" sz="2400" dirty="0" err="1"/>
              <a:t>присутні</a:t>
            </a:r>
            <a:r>
              <a:rPr lang="ru-RU" sz="2400" dirty="0"/>
              <a:t> </a:t>
            </a:r>
            <a:r>
              <a:rPr lang="ru-RU" sz="2400" dirty="0" err="1"/>
              <a:t>хвороботворні</a:t>
            </a:r>
            <a:r>
              <a:rPr lang="ru-RU" sz="2400" dirty="0"/>
              <a:t> </a:t>
            </a:r>
            <a:r>
              <a:rPr lang="ru-RU" sz="2400" dirty="0" err="1"/>
              <a:t>бактерії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становлять</a:t>
            </a:r>
            <a:r>
              <a:rPr lang="ru-RU" sz="2400" dirty="0"/>
              <a:t> </a:t>
            </a:r>
            <a:r>
              <a:rPr lang="ru-RU" sz="2400" dirty="0" err="1"/>
              <a:t>вагому</a:t>
            </a:r>
            <a:r>
              <a:rPr lang="ru-RU" sz="2400" dirty="0"/>
              <a:t> </a:t>
            </a:r>
            <a:r>
              <a:rPr lang="ru-RU" sz="2400" dirty="0" err="1"/>
              <a:t>небезпеку</a:t>
            </a:r>
            <a:r>
              <a:rPr lang="ru-RU" sz="2400" dirty="0"/>
              <a:t> для </a:t>
            </a:r>
            <a:r>
              <a:rPr lang="ru-RU" sz="2400" dirty="0" err="1"/>
              <a:t>здоров'я</a:t>
            </a:r>
            <a:r>
              <a:rPr lang="ru-RU" sz="2400" dirty="0"/>
              <a:t> людей.</a:t>
            </a:r>
          </a:p>
        </p:txBody>
      </p:sp>
    </p:spTree>
    <p:extLst>
      <p:ext uri="{BB962C8B-B14F-4D97-AF65-F5344CB8AC3E}">
        <p14:creationId xmlns:p14="http://schemas.microsoft.com/office/powerpoint/2010/main" val="17619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165" y="553703"/>
            <a:ext cx="4471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Дослідники</a:t>
            </a:r>
            <a:r>
              <a:rPr lang="ru-RU" sz="2400" dirty="0"/>
              <a:t> </a:t>
            </a:r>
            <a:r>
              <a:rPr lang="ru-RU" sz="2400" dirty="0" err="1"/>
              <a:t>виявили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1000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мікроорганзмов</a:t>
            </a:r>
            <a:r>
              <a:rPr lang="ru-RU" sz="2400" dirty="0"/>
              <a:t>, 80% з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 smtClean="0"/>
              <a:t>бактеріями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19743" y="4427646"/>
            <a:ext cx="5345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sz="2400" dirty="0"/>
              <a:t>Вони </a:t>
            </a:r>
            <a:r>
              <a:rPr lang="ru-RU" sz="2400" dirty="0" err="1"/>
              <a:t>здатні</a:t>
            </a:r>
            <a:r>
              <a:rPr lang="ru-RU" sz="2400" dirty="0"/>
              <a:t> </a:t>
            </a:r>
            <a:r>
              <a:rPr lang="ru-RU" sz="2400" dirty="0" err="1"/>
              <a:t>викликати</a:t>
            </a:r>
            <a:r>
              <a:rPr lang="ru-RU" sz="2400" dirty="0"/>
              <a:t> у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інфекції</a:t>
            </a:r>
            <a:r>
              <a:rPr lang="ru-RU" sz="2400" dirty="0"/>
              <a:t> </a:t>
            </a:r>
            <a:r>
              <a:rPr lang="ru-RU" sz="2400" dirty="0" err="1"/>
              <a:t>дихальних</a:t>
            </a:r>
            <a:r>
              <a:rPr lang="ru-RU" sz="2400" dirty="0"/>
              <a:t> </a:t>
            </a:r>
            <a:r>
              <a:rPr lang="ru-RU" sz="2400" dirty="0" err="1"/>
              <a:t>шляхів</a:t>
            </a:r>
            <a:r>
              <a:rPr lang="ru-RU" sz="2400" dirty="0"/>
              <a:t>, </a:t>
            </a:r>
            <a:r>
              <a:rPr lang="ru-RU" sz="2400" dirty="0" err="1"/>
              <a:t>алергічні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 та </a:t>
            </a:r>
            <a:r>
              <a:rPr lang="ru-RU" sz="2400" dirty="0" err="1"/>
              <a:t>провокувати</a:t>
            </a:r>
            <a:r>
              <a:rPr lang="ru-RU" sz="2400" dirty="0"/>
              <a:t> </a:t>
            </a:r>
            <a:r>
              <a:rPr lang="ru-RU" sz="2400" dirty="0" err="1"/>
              <a:t>запальні</a:t>
            </a:r>
            <a:r>
              <a:rPr lang="ru-RU" sz="2400" dirty="0"/>
              <a:t> </a:t>
            </a:r>
            <a:r>
              <a:rPr lang="ru-RU" sz="2400" dirty="0" err="1"/>
              <a:t>процеси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30" y="405627"/>
            <a:ext cx="4529398" cy="3023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5" y="2543046"/>
            <a:ext cx="5309553" cy="3769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4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527" y="506694"/>
            <a:ext cx="10900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Супертайфун</a:t>
            </a:r>
            <a:r>
              <a:rPr lang="ru-RU" sz="2400" dirty="0"/>
              <a:t> </a:t>
            </a:r>
            <a:r>
              <a:rPr lang="ru-RU" sz="2400" dirty="0" err="1"/>
              <a:t>Хайян</a:t>
            </a:r>
            <a:r>
              <a:rPr lang="ru-RU" sz="2400" dirty="0"/>
              <a:t> </a:t>
            </a:r>
            <a:r>
              <a:rPr lang="ru-RU" sz="2400" dirty="0" err="1"/>
              <a:t>обрушився</a:t>
            </a:r>
            <a:r>
              <a:rPr lang="ru-RU" sz="2400" dirty="0"/>
              <a:t> на </a:t>
            </a:r>
            <a:r>
              <a:rPr lang="ru-RU" sz="2400" dirty="0" err="1"/>
              <a:t>центральну</a:t>
            </a:r>
            <a:r>
              <a:rPr lang="ru-RU" sz="2400" dirty="0"/>
              <a:t> </a:t>
            </a:r>
            <a:r>
              <a:rPr lang="ru-RU" sz="2400" dirty="0" err="1"/>
              <a:t>частину</a:t>
            </a:r>
            <a:r>
              <a:rPr lang="ru-RU" sz="2400" dirty="0"/>
              <a:t> </a:t>
            </a:r>
            <a:r>
              <a:rPr lang="ru-RU" sz="2400" dirty="0" err="1"/>
              <a:t>Філіппін</a:t>
            </a:r>
            <a:r>
              <a:rPr lang="ru-RU" sz="2400" dirty="0"/>
              <a:t> на </a:t>
            </a:r>
            <a:r>
              <a:rPr lang="ru-RU" sz="2400" dirty="0" err="1"/>
              <a:t>почтаку</a:t>
            </a:r>
            <a:r>
              <a:rPr lang="ru-RU" sz="2400" dirty="0"/>
              <a:t> листопада 2013 року. За </a:t>
            </a:r>
            <a:r>
              <a:rPr lang="ru-RU" sz="2400" dirty="0" err="1"/>
              <a:t>підтвердженими</a:t>
            </a:r>
            <a:r>
              <a:rPr lang="ru-RU" sz="2400" dirty="0"/>
              <a:t> </a:t>
            </a:r>
            <a:r>
              <a:rPr lang="ru-RU" sz="2400" dirty="0" err="1"/>
              <a:t>даними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у </a:t>
            </a:r>
            <a:r>
              <a:rPr lang="ru-RU" sz="2400" dirty="0" err="1"/>
              <a:t>східній</a:t>
            </a:r>
            <a:r>
              <a:rPr lang="ru-RU" sz="2400" dirty="0"/>
              <a:t> </a:t>
            </a:r>
            <a:r>
              <a:rPr lang="ru-RU" sz="2400" dirty="0" err="1"/>
              <a:t>частині</a:t>
            </a:r>
            <a:r>
              <a:rPr lang="ru-RU" sz="2400" dirty="0"/>
              <a:t> </a:t>
            </a:r>
            <a:r>
              <a:rPr lang="ru-RU" sz="2400" dirty="0" err="1" smtClean="0"/>
              <a:t>Висайських</a:t>
            </a:r>
            <a:r>
              <a:rPr lang="ru-RU" sz="2400" dirty="0" smtClean="0"/>
              <a:t> </a:t>
            </a:r>
            <a:r>
              <a:rPr lang="ru-RU" sz="2400" dirty="0" err="1"/>
              <a:t>островів</a:t>
            </a:r>
            <a:r>
              <a:rPr lang="ru-RU" sz="2400" dirty="0"/>
              <a:t> </a:t>
            </a:r>
            <a:r>
              <a:rPr lang="ru-RU" sz="2400" dirty="0" err="1"/>
              <a:t>загинуло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1,5 тис. </a:t>
            </a:r>
            <a:r>
              <a:rPr lang="ru-RU" sz="2400" dirty="0" err="1"/>
              <a:t>осіб</a:t>
            </a:r>
            <a:r>
              <a:rPr lang="ru-RU" sz="2400" dirty="0"/>
              <a:t>. </a:t>
            </a:r>
            <a:r>
              <a:rPr lang="ru-RU" sz="2400" dirty="0" err="1"/>
              <a:t>Місцеві</a:t>
            </a:r>
            <a:r>
              <a:rPr lang="ru-RU" sz="2400" dirty="0"/>
              <a:t> </a:t>
            </a:r>
            <a:r>
              <a:rPr lang="ru-RU" sz="2400" dirty="0" err="1"/>
              <a:t>жителі</a:t>
            </a:r>
            <a:r>
              <a:rPr lang="ru-RU" sz="2400" dirty="0"/>
              <a:t> </a:t>
            </a:r>
            <a:r>
              <a:rPr lang="ru-RU" sz="2400" dirty="0" err="1"/>
              <a:t>повідомляють</a:t>
            </a:r>
            <a:r>
              <a:rPr lang="ru-RU" sz="2400" dirty="0"/>
              <a:t> про </a:t>
            </a:r>
            <a:r>
              <a:rPr lang="ru-RU" sz="2400" dirty="0" err="1"/>
              <a:t>смерті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10 тис. </a:t>
            </a:r>
            <a:r>
              <a:rPr lang="ru-RU" sz="2400" dirty="0" err="1" smtClean="0"/>
              <a:t>чоловік</a:t>
            </a:r>
            <a:r>
              <a:rPr lang="en-US" sz="2400" dirty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8" y="2264675"/>
            <a:ext cx="6399435" cy="3999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06" y="2624776"/>
            <a:ext cx="4919165" cy="3279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8728" y="5404515"/>
            <a:ext cx="155584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3600" dirty="0" err="1" smtClean="0"/>
              <a:t>Хайян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907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453" y="3747279"/>
            <a:ext cx="11323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Згідно</a:t>
            </a:r>
            <a:r>
              <a:rPr lang="ru-RU" sz="2400" dirty="0"/>
              <a:t> з </a:t>
            </a:r>
            <a:r>
              <a:rPr lang="ru-RU" sz="2400" dirty="0" err="1"/>
              <a:t>оцінками</a:t>
            </a:r>
            <a:r>
              <a:rPr lang="ru-RU" sz="2400" dirty="0"/>
              <a:t> </a:t>
            </a:r>
            <a:r>
              <a:rPr lang="ru-RU" sz="2400" dirty="0" err="1"/>
              <a:t>місцевої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, </a:t>
            </a:r>
            <a:r>
              <a:rPr lang="ru-RU" sz="2400" dirty="0" err="1"/>
              <a:t>понад</a:t>
            </a:r>
            <a:r>
              <a:rPr lang="ru-RU" sz="2400" dirty="0"/>
              <a:t> 9,5 </a:t>
            </a:r>
            <a:r>
              <a:rPr lang="ru-RU" sz="2400" dirty="0" err="1"/>
              <a:t>мільйонів</a:t>
            </a:r>
            <a:r>
              <a:rPr lang="ru-RU" sz="2400" dirty="0"/>
              <a:t> </a:t>
            </a:r>
            <a:r>
              <a:rPr lang="ru-RU" sz="2400" dirty="0" err="1"/>
              <a:t>чоловік</a:t>
            </a:r>
            <a:r>
              <a:rPr lang="ru-RU" sz="2400" dirty="0"/>
              <a:t> </a:t>
            </a:r>
            <a:r>
              <a:rPr lang="ru-RU" sz="2400" dirty="0" err="1"/>
              <a:t>постраждали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даного</a:t>
            </a:r>
            <a:r>
              <a:rPr lang="ru-RU" sz="2400" dirty="0"/>
              <a:t> </a:t>
            </a:r>
            <a:r>
              <a:rPr lang="ru-RU" sz="2400" dirty="0" err="1"/>
              <a:t>стихійного</a:t>
            </a:r>
            <a:r>
              <a:rPr lang="ru-RU" sz="2400" dirty="0"/>
              <a:t> лиха.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4453" y="4762942"/>
            <a:ext cx="9671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Мінімум</a:t>
            </a:r>
            <a:r>
              <a:rPr lang="ru-RU" sz="2400" dirty="0"/>
              <a:t> 600 </a:t>
            </a:r>
            <a:r>
              <a:rPr lang="ru-RU" sz="2400" dirty="0" err="1"/>
              <a:t>тисяч</a:t>
            </a:r>
            <a:r>
              <a:rPr lang="ru-RU" sz="2400" dirty="0"/>
              <a:t> </a:t>
            </a:r>
            <a:r>
              <a:rPr lang="ru-RU" sz="2400" dirty="0" err="1"/>
              <a:t>мешканців</a:t>
            </a:r>
            <a:r>
              <a:rPr lang="ru-RU" sz="2400" dirty="0"/>
              <a:t> </a:t>
            </a:r>
            <a:r>
              <a:rPr lang="ru-RU" sz="2400" dirty="0" err="1"/>
              <a:t>змушені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покинути</a:t>
            </a:r>
            <a:r>
              <a:rPr lang="ru-RU" sz="2400" dirty="0"/>
              <a:t> </a:t>
            </a:r>
            <a:r>
              <a:rPr lang="ru-RU" sz="2400" dirty="0" err="1"/>
              <a:t>власні</a:t>
            </a:r>
            <a:r>
              <a:rPr lang="ru-RU" sz="2400" dirty="0"/>
              <a:t> </a:t>
            </a:r>
            <a:r>
              <a:rPr lang="ru-RU" sz="2400" dirty="0" err="1"/>
              <a:t>будинки</a:t>
            </a:r>
            <a:r>
              <a:rPr lang="ru-RU" sz="24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4453" y="5409273"/>
            <a:ext cx="9357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Збитки</a:t>
            </a:r>
            <a:r>
              <a:rPr lang="ru-RU" sz="2400" dirty="0" smtClean="0"/>
              <a:t> </a:t>
            </a:r>
            <a:r>
              <a:rPr lang="ru-RU" sz="2400" dirty="0" err="1"/>
              <a:t>завдані</a:t>
            </a:r>
            <a:r>
              <a:rPr lang="ru-RU" sz="2400" dirty="0"/>
              <a:t> тайфуном </a:t>
            </a:r>
            <a:r>
              <a:rPr lang="ru-RU" sz="2400" dirty="0" err="1"/>
              <a:t>Хайан</a:t>
            </a:r>
            <a:r>
              <a:rPr lang="ru-RU" sz="2400" dirty="0"/>
              <a:t> в </a:t>
            </a:r>
            <a:r>
              <a:rPr lang="ru-RU" sz="2400" dirty="0" err="1"/>
              <a:t>Філіппінах</a:t>
            </a:r>
            <a:r>
              <a:rPr lang="ru-RU" sz="2400" dirty="0"/>
              <a:t> </a:t>
            </a:r>
            <a:r>
              <a:rPr lang="ru-RU" sz="2400" dirty="0" err="1"/>
              <a:t>становлять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12 до 15 млрд дол,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приблизно</a:t>
            </a:r>
            <a:r>
              <a:rPr lang="ru-RU" sz="2400" dirty="0"/>
              <a:t> </a:t>
            </a:r>
            <a:r>
              <a:rPr lang="ru-RU" sz="2400" dirty="0" err="1"/>
              <a:t>відповідає</a:t>
            </a:r>
            <a:r>
              <a:rPr lang="ru-RU" sz="2400" dirty="0"/>
              <a:t> 5% ВВП </a:t>
            </a:r>
            <a:r>
              <a:rPr lang="ru-RU" sz="2400" dirty="0" err="1"/>
              <a:t>країни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94" y="496153"/>
            <a:ext cx="3733800" cy="29908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09" y="496153"/>
            <a:ext cx="5668149" cy="323894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387250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2" y="413210"/>
            <a:ext cx="7197986" cy="4832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1320" y="4476466"/>
            <a:ext cx="174691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Кракатау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587706"/>
            <a:ext cx="1158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Вибух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чути</a:t>
            </a:r>
            <a:r>
              <a:rPr lang="ru-RU" sz="2400" dirty="0"/>
              <a:t> на </a:t>
            </a:r>
            <a:r>
              <a:rPr lang="ru-RU" sz="2400" dirty="0" err="1"/>
              <a:t>відстані</a:t>
            </a:r>
            <a:r>
              <a:rPr lang="ru-RU" sz="2400" dirty="0"/>
              <a:t> 4800 км - </a:t>
            </a:r>
            <a:r>
              <a:rPr lang="ru-RU" sz="2400" dirty="0" err="1"/>
              <a:t>самий</a:t>
            </a:r>
            <a:r>
              <a:rPr lang="ru-RU" sz="2400" dirty="0"/>
              <a:t> </a:t>
            </a:r>
            <a:r>
              <a:rPr lang="ru-RU" sz="2400" dirty="0" err="1"/>
              <a:t>гучний</a:t>
            </a:r>
            <a:r>
              <a:rPr lang="ru-RU" sz="2400" dirty="0"/>
              <a:t> </a:t>
            </a:r>
            <a:r>
              <a:rPr lang="ru-RU" sz="2400" dirty="0" err="1"/>
              <a:t>вибух</a:t>
            </a:r>
            <a:r>
              <a:rPr lang="ru-RU" sz="2400" dirty="0"/>
              <a:t> в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планети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відомий</a:t>
            </a:r>
            <a:r>
              <a:rPr lang="ru-RU" sz="2400" dirty="0"/>
              <a:t> </a:t>
            </a:r>
            <a:r>
              <a:rPr lang="ru-RU" sz="2400" dirty="0" err="1"/>
              <a:t>людству</a:t>
            </a:r>
            <a:r>
              <a:rPr lang="ru-RU" sz="2400" dirty="0"/>
              <a:t>. </a:t>
            </a:r>
            <a:r>
              <a:rPr lang="ru-RU" sz="2400" dirty="0" err="1"/>
              <a:t>Виверження</a:t>
            </a:r>
            <a:r>
              <a:rPr lang="ru-RU" sz="2400" dirty="0"/>
              <a:t> </a:t>
            </a:r>
            <a:r>
              <a:rPr lang="ru-RU" sz="2400" dirty="0" err="1"/>
              <a:t>викликало</a:t>
            </a:r>
            <a:r>
              <a:rPr lang="ru-RU" sz="2400" dirty="0"/>
              <a:t> </a:t>
            </a:r>
            <a:r>
              <a:rPr lang="ru-RU" sz="2400" dirty="0" err="1"/>
              <a:t>ні</a:t>
            </a:r>
            <a:r>
              <a:rPr lang="ru-RU" sz="2400" dirty="0"/>
              <a:t> з </a:t>
            </a:r>
            <a:r>
              <a:rPr lang="ru-RU" sz="2400" dirty="0" err="1"/>
              <a:t>чим</a:t>
            </a:r>
            <a:r>
              <a:rPr lang="ru-RU" sz="2400" dirty="0"/>
              <a:t> не </a:t>
            </a:r>
            <a:r>
              <a:rPr lang="ru-RU" sz="2400" dirty="0" err="1"/>
              <a:t>порівнянні</a:t>
            </a:r>
            <a:r>
              <a:rPr lang="ru-RU" sz="2400" dirty="0"/>
              <a:t> </a:t>
            </a:r>
            <a:r>
              <a:rPr lang="ru-RU" sz="2400" dirty="0" err="1"/>
              <a:t>руйнування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74590" y="652220"/>
            <a:ext cx="4212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подія</a:t>
            </a:r>
            <a:r>
              <a:rPr lang="ru-RU" sz="2400" dirty="0"/>
              <a:t> справила </a:t>
            </a:r>
            <a:r>
              <a:rPr lang="ru-RU" sz="2400" dirty="0" err="1"/>
              <a:t>вплив</a:t>
            </a:r>
            <a:r>
              <a:rPr lang="ru-RU" sz="2400" dirty="0"/>
              <a:t> не </a:t>
            </a:r>
            <a:r>
              <a:rPr lang="ru-RU" sz="2400" dirty="0" err="1"/>
              <a:t>тільки</a:t>
            </a:r>
            <a:r>
              <a:rPr lang="ru-RU" sz="2400" dirty="0"/>
              <a:t> на </a:t>
            </a:r>
            <a:r>
              <a:rPr lang="ru-RU" sz="2400" dirty="0" err="1"/>
              <a:t>Індонезійський</a:t>
            </a:r>
            <a:r>
              <a:rPr lang="ru-RU" sz="2400" dirty="0"/>
              <a:t> </a:t>
            </a:r>
            <a:r>
              <a:rPr lang="ru-RU" sz="2400" dirty="0" err="1"/>
              <a:t>архіпелаг</a:t>
            </a:r>
            <a:r>
              <a:rPr lang="ru-RU" sz="2400" dirty="0"/>
              <a:t>,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наслідки</a:t>
            </a:r>
            <a:r>
              <a:rPr lang="ru-RU" sz="2400" dirty="0"/>
              <a:t> </a:t>
            </a:r>
            <a:r>
              <a:rPr lang="ru-RU" sz="2400" dirty="0" err="1"/>
              <a:t>впливали</a:t>
            </a:r>
            <a:r>
              <a:rPr lang="ru-RU" sz="2400" dirty="0"/>
              <a:t> на </a:t>
            </a:r>
            <a:r>
              <a:rPr lang="ru-RU" sz="2400" dirty="0" err="1"/>
              <a:t>клімат</a:t>
            </a:r>
            <a:r>
              <a:rPr lang="ru-RU" sz="2400" dirty="0"/>
              <a:t> </a:t>
            </a:r>
            <a:r>
              <a:rPr lang="ru-RU" sz="2400" dirty="0" err="1"/>
              <a:t>планети</a:t>
            </a:r>
            <a:r>
              <a:rPr lang="ru-RU" sz="2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11066" y="3066823"/>
            <a:ext cx="40761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До </a:t>
            </a:r>
            <a:r>
              <a:rPr lang="ru-RU" sz="2400" dirty="0" err="1"/>
              <a:t>виверження</a:t>
            </a:r>
            <a:r>
              <a:rPr lang="ru-RU" sz="2400" dirty="0"/>
              <a:t> в 1883 </a:t>
            </a:r>
            <a:r>
              <a:rPr lang="ru-RU" sz="2400" dirty="0" err="1"/>
              <a:t>році</a:t>
            </a:r>
            <a:r>
              <a:rPr lang="ru-RU" sz="2400" dirty="0"/>
              <a:t> вулкан не </a:t>
            </a:r>
            <a:r>
              <a:rPr lang="ru-RU" sz="2400" dirty="0" err="1"/>
              <a:t>виявляв</a:t>
            </a:r>
            <a:r>
              <a:rPr lang="ru-RU" sz="2400" dirty="0"/>
              <a:t> </a:t>
            </a:r>
            <a:r>
              <a:rPr lang="ru-RU" sz="2400" dirty="0" err="1"/>
              <a:t>активності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двохсот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96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472" y="459736"/>
            <a:ext cx="10881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Група</a:t>
            </a:r>
            <a:r>
              <a:rPr lang="ru-RU" sz="2400" dirty="0"/>
              <a:t> з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/>
              <a:t>вулканів</a:t>
            </a:r>
            <a:r>
              <a:rPr lang="ru-RU" sz="2400" dirty="0"/>
              <a:t> - </a:t>
            </a:r>
            <a:r>
              <a:rPr lang="ru-RU" sz="2400" dirty="0" err="1"/>
              <a:t>Данан</a:t>
            </a:r>
            <a:r>
              <a:rPr lang="ru-RU" sz="2400" dirty="0"/>
              <a:t>, </a:t>
            </a:r>
            <a:r>
              <a:rPr lang="ru-RU" sz="2400" dirty="0" err="1"/>
              <a:t>Пербуватан</a:t>
            </a:r>
            <a:r>
              <a:rPr lang="ru-RU" sz="2400" dirty="0"/>
              <a:t> і </a:t>
            </a:r>
            <a:r>
              <a:rPr lang="ru-RU" sz="2400" dirty="0" err="1"/>
              <a:t>Раката</a:t>
            </a:r>
            <a:r>
              <a:rPr lang="ru-RU" sz="2400" dirty="0"/>
              <a:t> - </a:t>
            </a:r>
            <a:r>
              <a:rPr lang="ru-RU" sz="2400" dirty="0" err="1"/>
              <a:t>відома</a:t>
            </a:r>
            <a:r>
              <a:rPr lang="ru-RU" sz="2400" dirty="0"/>
              <a:t> як </a:t>
            </a:r>
            <a:r>
              <a:rPr lang="ru-RU" sz="2400" dirty="0" err="1"/>
              <a:t>вулканічний</a:t>
            </a:r>
            <a:r>
              <a:rPr lang="ru-RU" sz="2400" dirty="0"/>
              <a:t> </a:t>
            </a:r>
            <a:r>
              <a:rPr lang="ru-RU" sz="2400" dirty="0" err="1"/>
              <a:t>острів</a:t>
            </a:r>
            <a:r>
              <a:rPr lang="ru-RU" sz="2400" dirty="0"/>
              <a:t> </a:t>
            </a:r>
            <a:r>
              <a:rPr lang="ru-RU" sz="2400" dirty="0" smtClean="0"/>
              <a:t>Кракатау.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2" y="3793247"/>
            <a:ext cx="4151372" cy="27787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66" y="1736267"/>
            <a:ext cx="4568303" cy="45683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27" y="1290732"/>
            <a:ext cx="3238417" cy="322269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67355" y="1572494"/>
            <a:ext cx="3308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Величезні</a:t>
            </a:r>
            <a:r>
              <a:rPr lang="ru-RU" sz="2400" dirty="0"/>
              <a:t> вали </a:t>
            </a:r>
            <a:r>
              <a:rPr lang="ru-RU" sz="2400" dirty="0" err="1"/>
              <a:t>висотою</a:t>
            </a:r>
            <a:r>
              <a:rPr lang="ru-RU" sz="2400" dirty="0"/>
              <a:t> в 40 м стерли з </a:t>
            </a:r>
            <a:r>
              <a:rPr lang="ru-RU" sz="2400" dirty="0" err="1"/>
              <a:t>лиця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 150 </a:t>
            </a:r>
            <a:r>
              <a:rPr lang="ru-RU" sz="2400" dirty="0" err="1"/>
              <a:t>міст</a:t>
            </a:r>
            <a:r>
              <a:rPr lang="ru-RU" sz="2400" dirty="0"/>
              <a:t> і затопили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острови</a:t>
            </a:r>
            <a:r>
              <a:rPr lang="ru-RU" sz="2400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10844" y="4958963"/>
            <a:ext cx="3328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Велетенська</a:t>
            </a:r>
            <a:r>
              <a:rPr lang="ru-RU" sz="2400" dirty="0"/>
              <a:t> </a:t>
            </a:r>
            <a:r>
              <a:rPr lang="ru-RU" sz="2400" dirty="0" err="1"/>
              <a:t>хвиля</a:t>
            </a:r>
            <a:r>
              <a:rPr lang="ru-RU" sz="2400" dirty="0"/>
              <a:t> забрала </a:t>
            </a:r>
            <a:r>
              <a:rPr lang="ru-RU" sz="2400" dirty="0" err="1"/>
              <a:t>життя</a:t>
            </a:r>
            <a:r>
              <a:rPr lang="ru-RU" sz="2400" dirty="0"/>
              <a:t> 30 000 </a:t>
            </a:r>
            <a:r>
              <a:rPr lang="ru-RU" sz="2400" dirty="0" err="1"/>
              <a:t>чоловік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8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Грифель</Template>
  <TotalTime>223</TotalTime>
  <Words>805</Words>
  <Application>Microsoft Office PowerPoint</Application>
  <PresentationFormat>Широкоэкранный</PresentationFormat>
  <Paragraphs>47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Corbel</vt:lpstr>
      <vt:lpstr>Базис</vt:lpstr>
      <vt:lpstr>Катастрофи світу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катастрофи</dc:title>
  <dc:creator>Пользователь</dc:creator>
  <cp:lastModifiedBy>Пользователь</cp:lastModifiedBy>
  <cp:revision>21</cp:revision>
  <dcterms:created xsi:type="dcterms:W3CDTF">2015-01-27T14:56:32Z</dcterms:created>
  <dcterms:modified xsi:type="dcterms:W3CDTF">2015-01-29T14:57:18Z</dcterms:modified>
</cp:coreProperties>
</file>