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sldIdLst>
    <p:sldId id="263" r:id="rId4"/>
    <p:sldId id="265" r:id="rId5"/>
    <p:sldId id="257" r:id="rId6"/>
    <p:sldId id="258" r:id="rId7"/>
    <p:sldId id="259" r:id="rId8"/>
    <p:sldId id="260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4660"/>
  </p:normalViewPr>
  <p:slideViewPr>
    <p:cSldViewPr>
      <p:cViewPr>
        <p:scale>
          <a:sx n="45" d="100"/>
          <a:sy n="45" d="100"/>
        </p:scale>
        <p:origin x="-1932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41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24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7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2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77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4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88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4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0" y="4120595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8825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6BA42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397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65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96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05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rgbClr val="6BA42C"/>
                </a:solidFill>
              </a:defRPr>
            </a:lvl1pPr>
            <a:lvl2pPr>
              <a:defRPr>
                <a:solidFill>
                  <a:srgbClr val="6BA42C"/>
                </a:solidFill>
              </a:defRPr>
            </a:lvl2pPr>
            <a:lvl3pPr>
              <a:defRPr>
                <a:solidFill>
                  <a:srgbClr val="6BA42C"/>
                </a:solidFill>
              </a:defRPr>
            </a:lvl3pPr>
            <a:lvl4pPr>
              <a:defRPr>
                <a:solidFill>
                  <a:srgbClr val="6BA42C"/>
                </a:solidFill>
              </a:defRPr>
            </a:lvl4pPr>
            <a:lvl5pPr>
              <a:defRPr>
                <a:solidFill>
                  <a:srgbClr val="6BA42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60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542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739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99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83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0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BA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rgbClr val="6BA42C"/>
                </a:solidFill>
              </a:defRPr>
            </a:lvl1pPr>
            <a:lvl2pPr>
              <a:defRPr sz="2000">
                <a:solidFill>
                  <a:srgbClr val="6BA42C"/>
                </a:solidFill>
              </a:defRPr>
            </a:lvl2pPr>
            <a:lvl3pPr>
              <a:defRPr sz="1800">
                <a:solidFill>
                  <a:srgbClr val="6BA42C"/>
                </a:solidFill>
              </a:defRPr>
            </a:lvl3pPr>
            <a:lvl4pPr>
              <a:defRPr sz="1600">
                <a:solidFill>
                  <a:srgbClr val="6BA42C"/>
                </a:solidFill>
              </a:defRPr>
            </a:lvl4pPr>
            <a:lvl5pPr>
              <a:defRPr sz="1600">
                <a:solidFill>
                  <a:srgbClr val="6BA42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6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6793" y="3933056"/>
            <a:ext cx="5900192" cy="2232248"/>
          </a:xfrm>
        </p:spPr>
        <p:txBody>
          <a:bodyPr>
            <a:noAutofit/>
          </a:bodyPr>
          <a:lstStyle/>
          <a:p>
            <a:r>
              <a:rPr lang="uk-UA" sz="5400" b="1" i="1" dirty="0"/>
              <a:t>Заповідники та національні парки Великобританії</a:t>
            </a:r>
            <a:endParaRPr 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467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87" y="147351"/>
            <a:ext cx="9128603" cy="452596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rgbClr val="297F1B"/>
                </a:solidFill>
              </a:rPr>
              <a:t>Система </a:t>
            </a:r>
            <a:r>
              <a:rPr lang="uk-UA" b="1" dirty="0" smtClean="0">
                <a:solidFill>
                  <a:srgbClr val="297F1B"/>
                </a:solidFill>
              </a:rPr>
              <a:t>національних парків</a:t>
            </a:r>
            <a:r>
              <a:rPr lang="uk-UA" dirty="0">
                <a:solidFill>
                  <a:srgbClr val="297F1B"/>
                </a:solidFill>
              </a:rPr>
              <a:t> </a:t>
            </a:r>
            <a:r>
              <a:rPr lang="uk-UA" b="1" dirty="0">
                <a:solidFill>
                  <a:srgbClr val="297F1B"/>
                </a:solidFill>
              </a:rPr>
              <a:t>Великобританії</a:t>
            </a:r>
            <a:r>
              <a:rPr lang="uk-UA" dirty="0">
                <a:solidFill>
                  <a:srgbClr val="297F1B"/>
                </a:solidFill>
              </a:rPr>
              <a:t> </a:t>
            </a:r>
            <a:endParaRPr lang="uk-UA" dirty="0">
              <a:solidFill>
                <a:srgbClr val="297F1B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297F1B"/>
                </a:solidFill>
              </a:rPr>
              <a:t>створена </a:t>
            </a:r>
            <a:r>
              <a:rPr lang="uk-UA" dirty="0">
                <a:solidFill>
                  <a:srgbClr val="297F1B"/>
                </a:solidFill>
              </a:rPr>
              <a:t>для збереження унікальних ландшафтів та екосистем Англії, </a:t>
            </a:r>
            <a:r>
              <a:rPr lang="uk-UA" dirty="0" smtClean="0">
                <a:solidFill>
                  <a:srgbClr val="297F1B"/>
                </a:solidFill>
              </a:rPr>
              <a:t>Шотландії</a:t>
            </a:r>
            <a:r>
              <a:rPr lang="uk-UA" dirty="0">
                <a:solidFill>
                  <a:srgbClr val="297F1B"/>
                </a:solidFill>
              </a:rPr>
              <a:t> </a:t>
            </a:r>
            <a:r>
              <a:rPr lang="uk-UA" dirty="0" smtClean="0">
                <a:solidFill>
                  <a:srgbClr val="297F1B"/>
                </a:solidFill>
              </a:rPr>
              <a:t>та</a:t>
            </a:r>
            <a:r>
              <a:rPr lang="uk-UA" dirty="0">
                <a:solidFill>
                  <a:srgbClr val="297F1B"/>
                </a:solidFill>
              </a:rPr>
              <a:t> Уельсу. В даний час </a:t>
            </a:r>
            <a:r>
              <a:rPr lang="uk-UA" dirty="0" smtClean="0">
                <a:solidFill>
                  <a:srgbClr val="297F1B"/>
                </a:solidFill>
              </a:rPr>
              <a:t>в </a:t>
            </a:r>
            <a:r>
              <a:rPr lang="uk-UA" dirty="0">
                <a:solidFill>
                  <a:srgbClr val="297F1B"/>
                </a:solidFill>
              </a:rPr>
              <a:t>систему входять 16 парків, з яких 10 розташовані в Англії, 2 - в Шотландії та 3 - в Уельсі. Парки Великобританії знаходяться під управління Агентства національних парків </a:t>
            </a:r>
            <a:r>
              <a:rPr lang="en-US" dirty="0" smtClean="0">
                <a:solidFill>
                  <a:srgbClr val="297F1B"/>
                </a:solidFill>
              </a:rPr>
              <a:t>. </a:t>
            </a:r>
            <a:r>
              <a:rPr lang="uk-UA" dirty="0">
                <a:solidFill>
                  <a:srgbClr val="297F1B"/>
                </a:solidFill>
              </a:rPr>
              <a:t>В Північної Ірландії, яка не є частиною Великобританії, але входить до Сполучене </a:t>
            </a:r>
            <a:r>
              <a:rPr lang="uk-UA" dirty="0" smtClean="0">
                <a:solidFill>
                  <a:srgbClr val="297F1B"/>
                </a:solidFill>
              </a:rPr>
              <a:t>Королівство, </a:t>
            </a:r>
            <a:r>
              <a:rPr lang="uk-UA" dirty="0">
                <a:solidFill>
                  <a:srgbClr val="297F1B"/>
                </a:solidFill>
              </a:rPr>
              <a:t>в даний момент національних парків немає.</a:t>
            </a:r>
            <a:endParaRPr lang="uk-UA" dirty="0">
              <a:solidFill>
                <a:srgbClr val="297F1B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91440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i="1" dirty="0" smtClean="0"/>
              <a:t>Заповідник </a:t>
            </a:r>
            <a:r>
              <a:rPr lang="uk-UA" sz="4400" b="1" i="1" dirty="0" err="1" smtClean="0"/>
              <a:t>“Аппер</a:t>
            </a:r>
            <a:r>
              <a:rPr lang="uk-UA" sz="4400" b="1" i="1" dirty="0" smtClean="0"/>
              <a:t> </a:t>
            </a:r>
            <a:r>
              <a:rPr lang="uk-UA" sz="4400" b="1" i="1" dirty="0" err="1" smtClean="0"/>
              <a:t>Місдейл”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Autofit/>
          </a:bodyPr>
          <a:lstStyle/>
          <a:p>
            <a:r>
              <a:rPr lang="uk-UA" sz="4000" dirty="0" smtClean="0"/>
              <a:t>Цей заповідник розташований в центральній частині країни, в вершині річки </a:t>
            </a:r>
            <a:r>
              <a:rPr lang="uk-UA" sz="4000" dirty="0" err="1" smtClean="0"/>
              <a:t>Тіс</a:t>
            </a:r>
            <a:r>
              <a:rPr lang="uk-UA" sz="4000" dirty="0" smtClean="0"/>
              <a:t>. Був створений в 1963р. Для збереження екосистеми боліт, а також широколистих лісів, в яких ростуть рідкісні види трав і квітів.</a:t>
            </a:r>
            <a:endParaRPr lang="ru-RU" sz="4000" dirty="0"/>
          </a:p>
        </p:txBody>
      </p:sp>
      <p:pic>
        <p:nvPicPr>
          <p:cNvPr id="4" name="Рисунок 3" descr="x_6dabd4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6048672"/>
          </a:xfrm>
          <a:prstGeom prst="rect">
            <a:avLst/>
          </a:prstGeom>
        </p:spPr>
      </p:pic>
      <p:pic>
        <p:nvPicPr>
          <p:cNvPr id="5" name="Рисунок 4" descr="726d0638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10" y="1268760"/>
            <a:ext cx="9144301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25202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 smtClean="0"/>
              <a:t>Заповідник </a:t>
            </a:r>
            <a:r>
              <a:rPr lang="uk-UA" sz="4400" b="1" i="1" dirty="0" err="1" smtClean="0"/>
              <a:t>“Бен</a:t>
            </a:r>
            <a:r>
              <a:rPr lang="uk-UA" sz="4400" b="1" i="1" dirty="0" smtClean="0"/>
              <a:t> </a:t>
            </a:r>
            <a:r>
              <a:rPr lang="uk-UA" sz="4400" b="1" i="1" dirty="0" err="1" smtClean="0"/>
              <a:t>Ей”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01080" cy="4929411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 1951р. На півночі Шотландії був організований заповідник </a:t>
            </a:r>
            <a:r>
              <a:rPr lang="uk-UA" sz="3200" dirty="0" err="1" smtClean="0"/>
              <a:t>“Бен</a:t>
            </a:r>
            <a:r>
              <a:rPr lang="uk-UA" sz="3200" dirty="0" smtClean="0"/>
              <a:t> </a:t>
            </a:r>
            <a:r>
              <a:rPr lang="uk-UA" sz="3200" dirty="0" err="1" smtClean="0"/>
              <a:t>Ей”</a:t>
            </a:r>
            <a:r>
              <a:rPr lang="uk-UA" sz="3200" dirty="0" smtClean="0"/>
              <a:t>. В цій заповідній зоні зберігаються фрагменти соснових борів, березняків і </a:t>
            </a:r>
            <a:r>
              <a:rPr lang="uk-UA" sz="3200" dirty="0" err="1" smtClean="0"/>
              <a:t>зарослів</a:t>
            </a:r>
            <a:r>
              <a:rPr lang="uk-UA" sz="3200" dirty="0" smtClean="0"/>
              <a:t> ялівцю, які займають схили гори Бен </a:t>
            </a:r>
            <a:r>
              <a:rPr lang="uk-UA" sz="3200" dirty="0" err="1" smtClean="0"/>
              <a:t>Ей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Тут збережена найбагатша фауна, в тому числі таких рідкісних у Великобританії ссавців як косуля, європейський благородний олень і лісова куниця</a:t>
            </a:r>
            <a:endParaRPr lang="ru-RU" sz="3200" dirty="0"/>
          </a:p>
        </p:txBody>
      </p:sp>
      <p:pic>
        <p:nvPicPr>
          <p:cNvPr id="4" name="Рисунок 3" descr="6062b62bb894993f7733685fb230ad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26775"/>
            <a:ext cx="9144001" cy="5731225"/>
          </a:xfrm>
          <a:prstGeom prst="rect">
            <a:avLst/>
          </a:prstGeom>
        </p:spPr>
      </p:pic>
      <p:pic>
        <p:nvPicPr>
          <p:cNvPr id="6" name="Рисунок 5" descr="4f6852ff2fa0aa3dda3bd05618b4c7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13171"/>
            <a:ext cx="9144001" cy="5744829"/>
          </a:xfrm>
          <a:prstGeom prst="rect">
            <a:avLst/>
          </a:prstGeom>
        </p:spPr>
      </p:pic>
      <p:pic>
        <p:nvPicPr>
          <p:cNvPr id="5" name="Рисунок 4" descr="eea80af895a319dda92f643e716763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779" y="1113171"/>
            <a:ext cx="9168777" cy="5844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977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i="1" dirty="0" err="1" smtClean="0"/>
              <a:t>Національний</a:t>
            </a:r>
            <a:r>
              <a:rPr lang="ru-RU" b="1" i="1" dirty="0" smtClean="0"/>
              <a:t> парк </a:t>
            </a:r>
            <a:r>
              <a:rPr lang="ru-RU" b="1" i="1" dirty="0" err="1" smtClean="0"/>
              <a:t>Лейк-Дистрикт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7056" y="1142771"/>
            <a:ext cx="8496944" cy="5001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297F1B"/>
                </a:solidFill>
              </a:rPr>
              <a:t>Національний</a:t>
            </a:r>
            <a:r>
              <a:rPr lang="ru-RU" dirty="0" smtClean="0">
                <a:solidFill>
                  <a:srgbClr val="297F1B"/>
                </a:solidFill>
              </a:rPr>
              <a:t> парк </a:t>
            </a:r>
            <a:r>
              <a:rPr lang="ru-RU" dirty="0" err="1" smtClean="0">
                <a:solidFill>
                  <a:srgbClr val="297F1B"/>
                </a:solidFill>
              </a:rPr>
              <a:t>Лейк-Дистрикт</a:t>
            </a:r>
            <a:r>
              <a:rPr lang="ru-RU" dirty="0" smtClean="0">
                <a:solidFill>
                  <a:srgbClr val="297F1B"/>
                </a:solidFill>
              </a:rPr>
              <a:t> - </a:t>
            </a:r>
            <a:r>
              <a:rPr lang="ru-RU" dirty="0" err="1" smtClean="0">
                <a:solidFill>
                  <a:srgbClr val="297F1B"/>
                </a:solidFill>
              </a:rPr>
              <a:t>це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красивий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національний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заповідник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Англії</a:t>
            </a:r>
            <a:r>
              <a:rPr lang="ru-RU" dirty="0" smtClean="0">
                <a:solidFill>
                  <a:srgbClr val="297F1B"/>
                </a:solidFill>
              </a:rPr>
              <a:t>. </a:t>
            </a:r>
            <a:r>
              <a:rPr lang="ru-RU" dirty="0" err="1" smtClean="0">
                <a:solidFill>
                  <a:srgbClr val="297F1B"/>
                </a:solidFill>
              </a:rPr>
              <a:t>Необхідно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відзначити</a:t>
            </a:r>
            <a:r>
              <a:rPr lang="ru-RU" dirty="0" smtClean="0">
                <a:solidFill>
                  <a:srgbClr val="297F1B"/>
                </a:solidFill>
              </a:rPr>
              <a:t>, </a:t>
            </a:r>
            <a:r>
              <a:rPr lang="ru-RU" dirty="0" err="1" smtClean="0">
                <a:solidFill>
                  <a:srgbClr val="297F1B"/>
                </a:solidFill>
              </a:rPr>
              <a:t>що</a:t>
            </a:r>
            <a:r>
              <a:rPr lang="ru-RU" dirty="0" smtClean="0">
                <a:solidFill>
                  <a:srgbClr val="297F1B"/>
                </a:solidFill>
              </a:rPr>
              <a:t> в 1951 </a:t>
            </a:r>
            <a:r>
              <a:rPr lang="ru-RU" dirty="0" err="1" smtClean="0">
                <a:solidFill>
                  <a:srgbClr val="297F1B"/>
                </a:solidFill>
              </a:rPr>
              <a:t>році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ця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територія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була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оголошена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заповідником</a:t>
            </a:r>
            <a:r>
              <a:rPr lang="ru-RU" dirty="0" smtClean="0">
                <a:solidFill>
                  <a:srgbClr val="297F1B"/>
                </a:solidFill>
              </a:rPr>
              <a:t> для </a:t>
            </a:r>
            <a:r>
              <a:rPr lang="ru-RU" dirty="0" err="1" smtClean="0">
                <a:solidFill>
                  <a:srgbClr val="297F1B"/>
                </a:solidFill>
              </a:rPr>
              <a:t>збереження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природної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краси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всієї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місцевості</a:t>
            </a:r>
            <a:r>
              <a:rPr lang="ru-RU" dirty="0" smtClean="0">
                <a:solidFill>
                  <a:srgbClr val="297F1B"/>
                </a:solidFill>
              </a:rPr>
              <a:t>. </a:t>
            </a:r>
            <a:r>
              <a:rPr lang="ru-RU" dirty="0" err="1" smtClean="0">
                <a:solidFill>
                  <a:srgbClr val="297F1B"/>
                </a:solidFill>
              </a:rPr>
              <a:t>Національний</a:t>
            </a:r>
            <a:r>
              <a:rPr lang="ru-RU" dirty="0" smtClean="0">
                <a:solidFill>
                  <a:srgbClr val="297F1B"/>
                </a:solidFill>
              </a:rPr>
              <a:t> парк </a:t>
            </a:r>
            <a:r>
              <a:rPr lang="ru-RU" dirty="0" err="1" smtClean="0">
                <a:solidFill>
                  <a:srgbClr val="297F1B"/>
                </a:solidFill>
              </a:rPr>
              <a:t>Лейк-Дистрикт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має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ще</a:t>
            </a:r>
            <a:r>
              <a:rPr lang="ru-RU" dirty="0" smtClean="0">
                <a:solidFill>
                  <a:srgbClr val="297F1B"/>
                </a:solidFill>
              </a:rPr>
              <a:t> одну </a:t>
            </a:r>
            <a:r>
              <a:rPr lang="ru-RU" dirty="0" err="1" smtClean="0">
                <a:solidFill>
                  <a:srgbClr val="297F1B"/>
                </a:solidFill>
              </a:rPr>
              <a:t>назву</a:t>
            </a:r>
            <a:r>
              <a:rPr lang="ru-RU" dirty="0" smtClean="0">
                <a:solidFill>
                  <a:srgbClr val="297F1B"/>
                </a:solidFill>
              </a:rPr>
              <a:t> – </a:t>
            </a:r>
            <a:r>
              <a:rPr lang="ru-RU" dirty="0" err="1" smtClean="0">
                <a:solidFill>
                  <a:srgbClr val="297F1B"/>
                </a:solidFill>
              </a:rPr>
              <a:t>Озерний</a:t>
            </a:r>
            <a:r>
              <a:rPr lang="ru-RU" dirty="0" smtClean="0">
                <a:solidFill>
                  <a:srgbClr val="297F1B"/>
                </a:solidFill>
              </a:rPr>
              <a:t> край. Цей </a:t>
            </a:r>
            <a:r>
              <a:rPr lang="ru-RU" dirty="0" err="1" smtClean="0">
                <a:solidFill>
                  <a:srgbClr val="297F1B"/>
                </a:solidFill>
              </a:rPr>
              <a:t>чудовий</a:t>
            </a:r>
            <a:r>
              <a:rPr lang="ru-RU" dirty="0" smtClean="0">
                <a:solidFill>
                  <a:srgbClr val="297F1B"/>
                </a:solidFill>
              </a:rPr>
              <a:t> парк </a:t>
            </a:r>
            <a:r>
              <a:rPr lang="ru-RU" dirty="0" err="1" smtClean="0">
                <a:solidFill>
                  <a:srgbClr val="297F1B"/>
                </a:solidFill>
              </a:rPr>
              <a:t>знаменитий</a:t>
            </a:r>
            <a:r>
              <a:rPr lang="ru-RU" dirty="0" smtClean="0">
                <a:solidFill>
                  <a:srgbClr val="297F1B"/>
                </a:solidFill>
              </a:rPr>
              <a:t> на весь </a:t>
            </a:r>
            <a:r>
              <a:rPr lang="ru-RU" dirty="0" err="1" smtClean="0">
                <a:solidFill>
                  <a:srgbClr val="297F1B"/>
                </a:solidFill>
              </a:rPr>
              <a:t>світ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своїми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мальовничими</a:t>
            </a:r>
            <a:r>
              <a:rPr lang="ru-RU" dirty="0" smtClean="0">
                <a:solidFill>
                  <a:srgbClr val="297F1B"/>
                </a:solidFill>
              </a:rPr>
              <a:t> ландшафтами </a:t>
            </a:r>
            <a:r>
              <a:rPr lang="ru-RU" dirty="0" smtClean="0">
                <a:solidFill>
                  <a:srgbClr val="297F1B"/>
                </a:solidFill>
              </a:rPr>
              <a:t>озерами </a:t>
            </a:r>
            <a:r>
              <a:rPr lang="ru-RU" dirty="0" smtClean="0">
                <a:solidFill>
                  <a:srgbClr val="297F1B"/>
                </a:solidFill>
              </a:rPr>
              <a:t>і горами. </a:t>
            </a:r>
            <a:r>
              <a:rPr lang="ru-RU" dirty="0" err="1" smtClean="0">
                <a:solidFill>
                  <a:srgbClr val="297F1B"/>
                </a:solidFill>
              </a:rPr>
              <a:t>Загадкові</a:t>
            </a:r>
            <a:r>
              <a:rPr lang="ru-RU" dirty="0" smtClean="0">
                <a:solidFill>
                  <a:srgbClr val="297F1B"/>
                </a:solidFill>
              </a:rPr>
              <a:t> озера, </a:t>
            </a:r>
            <a:r>
              <a:rPr lang="ru-RU" dirty="0" err="1" smtClean="0">
                <a:solidFill>
                  <a:srgbClr val="297F1B"/>
                </a:solidFill>
              </a:rPr>
              <a:t>круті</a:t>
            </a:r>
            <a:r>
              <a:rPr lang="ru-RU" dirty="0" smtClean="0">
                <a:solidFill>
                  <a:srgbClr val="297F1B"/>
                </a:solidFill>
              </a:rPr>
              <a:t> гори, </a:t>
            </a:r>
            <a:r>
              <a:rPr lang="ru-RU" dirty="0" err="1" smtClean="0">
                <a:solidFill>
                  <a:srgbClr val="297F1B"/>
                </a:solidFill>
              </a:rPr>
              <a:t>зелені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долини</a:t>
            </a:r>
            <a:r>
              <a:rPr lang="ru-RU" dirty="0" smtClean="0">
                <a:solidFill>
                  <a:srgbClr val="297F1B"/>
                </a:solidFill>
              </a:rPr>
              <a:t> стали </a:t>
            </a:r>
            <a:r>
              <a:rPr lang="ru-RU" dirty="0" err="1" smtClean="0">
                <a:solidFill>
                  <a:srgbClr val="297F1B"/>
                </a:solidFill>
              </a:rPr>
              <a:t>натхненням</a:t>
            </a:r>
            <a:r>
              <a:rPr lang="ru-RU" dirty="0" smtClean="0">
                <a:solidFill>
                  <a:srgbClr val="297F1B"/>
                </a:solidFill>
              </a:rPr>
              <a:t> для </a:t>
            </a:r>
            <a:r>
              <a:rPr lang="ru-RU" dirty="0" err="1" smtClean="0">
                <a:solidFill>
                  <a:srgbClr val="297F1B"/>
                </a:solidFill>
              </a:rPr>
              <a:t>великої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кількості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художників</a:t>
            </a:r>
            <a:r>
              <a:rPr lang="ru-RU" dirty="0" smtClean="0">
                <a:solidFill>
                  <a:srgbClr val="297F1B"/>
                </a:solidFill>
              </a:rPr>
              <a:t> та </a:t>
            </a:r>
            <a:r>
              <a:rPr lang="ru-RU" dirty="0" err="1" smtClean="0">
                <a:solidFill>
                  <a:srgbClr val="297F1B"/>
                </a:solidFill>
              </a:rPr>
              <a:t>поетів</a:t>
            </a:r>
            <a:r>
              <a:rPr lang="ru-RU" dirty="0" smtClean="0">
                <a:solidFill>
                  <a:srgbClr val="297F1B"/>
                </a:solidFill>
              </a:rPr>
              <a:t>.</a:t>
            </a:r>
            <a:endParaRPr lang="ru-RU" dirty="0">
              <a:solidFill>
                <a:srgbClr val="297F1B"/>
              </a:solidFill>
            </a:endParaRPr>
          </a:p>
        </p:txBody>
      </p:sp>
      <p:pic>
        <p:nvPicPr>
          <p:cNvPr id="7" name="Рисунок 6" descr="a4e2c5a172b48d5f77f2c3cdc1b9a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1059"/>
            <a:ext cx="9144000" cy="5913276"/>
          </a:xfrm>
          <a:prstGeom prst="rect">
            <a:avLst/>
          </a:prstGeom>
        </p:spPr>
      </p:pic>
      <p:pic>
        <p:nvPicPr>
          <p:cNvPr id="8" name="Рисунок 7" descr="lake-district-national-park-lake-side-united-kingdom-453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225"/>
            <a:ext cx="9144000" cy="5871110"/>
          </a:xfrm>
          <a:prstGeom prst="rect">
            <a:avLst/>
          </a:prstGeom>
        </p:spPr>
      </p:pic>
      <p:pic>
        <p:nvPicPr>
          <p:cNvPr id="6" name="Рисунок 5" descr="552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456" y="980695"/>
            <a:ext cx="9178456" cy="587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nature-farm-sun-Mr-Wanonymous-755449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672" y="981059"/>
            <a:ext cx="9216672" cy="614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err="1" smtClean="0"/>
              <a:t>Національний</a:t>
            </a:r>
            <a:r>
              <a:rPr lang="ru-RU" sz="4400" b="1" i="1" dirty="0" smtClean="0"/>
              <a:t> парк </a:t>
            </a:r>
            <a:r>
              <a:rPr lang="ru-RU" sz="4400" b="1" i="1" dirty="0" err="1" smtClean="0"/>
              <a:t>Сноудонія</a:t>
            </a:r>
            <a:endParaRPr lang="ru-RU" sz="4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297F1B"/>
                </a:solidFill>
              </a:rPr>
              <a:t>Сноудонія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є</a:t>
            </a:r>
            <a:r>
              <a:rPr lang="ru-RU" dirty="0" smtClean="0">
                <a:solidFill>
                  <a:srgbClr val="297F1B"/>
                </a:solidFill>
              </a:rPr>
              <a:t> одним </a:t>
            </a:r>
            <a:r>
              <a:rPr lang="ru-RU" dirty="0" err="1" smtClean="0">
                <a:solidFill>
                  <a:srgbClr val="297F1B"/>
                </a:solidFill>
              </a:rPr>
              <a:t>з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найбільших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національних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парків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Європи</a:t>
            </a:r>
            <a:r>
              <a:rPr lang="ru-RU" dirty="0" smtClean="0">
                <a:solidFill>
                  <a:srgbClr val="297F1B"/>
                </a:solidFill>
              </a:rPr>
              <a:t>. </a:t>
            </a:r>
            <a:r>
              <a:rPr lang="ru-RU" dirty="0" err="1" smtClean="0">
                <a:solidFill>
                  <a:srgbClr val="297F1B"/>
                </a:solidFill>
              </a:rPr>
              <a:t>Дивовижні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гірські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ландшафти</a:t>
            </a:r>
            <a:r>
              <a:rPr lang="ru-RU" dirty="0" smtClean="0">
                <a:solidFill>
                  <a:srgbClr val="297F1B"/>
                </a:solidFill>
              </a:rPr>
              <a:t>  та </a:t>
            </a:r>
            <a:r>
              <a:rPr lang="ru-RU" dirty="0" err="1" smtClean="0">
                <a:solidFill>
                  <a:srgbClr val="297F1B"/>
                </a:solidFill>
              </a:rPr>
              <a:t>вдало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розроблені</a:t>
            </a:r>
            <a:r>
              <a:rPr lang="ru-RU" dirty="0" smtClean="0">
                <a:solidFill>
                  <a:srgbClr val="297F1B"/>
                </a:solidFill>
              </a:rPr>
              <a:t>, 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досить</a:t>
            </a:r>
            <a:r>
              <a:rPr lang="ru-RU" dirty="0" smtClean="0">
                <a:solidFill>
                  <a:srgbClr val="297F1B"/>
                </a:solidFill>
              </a:rPr>
              <a:t>  </a:t>
            </a:r>
            <a:r>
              <a:rPr lang="ru-RU" dirty="0" err="1" smtClean="0">
                <a:solidFill>
                  <a:srgbClr val="297F1B"/>
                </a:solidFill>
              </a:rPr>
              <a:t>легкі</a:t>
            </a:r>
            <a:r>
              <a:rPr lang="ru-RU" dirty="0" smtClean="0">
                <a:solidFill>
                  <a:srgbClr val="297F1B"/>
                </a:solidFill>
              </a:rPr>
              <a:t> і  </a:t>
            </a:r>
            <a:r>
              <a:rPr lang="ru-RU" dirty="0" err="1" smtClean="0">
                <a:solidFill>
                  <a:srgbClr val="297F1B"/>
                </a:solidFill>
              </a:rPr>
              <a:t>безпечні</a:t>
            </a:r>
            <a:r>
              <a:rPr lang="ru-RU" dirty="0" smtClean="0">
                <a:solidFill>
                  <a:srgbClr val="297F1B"/>
                </a:solidFill>
              </a:rPr>
              <a:t>  </a:t>
            </a:r>
            <a:r>
              <a:rPr lang="ru-RU" dirty="0" err="1" smtClean="0">
                <a:solidFill>
                  <a:srgbClr val="297F1B"/>
                </a:solidFill>
              </a:rPr>
              <a:t>пішохідні</a:t>
            </a:r>
            <a:r>
              <a:rPr lang="ru-RU" dirty="0" smtClean="0">
                <a:solidFill>
                  <a:srgbClr val="297F1B"/>
                </a:solidFill>
              </a:rPr>
              <a:t>   та </a:t>
            </a:r>
            <a:r>
              <a:rPr lang="ru-RU" dirty="0" err="1" smtClean="0">
                <a:solidFill>
                  <a:srgbClr val="297F1B"/>
                </a:solidFill>
              </a:rPr>
              <a:t>велосипедні</a:t>
            </a:r>
            <a:r>
              <a:rPr lang="ru-RU" dirty="0" smtClean="0">
                <a:solidFill>
                  <a:srgbClr val="297F1B"/>
                </a:solidFill>
              </a:rPr>
              <a:t>  </a:t>
            </a:r>
            <a:r>
              <a:rPr lang="ru-RU" dirty="0" err="1" smtClean="0">
                <a:solidFill>
                  <a:srgbClr val="297F1B"/>
                </a:solidFill>
              </a:rPr>
              <a:t>маршрути</a:t>
            </a:r>
            <a:r>
              <a:rPr lang="ru-RU" dirty="0" smtClean="0">
                <a:solidFill>
                  <a:srgbClr val="297F1B"/>
                </a:solidFill>
              </a:rPr>
              <a:t>  </a:t>
            </a:r>
            <a:r>
              <a:rPr lang="ru-RU" dirty="0" err="1" smtClean="0">
                <a:solidFill>
                  <a:srgbClr val="297F1B"/>
                </a:solidFill>
              </a:rPr>
              <a:t>роблять</a:t>
            </a:r>
            <a:r>
              <a:rPr lang="ru-RU" dirty="0" smtClean="0">
                <a:solidFill>
                  <a:srgbClr val="297F1B"/>
                </a:solidFill>
              </a:rPr>
              <a:t>  </a:t>
            </a:r>
            <a:r>
              <a:rPr lang="ru-RU" dirty="0" err="1" smtClean="0">
                <a:solidFill>
                  <a:srgbClr val="297F1B"/>
                </a:solidFill>
              </a:rPr>
              <a:t>Сноудонію</a:t>
            </a:r>
            <a:r>
              <a:rPr lang="ru-RU" dirty="0" smtClean="0">
                <a:solidFill>
                  <a:srgbClr val="297F1B"/>
                </a:solidFill>
              </a:rPr>
              <a:t>  </a:t>
            </a:r>
            <a:r>
              <a:rPr lang="ru-RU" dirty="0" err="1" smtClean="0">
                <a:solidFill>
                  <a:srgbClr val="297F1B"/>
                </a:solidFill>
              </a:rPr>
              <a:t>однією</a:t>
            </a:r>
            <a:r>
              <a:rPr lang="ru-RU" dirty="0" smtClean="0">
                <a:solidFill>
                  <a:srgbClr val="297F1B"/>
                </a:solidFill>
              </a:rPr>
              <a:t>  </a:t>
            </a:r>
            <a:r>
              <a:rPr lang="ru-RU" dirty="0" err="1" smtClean="0">
                <a:solidFill>
                  <a:srgbClr val="297F1B"/>
                </a:solidFill>
              </a:rPr>
              <a:t>знайпопулярніших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туристичних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маршрутів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Уельсу</a:t>
            </a:r>
            <a:r>
              <a:rPr lang="ru-RU" dirty="0" smtClean="0">
                <a:solidFill>
                  <a:srgbClr val="297F1B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297F1B"/>
                </a:solidFill>
              </a:rPr>
              <a:t>Цікавою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особливістю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Сноудонії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є</a:t>
            </a:r>
            <a:r>
              <a:rPr lang="ru-RU" dirty="0" smtClean="0">
                <a:solidFill>
                  <a:srgbClr val="297F1B"/>
                </a:solidFill>
              </a:rPr>
              <a:t> потяг, </a:t>
            </a:r>
            <a:r>
              <a:rPr lang="ru-RU" dirty="0" err="1" smtClean="0">
                <a:solidFill>
                  <a:srgbClr val="297F1B"/>
                </a:solidFill>
              </a:rPr>
              <a:t>який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прямує</a:t>
            </a:r>
            <a:r>
              <a:rPr lang="ru-RU" dirty="0" smtClean="0">
                <a:solidFill>
                  <a:srgbClr val="297F1B"/>
                </a:solidFill>
              </a:rPr>
              <a:t> по парку і </a:t>
            </a:r>
            <a:r>
              <a:rPr lang="ru-RU" dirty="0" err="1" smtClean="0">
                <a:solidFill>
                  <a:srgbClr val="297F1B"/>
                </a:solidFill>
              </a:rPr>
              <a:t>може</a:t>
            </a:r>
            <a:r>
              <a:rPr lang="ru-RU" dirty="0" smtClean="0">
                <a:solidFill>
                  <a:srgbClr val="297F1B"/>
                </a:solidFill>
              </a:rPr>
              <a:t> довести </a:t>
            </a:r>
            <a:r>
              <a:rPr lang="ru-RU" dirty="0" err="1" smtClean="0">
                <a:solidFill>
                  <a:srgbClr val="297F1B"/>
                </a:solidFill>
              </a:rPr>
              <a:t>всіх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бажаючих</a:t>
            </a:r>
            <a:r>
              <a:rPr lang="ru-RU" dirty="0" smtClean="0">
                <a:solidFill>
                  <a:srgbClr val="297F1B"/>
                </a:solidFill>
              </a:rPr>
              <a:t> на вершину </a:t>
            </a:r>
            <a:r>
              <a:rPr lang="ru-RU" dirty="0" err="1" smtClean="0">
                <a:solidFill>
                  <a:srgbClr val="297F1B"/>
                </a:solidFill>
              </a:rPr>
              <a:t>найвищої</a:t>
            </a:r>
            <a:r>
              <a:rPr lang="ru-RU" dirty="0" smtClean="0">
                <a:solidFill>
                  <a:srgbClr val="297F1B"/>
                </a:solidFill>
              </a:rPr>
              <a:t> гори </a:t>
            </a:r>
            <a:r>
              <a:rPr lang="ru-RU" dirty="0" err="1" smtClean="0">
                <a:solidFill>
                  <a:srgbClr val="297F1B"/>
                </a:solidFill>
              </a:rPr>
              <a:t>Уельсу</a:t>
            </a:r>
            <a:r>
              <a:rPr lang="ru-RU" dirty="0" smtClean="0">
                <a:solidFill>
                  <a:srgbClr val="297F1B"/>
                </a:solidFill>
              </a:rPr>
              <a:t> – </a:t>
            </a:r>
            <a:r>
              <a:rPr lang="ru-RU" dirty="0" err="1" smtClean="0">
                <a:solidFill>
                  <a:srgbClr val="297F1B"/>
                </a:solidFill>
              </a:rPr>
              <a:t>Сноудон</a:t>
            </a:r>
            <a:r>
              <a:rPr lang="ru-RU" dirty="0" smtClean="0">
                <a:solidFill>
                  <a:srgbClr val="297F1B"/>
                </a:solidFill>
              </a:rPr>
              <a:t>, на честь </a:t>
            </a:r>
            <a:r>
              <a:rPr lang="ru-RU" dirty="0" err="1" smtClean="0">
                <a:solidFill>
                  <a:srgbClr val="297F1B"/>
                </a:solidFill>
              </a:rPr>
              <a:t>якої</a:t>
            </a:r>
            <a:r>
              <a:rPr lang="ru-RU" dirty="0" smtClean="0">
                <a:solidFill>
                  <a:srgbClr val="297F1B"/>
                </a:solidFill>
              </a:rPr>
              <a:t> і </a:t>
            </a:r>
            <a:r>
              <a:rPr lang="ru-RU" dirty="0" err="1" smtClean="0">
                <a:solidFill>
                  <a:srgbClr val="297F1B"/>
                </a:solidFill>
              </a:rPr>
              <a:t>отримав</a:t>
            </a:r>
            <a:r>
              <a:rPr lang="ru-RU" dirty="0" smtClean="0">
                <a:solidFill>
                  <a:srgbClr val="297F1B"/>
                </a:solidFill>
              </a:rPr>
              <a:t> свою </a:t>
            </a:r>
            <a:r>
              <a:rPr lang="ru-RU" dirty="0" err="1" smtClean="0">
                <a:solidFill>
                  <a:srgbClr val="297F1B"/>
                </a:solidFill>
              </a:rPr>
              <a:t>назву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цей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неземної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краси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національний</a:t>
            </a:r>
            <a:r>
              <a:rPr lang="ru-RU" dirty="0" smtClean="0">
                <a:solidFill>
                  <a:srgbClr val="297F1B"/>
                </a:solidFill>
              </a:rPr>
              <a:t> парк.</a:t>
            </a:r>
          </a:p>
          <a:p>
            <a:endParaRPr lang="ru-RU" dirty="0">
              <a:solidFill>
                <a:srgbClr val="297F1B"/>
              </a:solidFill>
            </a:endParaRPr>
          </a:p>
        </p:txBody>
      </p:sp>
      <p:pic>
        <p:nvPicPr>
          <p:cNvPr id="5" name="Рисунок 4" descr="23343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311"/>
            <a:ext cx="9117895" cy="5541689"/>
          </a:xfrm>
          <a:prstGeom prst="rect">
            <a:avLst/>
          </a:prstGeom>
        </p:spPr>
      </p:pic>
      <p:pic>
        <p:nvPicPr>
          <p:cNvPr id="6" name="Рисунок 5" descr="79392502_Luchshie_nacionalnuye_parki_mira__Snoudon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423" y="1203674"/>
            <a:ext cx="9178318" cy="5766962"/>
          </a:xfrm>
          <a:prstGeom prst="rect">
            <a:avLst/>
          </a:prstGeom>
        </p:spPr>
      </p:pic>
      <p:pic>
        <p:nvPicPr>
          <p:cNvPr id="8" name="Рисунок 7" descr="Rain_coming_in_over_the_la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1826" y="1203674"/>
            <a:ext cx="9204423" cy="5812661"/>
          </a:xfrm>
          <a:prstGeom prst="rect">
            <a:avLst/>
          </a:prstGeom>
        </p:spPr>
      </p:pic>
      <p:pic>
        <p:nvPicPr>
          <p:cNvPr id="7" name="Рисунок 6" descr="1293539670_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740" y="1203674"/>
            <a:ext cx="9204423" cy="6109579"/>
          </a:xfrm>
          <a:prstGeom prst="rect">
            <a:avLst/>
          </a:prstGeom>
        </p:spPr>
      </p:pic>
      <p:pic>
        <p:nvPicPr>
          <p:cNvPr id="4" name="Рисунок 3" descr="9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424" y="1203674"/>
            <a:ext cx="9204424" cy="612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243" y="13679"/>
            <a:ext cx="6710784" cy="1143000"/>
          </a:xfrm>
        </p:spPr>
        <p:txBody>
          <a:bodyPr/>
          <a:lstStyle/>
          <a:p>
            <a:r>
              <a:rPr lang="uk-UA" b="1" i="1" dirty="0"/>
              <a:t>Заповідник острова </a:t>
            </a:r>
            <a:r>
              <a:rPr lang="uk-UA" b="1" i="1" dirty="0" err="1"/>
              <a:t>Сент</a:t>
            </a:r>
            <a:r>
              <a:rPr lang="uk-UA" b="1" i="1" dirty="0"/>
              <a:t> </a:t>
            </a:r>
            <a:r>
              <a:rPr lang="uk-UA" b="1" i="1" dirty="0" err="1"/>
              <a:t>Кілда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340768"/>
            <a:ext cx="7956375" cy="551723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297F1B"/>
                </a:solidFill>
              </a:rPr>
              <a:t>Архіпелаг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Сент-Кілда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належить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Національному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товариству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охорони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пам'яток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Шотландії</a:t>
            </a:r>
            <a:r>
              <a:rPr lang="ru-RU" dirty="0">
                <a:solidFill>
                  <a:srgbClr val="297F1B"/>
                </a:solidFill>
              </a:rPr>
              <a:t>, </a:t>
            </a:r>
            <a:r>
              <a:rPr lang="ru-RU" dirty="0" err="1">
                <a:solidFill>
                  <a:srgbClr val="297F1B"/>
                </a:solidFill>
              </a:rPr>
              <a:t>завдяки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своєрідним</a:t>
            </a:r>
            <a:r>
              <a:rPr lang="ru-RU" dirty="0">
                <a:solidFill>
                  <a:srgbClr val="297F1B"/>
                </a:solidFill>
              </a:rPr>
              <a:t> красот і </a:t>
            </a:r>
            <a:r>
              <a:rPr lang="ru-RU" dirty="0" err="1">
                <a:solidFill>
                  <a:srgbClr val="297F1B"/>
                </a:solidFill>
              </a:rPr>
              <a:t>великої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кількості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рідкісних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видів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птахів</a:t>
            </a:r>
            <a:r>
              <a:rPr lang="ru-RU" dirty="0">
                <a:solidFill>
                  <a:srgbClr val="297F1B"/>
                </a:solidFill>
              </a:rPr>
              <a:t>, </a:t>
            </a:r>
            <a:r>
              <a:rPr lang="ru-RU" dirty="0" err="1">
                <a:solidFill>
                  <a:srgbClr val="297F1B"/>
                </a:solidFill>
              </a:rPr>
              <a:t>що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гніздяться</a:t>
            </a:r>
            <a:r>
              <a:rPr lang="ru-RU" dirty="0">
                <a:solidFill>
                  <a:srgbClr val="297F1B"/>
                </a:solidFill>
              </a:rPr>
              <a:t> на </a:t>
            </a:r>
            <a:r>
              <a:rPr lang="ru-RU" dirty="0" err="1">
                <a:solidFill>
                  <a:srgbClr val="297F1B"/>
                </a:solidFill>
              </a:rPr>
              <a:t>тутешніх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скелях</a:t>
            </a:r>
            <a:r>
              <a:rPr lang="ru-RU" dirty="0">
                <a:solidFill>
                  <a:srgbClr val="297F1B"/>
                </a:solidFill>
              </a:rPr>
              <a:t>.</a:t>
            </a:r>
          </a:p>
          <a:p>
            <a:r>
              <a:rPr lang="ru-RU" dirty="0">
                <a:solidFill>
                  <a:srgbClr val="297F1B"/>
                </a:solidFill>
              </a:rPr>
              <a:t>Люди </a:t>
            </a:r>
            <a:r>
              <a:rPr lang="ru-RU" dirty="0" err="1">
                <a:solidFill>
                  <a:srgbClr val="297F1B"/>
                </a:solidFill>
              </a:rPr>
              <a:t>приїжджають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сюди</a:t>
            </a:r>
            <a:r>
              <a:rPr lang="ru-RU" dirty="0">
                <a:solidFill>
                  <a:srgbClr val="297F1B"/>
                </a:solidFill>
              </a:rPr>
              <a:t>, </a:t>
            </a:r>
            <a:r>
              <a:rPr lang="ru-RU" dirty="0" err="1">
                <a:solidFill>
                  <a:srgbClr val="297F1B"/>
                </a:solidFill>
              </a:rPr>
              <a:t>що</a:t>
            </a:r>
            <a:r>
              <a:rPr lang="ru-RU" dirty="0">
                <a:solidFill>
                  <a:srgbClr val="297F1B"/>
                </a:solidFill>
              </a:rPr>
              <a:t> б </a:t>
            </a:r>
            <a:r>
              <a:rPr lang="ru-RU" dirty="0" err="1">
                <a:solidFill>
                  <a:srgbClr val="297F1B"/>
                </a:solidFill>
              </a:rPr>
              <a:t>помилуватися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рідкісними</a:t>
            </a:r>
            <a:r>
              <a:rPr lang="ru-RU" dirty="0">
                <a:solidFill>
                  <a:srgbClr val="297F1B"/>
                </a:solidFill>
              </a:rPr>
              <a:t> птахами, </a:t>
            </a:r>
            <a:r>
              <a:rPr lang="ru-RU" dirty="0" err="1">
                <a:solidFill>
                  <a:srgbClr val="297F1B"/>
                </a:solidFill>
              </a:rPr>
              <a:t>які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гніздяться</a:t>
            </a:r>
            <a:r>
              <a:rPr lang="ru-RU" dirty="0">
                <a:solidFill>
                  <a:srgbClr val="297F1B"/>
                </a:solidFill>
              </a:rPr>
              <a:t> на </a:t>
            </a:r>
            <a:r>
              <a:rPr lang="ru-RU" dirty="0" err="1">
                <a:solidFill>
                  <a:srgbClr val="297F1B"/>
                </a:solidFill>
              </a:rPr>
              <a:t>місцевих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скелях</a:t>
            </a:r>
            <a:r>
              <a:rPr lang="ru-RU" dirty="0">
                <a:solidFill>
                  <a:srgbClr val="297F1B"/>
                </a:solidFill>
              </a:rPr>
              <a:t> і кручах. У </a:t>
            </a:r>
            <a:r>
              <a:rPr lang="ru-RU" dirty="0" err="1">
                <a:solidFill>
                  <a:srgbClr val="297F1B"/>
                </a:solidFill>
              </a:rPr>
              <a:t>Сент-Килді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можна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побачити</a:t>
            </a:r>
            <a:r>
              <a:rPr lang="ru-RU" dirty="0">
                <a:solidFill>
                  <a:srgbClr val="297F1B"/>
                </a:solidFill>
              </a:rPr>
              <a:t> шилоклювок, </a:t>
            </a:r>
            <a:r>
              <a:rPr lang="ru-RU" dirty="0" err="1">
                <a:solidFill>
                  <a:srgbClr val="297F1B"/>
                </a:solidFill>
              </a:rPr>
              <a:t>кайрамів</a:t>
            </a:r>
            <a:r>
              <a:rPr lang="ru-RU" dirty="0">
                <a:solidFill>
                  <a:srgbClr val="297F1B"/>
                </a:solidFill>
              </a:rPr>
              <a:t>, гагарок, великих </a:t>
            </a:r>
            <a:r>
              <a:rPr lang="ru-RU" dirty="0" err="1">
                <a:solidFill>
                  <a:srgbClr val="297F1B"/>
                </a:solidFill>
              </a:rPr>
              <a:t>поморників</a:t>
            </a:r>
            <a:r>
              <a:rPr lang="ru-RU" dirty="0">
                <a:solidFill>
                  <a:srgbClr val="297F1B"/>
                </a:solidFill>
              </a:rPr>
              <a:t> і, </a:t>
            </a:r>
            <a:r>
              <a:rPr lang="ru-RU" dirty="0" err="1">
                <a:solidFill>
                  <a:srgbClr val="297F1B"/>
                </a:solidFill>
              </a:rPr>
              <a:t>звичайно</a:t>
            </a:r>
            <a:r>
              <a:rPr lang="ru-RU" dirty="0">
                <a:solidFill>
                  <a:srgbClr val="297F1B"/>
                </a:solidFill>
              </a:rPr>
              <a:t> ж, </a:t>
            </a:r>
            <a:r>
              <a:rPr lang="ru-RU" dirty="0" err="1">
                <a:solidFill>
                  <a:srgbClr val="297F1B"/>
                </a:solidFill>
              </a:rPr>
              <a:t>чайок</a:t>
            </a:r>
            <a:r>
              <a:rPr lang="ru-RU" dirty="0">
                <a:solidFill>
                  <a:srgbClr val="297F1B"/>
                </a:solidFill>
              </a:rPr>
              <a:t>. </a:t>
            </a:r>
            <a:r>
              <a:rPr lang="ru-RU" dirty="0" err="1">
                <a:solidFill>
                  <a:srgbClr val="297F1B"/>
                </a:solidFill>
              </a:rPr>
              <a:t>Крім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птахів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інтерес</a:t>
            </a:r>
            <a:r>
              <a:rPr lang="ru-RU" dirty="0">
                <a:solidFill>
                  <a:srgbClr val="297F1B"/>
                </a:solidFill>
              </a:rPr>
              <a:t> для </a:t>
            </a:r>
            <a:r>
              <a:rPr lang="ru-RU" dirty="0" err="1">
                <a:solidFill>
                  <a:srgbClr val="297F1B"/>
                </a:solidFill>
              </a:rPr>
              <a:t>любителів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живої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природи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становлять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мешканці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місцевих</a:t>
            </a:r>
            <a:r>
              <a:rPr lang="ru-RU" dirty="0">
                <a:solidFill>
                  <a:srgbClr val="297F1B"/>
                </a:solidFill>
              </a:rPr>
              <a:t> вод: </a:t>
            </a:r>
            <a:r>
              <a:rPr lang="ru-RU" dirty="0" err="1">
                <a:solidFill>
                  <a:srgbClr val="297F1B"/>
                </a:solidFill>
              </a:rPr>
              <a:t>тюлені</a:t>
            </a:r>
            <a:r>
              <a:rPr lang="ru-RU" dirty="0">
                <a:solidFill>
                  <a:srgbClr val="297F1B"/>
                </a:solidFill>
              </a:rPr>
              <a:t>, </a:t>
            </a:r>
            <a:r>
              <a:rPr lang="ru-RU" dirty="0" err="1">
                <a:solidFill>
                  <a:srgbClr val="297F1B"/>
                </a:solidFill>
              </a:rPr>
              <a:t>акули</a:t>
            </a:r>
            <a:r>
              <a:rPr lang="ru-RU" dirty="0">
                <a:solidFill>
                  <a:srgbClr val="297F1B"/>
                </a:solidFill>
              </a:rPr>
              <a:t>, касатки та </a:t>
            </a:r>
            <a:r>
              <a:rPr lang="ru-RU" dirty="0" err="1">
                <a:solidFill>
                  <a:srgbClr val="297F1B"/>
                </a:solidFill>
              </a:rPr>
              <a:t>інші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морські</a:t>
            </a:r>
            <a:r>
              <a:rPr lang="ru-RU" dirty="0">
                <a:solidFill>
                  <a:srgbClr val="297F1B"/>
                </a:solidFill>
              </a:rPr>
              <a:t> </a:t>
            </a:r>
            <a:r>
              <a:rPr lang="ru-RU" dirty="0" err="1">
                <a:solidFill>
                  <a:srgbClr val="297F1B"/>
                </a:solidFill>
              </a:rPr>
              <a:t>тварини</a:t>
            </a:r>
            <a:r>
              <a:rPr lang="ru-RU" dirty="0">
                <a:solidFill>
                  <a:srgbClr val="297F1B"/>
                </a:solidFill>
              </a:rPr>
              <a:t> і </a:t>
            </a:r>
            <a:r>
              <a:rPr lang="ru-RU" dirty="0" err="1">
                <a:solidFill>
                  <a:srgbClr val="297F1B"/>
                </a:solidFill>
              </a:rPr>
              <a:t>риби</a:t>
            </a:r>
            <a:r>
              <a:rPr lang="ru-RU" dirty="0">
                <a:solidFill>
                  <a:srgbClr val="297F1B"/>
                </a:solidFill>
              </a:rPr>
              <a:t>.</a:t>
            </a:r>
          </a:p>
          <a:p>
            <a:endParaRPr lang="en-US" dirty="0" smtClean="0"/>
          </a:p>
        </p:txBody>
      </p:sp>
      <p:pic>
        <p:nvPicPr>
          <p:cNvPr id="6" name="Рисунок 5" descr="St_Kilda_Village_B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" y="1124744"/>
            <a:ext cx="9127575" cy="6203898"/>
          </a:xfrm>
          <a:prstGeom prst="rect">
            <a:avLst/>
          </a:prstGeom>
        </p:spPr>
      </p:pic>
      <p:pic>
        <p:nvPicPr>
          <p:cNvPr id="7" name="Рисунок 6" descr="index.ph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15540"/>
            <a:ext cx="9144000" cy="6213101"/>
          </a:xfrm>
          <a:prstGeom prst="rect">
            <a:avLst/>
          </a:prstGeom>
        </p:spPr>
      </p:pic>
      <p:pic>
        <p:nvPicPr>
          <p:cNvPr id="8" name="Рисунок 7" descr="542623_10151469021469932_899251039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21" y="1115539"/>
            <a:ext cx="9167322" cy="645933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3321" y="1115538"/>
            <a:ext cx="9167321" cy="64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err="1" smtClean="0"/>
              <a:t>Заповідник</a:t>
            </a:r>
            <a:r>
              <a:rPr lang="ru-RU" sz="4800" b="1" i="1" dirty="0" smtClean="0"/>
              <a:t> острова </a:t>
            </a:r>
            <a:r>
              <a:rPr lang="ru-RU" sz="4800" b="1" i="1" dirty="0" err="1" smtClean="0"/>
              <a:t>Гоф</a:t>
            </a:r>
            <a:endParaRPr lang="ru-RU" sz="4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4013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297F1B"/>
                </a:solidFill>
              </a:rPr>
              <a:t>Острів</a:t>
            </a:r>
            <a:r>
              <a:rPr lang="ru-RU" b="1" dirty="0" smtClean="0">
                <a:solidFill>
                  <a:srgbClr val="297F1B"/>
                </a:solidFill>
              </a:rPr>
              <a:t> </a:t>
            </a:r>
            <a:r>
              <a:rPr lang="ru-RU" b="1" dirty="0" err="1" smtClean="0">
                <a:solidFill>
                  <a:srgbClr val="297F1B"/>
                </a:solidFill>
              </a:rPr>
              <a:t>Гоф</a:t>
            </a:r>
            <a:r>
              <a:rPr lang="ru-RU" b="1" dirty="0" smtClean="0">
                <a:solidFill>
                  <a:srgbClr val="297F1B"/>
                </a:solidFill>
              </a:rPr>
              <a:t> </a:t>
            </a:r>
            <a:r>
              <a:rPr lang="de-DE" dirty="0" smtClean="0">
                <a:solidFill>
                  <a:srgbClr val="297F1B"/>
                </a:solidFill>
              </a:rPr>
              <a:t>— </a:t>
            </a:r>
            <a:r>
              <a:rPr lang="ru-RU" dirty="0" smtClean="0">
                <a:solidFill>
                  <a:srgbClr val="297F1B"/>
                </a:solidFill>
              </a:rPr>
              <a:t>невеликий </a:t>
            </a:r>
            <a:r>
              <a:rPr lang="ru-RU" dirty="0" err="1" smtClean="0">
                <a:solidFill>
                  <a:srgbClr val="297F1B"/>
                </a:solidFill>
              </a:rPr>
              <a:t>вулканічний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острів</a:t>
            </a:r>
            <a:r>
              <a:rPr lang="ru-RU" dirty="0" smtClean="0">
                <a:solidFill>
                  <a:srgbClr val="297F1B"/>
                </a:solidFill>
              </a:rPr>
              <a:t> в </a:t>
            </a:r>
            <a:r>
              <a:rPr lang="ru-RU" dirty="0" err="1" smtClean="0">
                <a:solidFill>
                  <a:srgbClr val="297F1B"/>
                </a:solidFill>
              </a:rPr>
              <a:t>південній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частині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Атлантичного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smtClean="0">
                <a:solidFill>
                  <a:srgbClr val="297F1B"/>
                </a:solidFill>
              </a:rPr>
              <a:t>океану в </a:t>
            </a:r>
            <a:r>
              <a:rPr lang="ru-RU" dirty="0" err="1" smtClean="0">
                <a:solidFill>
                  <a:srgbClr val="297F1B"/>
                </a:solidFill>
              </a:rPr>
              <a:t>складі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архіпелагу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Трістан</a:t>
            </a:r>
            <a:r>
              <a:rPr lang="ru-RU" dirty="0" smtClean="0">
                <a:solidFill>
                  <a:srgbClr val="297F1B"/>
                </a:solidFill>
              </a:rPr>
              <a:t>-да-Кунья, у </a:t>
            </a:r>
            <a:r>
              <a:rPr lang="ru-RU" dirty="0" err="1" smtClean="0">
                <a:solidFill>
                  <a:srgbClr val="297F1B"/>
                </a:solidFill>
              </a:rPr>
              <a:t>складі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британської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заморської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території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Острів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Святої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Єлени</a:t>
            </a:r>
            <a:r>
              <a:rPr lang="ru-RU" dirty="0" smtClean="0">
                <a:solidFill>
                  <a:srgbClr val="297F1B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297F1B"/>
                </a:solidFill>
              </a:rPr>
              <a:t>Острів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Гоф</a:t>
            </a:r>
            <a:r>
              <a:rPr lang="ru-RU" dirty="0" smtClean="0">
                <a:solidFill>
                  <a:srgbClr val="297F1B"/>
                </a:solidFill>
              </a:rPr>
              <a:t>, разом </a:t>
            </a:r>
            <a:r>
              <a:rPr lang="ru-RU" dirty="0" err="1" smtClean="0">
                <a:solidFill>
                  <a:srgbClr val="297F1B"/>
                </a:solidFill>
              </a:rPr>
              <a:t>з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іншим</a:t>
            </a:r>
            <a:r>
              <a:rPr lang="ru-RU" dirty="0" smtClean="0">
                <a:solidFill>
                  <a:srgbClr val="297F1B"/>
                </a:solidFill>
              </a:rPr>
              <a:t> островом </a:t>
            </a:r>
            <a:r>
              <a:rPr lang="ru-RU" dirty="0" err="1" smtClean="0">
                <a:solidFill>
                  <a:srgbClr val="297F1B"/>
                </a:solidFill>
              </a:rPr>
              <a:t>архіпелагу</a:t>
            </a:r>
            <a:r>
              <a:rPr lang="ru-RU" dirty="0" smtClean="0">
                <a:solidFill>
                  <a:srgbClr val="297F1B"/>
                </a:solidFill>
              </a:rPr>
              <a:t>, </a:t>
            </a:r>
            <a:r>
              <a:rPr lang="ru-RU" dirty="0" err="1" smtClean="0">
                <a:solidFill>
                  <a:srgbClr val="297F1B"/>
                </a:solidFill>
              </a:rPr>
              <a:t>Неприступним</a:t>
            </a:r>
            <a:r>
              <a:rPr lang="ru-RU" dirty="0" smtClean="0">
                <a:solidFill>
                  <a:srgbClr val="297F1B"/>
                </a:solidFill>
              </a:rPr>
              <a:t>, </a:t>
            </a:r>
            <a:r>
              <a:rPr lang="ru-RU" dirty="0" err="1" smtClean="0">
                <a:solidFill>
                  <a:srgbClr val="297F1B"/>
                </a:solidFill>
              </a:rPr>
              <a:t>оголошений</a:t>
            </a:r>
            <a:r>
              <a:rPr lang="ru-RU" dirty="0" smtClean="0">
                <a:solidFill>
                  <a:srgbClr val="297F1B"/>
                </a:solidFill>
              </a:rPr>
              <a:t> резервом </a:t>
            </a:r>
            <a:r>
              <a:rPr lang="ru-RU" dirty="0" err="1" smtClean="0">
                <a:solidFill>
                  <a:srgbClr val="297F1B"/>
                </a:solidFill>
              </a:rPr>
              <a:t>дикої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природи</a:t>
            </a:r>
            <a:r>
              <a:rPr lang="ru-RU" dirty="0" smtClean="0">
                <a:solidFill>
                  <a:srgbClr val="297F1B"/>
                </a:solidFill>
              </a:rPr>
              <a:t> і </a:t>
            </a:r>
            <a:r>
              <a:rPr lang="ru-RU" dirty="0" err="1" smtClean="0">
                <a:solidFill>
                  <a:srgbClr val="297F1B"/>
                </a:solidFill>
              </a:rPr>
              <a:t>об'єктом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Світової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спадщини</a:t>
            </a:r>
            <a:r>
              <a:rPr lang="ru-RU" dirty="0" smtClean="0">
                <a:solidFill>
                  <a:srgbClr val="297F1B"/>
                </a:solidFill>
              </a:rPr>
              <a:t> ЮНЕСКО. На </a:t>
            </a:r>
            <a:r>
              <a:rPr lang="ru-RU" dirty="0" err="1" smtClean="0">
                <a:solidFill>
                  <a:srgbClr val="297F1B"/>
                </a:solidFill>
              </a:rPr>
              <a:t>острові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багато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рослин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ru-RU" dirty="0" err="1" smtClean="0">
                <a:solidFill>
                  <a:srgbClr val="297F1B"/>
                </a:solidFill>
              </a:rPr>
              <a:t>ендеміків</a:t>
            </a:r>
            <a:r>
              <a:rPr lang="ru-RU" dirty="0" smtClean="0">
                <a:solidFill>
                  <a:srgbClr val="297F1B"/>
                </a:solidFill>
              </a:rPr>
              <a:t>. </a:t>
            </a:r>
            <a:r>
              <a:rPr lang="ru-RU" dirty="0" err="1" smtClean="0">
                <a:solidFill>
                  <a:srgbClr val="297F1B"/>
                </a:solidFill>
              </a:rPr>
              <a:t>Крім</a:t>
            </a:r>
            <a:r>
              <a:rPr lang="ru-RU" dirty="0" smtClean="0">
                <a:solidFill>
                  <a:srgbClr val="297F1B"/>
                </a:solidFill>
              </a:rPr>
              <a:t> того, тут </a:t>
            </a:r>
            <a:r>
              <a:rPr lang="ru-RU" dirty="0" err="1" smtClean="0">
                <a:solidFill>
                  <a:srgbClr val="297F1B"/>
                </a:solidFill>
              </a:rPr>
              <a:t>розташована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єдина</a:t>
            </a:r>
            <a:r>
              <a:rPr lang="ru-RU" dirty="0" smtClean="0">
                <a:solidFill>
                  <a:srgbClr val="297F1B"/>
                </a:solidFill>
              </a:rPr>
              <a:t> у </a:t>
            </a:r>
            <a:r>
              <a:rPr lang="ru-RU" dirty="0" err="1" smtClean="0">
                <a:solidFill>
                  <a:srgbClr val="297F1B"/>
                </a:solidFill>
              </a:rPr>
              <a:t>світі</a:t>
            </a:r>
            <a:r>
              <a:rPr lang="ru-RU" dirty="0" smtClean="0">
                <a:solidFill>
                  <a:srgbClr val="297F1B"/>
                </a:solidFill>
              </a:rPr>
              <a:t> велика </a:t>
            </a:r>
            <a:r>
              <a:rPr lang="ru-RU" dirty="0" err="1" smtClean="0">
                <a:solidFill>
                  <a:srgbClr val="297F1B"/>
                </a:solidFill>
              </a:rPr>
              <a:t>колонія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альбатросів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Трістана</a:t>
            </a:r>
            <a:r>
              <a:rPr lang="ru-RU" dirty="0" smtClean="0">
                <a:solidFill>
                  <a:srgbClr val="297F1B"/>
                </a:solidFill>
              </a:rPr>
              <a:t> </a:t>
            </a:r>
            <a:r>
              <a:rPr lang="de-DE" dirty="0" smtClean="0">
                <a:solidFill>
                  <a:srgbClr val="297F1B"/>
                </a:solidFill>
              </a:rPr>
              <a:t> </a:t>
            </a:r>
            <a:r>
              <a:rPr lang="ru-RU" dirty="0" smtClean="0">
                <a:solidFill>
                  <a:srgbClr val="297F1B"/>
                </a:solidFill>
              </a:rPr>
              <a:t>і </a:t>
            </a:r>
            <a:r>
              <a:rPr lang="ru-RU" dirty="0" err="1" smtClean="0">
                <a:solidFill>
                  <a:srgbClr val="297F1B"/>
                </a:solidFill>
              </a:rPr>
              <a:t>Атлантичного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буревісника</a:t>
            </a:r>
            <a:r>
              <a:rPr lang="ru-RU" dirty="0" smtClean="0">
                <a:solidFill>
                  <a:srgbClr val="297F1B"/>
                </a:solidFill>
              </a:rPr>
              <a:t>. З </a:t>
            </a:r>
            <a:r>
              <a:rPr lang="ru-RU" dirty="0" err="1" smtClean="0">
                <a:solidFill>
                  <a:srgbClr val="297F1B"/>
                </a:solidFill>
              </a:rPr>
              <a:t>цих</a:t>
            </a:r>
            <a:r>
              <a:rPr lang="ru-RU" dirty="0" smtClean="0">
                <a:solidFill>
                  <a:srgbClr val="297F1B"/>
                </a:solidFill>
              </a:rPr>
              <a:t> причин доступ </a:t>
            </a:r>
            <a:r>
              <a:rPr lang="ru-RU" dirty="0" err="1" smtClean="0">
                <a:solidFill>
                  <a:srgbClr val="297F1B"/>
                </a:solidFill>
              </a:rPr>
              <a:t>туристів</a:t>
            </a:r>
            <a:r>
              <a:rPr lang="ru-RU" dirty="0" smtClean="0">
                <a:solidFill>
                  <a:srgbClr val="297F1B"/>
                </a:solidFill>
              </a:rPr>
              <a:t> на </a:t>
            </a:r>
            <a:r>
              <a:rPr lang="ru-RU" dirty="0" err="1" smtClean="0">
                <a:solidFill>
                  <a:srgbClr val="297F1B"/>
                </a:solidFill>
              </a:rPr>
              <a:t>острів</a:t>
            </a:r>
            <a:r>
              <a:rPr lang="ru-RU" dirty="0" smtClean="0">
                <a:solidFill>
                  <a:srgbClr val="297F1B"/>
                </a:solidFill>
              </a:rPr>
              <a:t> </a:t>
            </a:r>
            <a:r>
              <a:rPr lang="ru-RU" dirty="0" err="1" smtClean="0">
                <a:solidFill>
                  <a:srgbClr val="297F1B"/>
                </a:solidFill>
              </a:rPr>
              <a:t>обмежений</a:t>
            </a:r>
            <a:r>
              <a:rPr lang="ru-RU" dirty="0" smtClean="0">
                <a:solidFill>
                  <a:srgbClr val="297F1B"/>
                </a:solidFill>
              </a:rPr>
              <a:t>.</a:t>
            </a:r>
            <a:endParaRPr lang="ru-RU" dirty="0">
              <a:solidFill>
                <a:srgbClr val="297F1B"/>
              </a:solidFill>
            </a:endParaRPr>
          </a:p>
        </p:txBody>
      </p:sp>
      <p:pic>
        <p:nvPicPr>
          <p:cNvPr id="7" name="Рисунок 6" descr="gugh-engla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75" y="1033785"/>
            <a:ext cx="9167171" cy="5824215"/>
          </a:xfrm>
          <a:prstGeom prst="rect">
            <a:avLst/>
          </a:prstGeom>
        </p:spPr>
      </p:pic>
      <p:pic>
        <p:nvPicPr>
          <p:cNvPr id="6" name="Рисунок 5" descr="Gough-island-18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7" y="1033786"/>
            <a:ext cx="9151775" cy="5931938"/>
          </a:xfrm>
          <a:prstGeom prst="rect">
            <a:avLst/>
          </a:prstGeom>
        </p:spPr>
      </p:pic>
      <p:pic>
        <p:nvPicPr>
          <p:cNvPr id="5" name="Рисунок 4" descr="fc18fcce9e3b0a986673e6e88578da4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06" y="1033784"/>
            <a:ext cx="9186105" cy="6267603"/>
          </a:xfrm>
          <a:prstGeom prst="rect">
            <a:avLst/>
          </a:prstGeom>
        </p:spPr>
      </p:pic>
      <p:pic>
        <p:nvPicPr>
          <p:cNvPr id="4" name="Рисунок 3" descr="cascading-waterfalls-among-ferns-and-mosses-gough-island_1280x800_783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23" y="1033785"/>
            <a:ext cx="9167622" cy="626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Babochki-na-listyah</Template>
  <TotalTime>216</TotalTime>
  <Words>264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Тема Office</vt:lpstr>
      <vt:lpstr>Office Theme</vt:lpstr>
      <vt:lpstr>1_Office Theme</vt:lpstr>
      <vt:lpstr>Заповідники та національні парки Великобританії</vt:lpstr>
      <vt:lpstr>Презентация PowerPoint</vt:lpstr>
      <vt:lpstr>Заповідник “Аппер Місдейл”</vt:lpstr>
      <vt:lpstr>Заповідник “Бен Ей”</vt:lpstr>
      <vt:lpstr>Національний парк Лейк-Дистрикт</vt:lpstr>
      <vt:lpstr>Національний парк Сноудонія</vt:lpstr>
      <vt:lpstr>Заповідник острова Сент Кілда</vt:lpstr>
      <vt:lpstr>Заповідник острова Гоф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Заповідники та національні парки Великої Британії</dc:title>
  <dc:creator>NASTIA</dc:creator>
  <cp:lastModifiedBy>NASTIA</cp:lastModifiedBy>
  <cp:revision>22</cp:revision>
  <dcterms:modified xsi:type="dcterms:W3CDTF">2014-04-07T15:12:27Z</dcterms:modified>
</cp:coreProperties>
</file>