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7406640" cy="1472184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latin typeface="Monotype Corsiva" pitchFamily="66" charset="0"/>
              </a:rPr>
              <a:t>Архітектура</a:t>
            </a:r>
            <a:r>
              <a:rPr lang="ru-RU" sz="5400" dirty="0" smtClean="0">
                <a:latin typeface="Monotype Corsiva" pitchFamily="66" charset="0"/>
              </a:rPr>
              <a:t> та </a:t>
            </a:r>
            <a:r>
              <a:rPr lang="ru-RU" sz="5400" dirty="0" err="1" smtClean="0">
                <a:latin typeface="Monotype Corsiva" pitchFamily="66" charset="0"/>
              </a:rPr>
              <a:t>живопис</a:t>
            </a: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ru-RU" sz="5400" dirty="0" err="1" smtClean="0">
                <a:latin typeface="Monotype Corsiva" pitchFamily="66" charset="0"/>
              </a:rPr>
              <a:t>доби</a:t>
            </a: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ru-RU" sz="5400" dirty="0" err="1" smtClean="0">
                <a:latin typeface="Monotype Corsiva" pitchFamily="66" charset="0"/>
              </a:rPr>
              <a:t>Київської</a:t>
            </a: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ru-RU" sz="5400" dirty="0" err="1" smtClean="0">
                <a:latin typeface="Monotype Corsiva" pitchFamily="66" charset="0"/>
              </a:rPr>
              <a:t>Русі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1317800974_sofy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619125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58052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Софія Київська. Київ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Sofija_Kievskaja_1000_let_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648072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58772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Софія Київська. Київ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err="1" smtClean="0">
                <a:latin typeface="Monotype Corsiva" pitchFamily="66" charset="0"/>
              </a:rPr>
              <a:t>Із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запровадженням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християнства</a:t>
            </a:r>
            <a:r>
              <a:rPr lang="ru-RU" sz="3800" dirty="0" smtClean="0">
                <a:latin typeface="Monotype Corsiva" pitchFamily="66" charset="0"/>
              </a:rPr>
              <a:t> Русь </a:t>
            </a:r>
            <a:r>
              <a:rPr lang="ru-RU" sz="3800" dirty="0" err="1" smtClean="0">
                <a:latin typeface="Monotype Corsiva" pitchFamily="66" charset="0"/>
              </a:rPr>
              <a:t>прилучалася</a:t>
            </a:r>
            <a:r>
              <a:rPr lang="ru-RU" sz="3800" dirty="0" smtClean="0">
                <a:latin typeface="Monotype Corsiva" pitchFamily="66" charset="0"/>
              </a:rPr>
              <a:t> до </a:t>
            </a:r>
            <a:r>
              <a:rPr lang="ru-RU" sz="3800" dirty="0" err="1" smtClean="0">
                <a:latin typeface="Monotype Corsiva" pitchFamily="66" charset="0"/>
              </a:rPr>
              <a:t>передової</a:t>
            </a:r>
            <a:r>
              <a:rPr lang="ru-RU" sz="3800" dirty="0" smtClean="0">
                <a:latin typeface="Monotype Corsiva" pitchFamily="66" charset="0"/>
              </a:rPr>
              <a:t> на той час </a:t>
            </a:r>
            <a:r>
              <a:rPr lang="ru-RU" sz="3800" dirty="0" err="1" smtClean="0">
                <a:latin typeface="Monotype Corsiva" pitchFamily="66" charset="0"/>
              </a:rPr>
              <a:t>візантійської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будівельної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культури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що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вібрала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багаті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традиції</a:t>
            </a:r>
            <a:r>
              <a:rPr lang="ru-RU" sz="3800" dirty="0" smtClean="0">
                <a:latin typeface="Monotype Corsiva" pitchFamily="66" charset="0"/>
              </a:rPr>
              <a:t> античного </a:t>
            </a:r>
            <a:r>
              <a:rPr lang="ru-RU" sz="3800" dirty="0" err="1" smtClean="0">
                <a:latin typeface="Monotype Corsiva" pitchFamily="66" charset="0"/>
              </a:rPr>
              <a:t>мистецтва</a:t>
            </a:r>
            <a:r>
              <a:rPr lang="ru-RU" sz="3800" dirty="0" smtClean="0">
                <a:latin typeface="Monotype Corsiva" pitchFamily="66" charset="0"/>
              </a:rPr>
              <a:t>. </a:t>
            </a:r>
            <a:r>
              <a:rPr lang="ru-RU" sz="3800" dirty="0" err="1" smtClean="0">
                <a:latin typeface="Monotype Corsiva" pitchFamily="66" charset="0"/>
              </a:rPr>
              <a:t>Давньоруське</a:t>
            </a:r>
            <a:r>
              <a:rPr lang="ru-RU" sz="3800" dirty="0" smtClean="0">
                <a:latin typeface="Monotype Corsiva" pitchFamily="66" charset="0"/>
              </a:rPr>
              <a:t> ремесло </a:t>
            </a:r>
            <a:r>
              <a:rPr lang="ru-RU" sz="3800" dirty="0" err="1" smtClean="0">
                <a:latin typeface="Monotype Corsiva" pitchFamily="66" charset="0"/>
              </a:rPr>
              <a:t>досягло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високого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ступеня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розвитку</a:t>
            </a:r>
            <a:r>
              <a:rPr lang="ru-RU" sz="3800" dirty="0" smtClean="0">
                <a:latin typeface="Monotype Corsiva" pitchFamily="66" charset="0"/>
              </a:rPr>
              <a:t>. </a:t>
            </a:r>
            <a:r>
              <a:rPr lang="ru-RU" sz="3800" dirty="0" err="1" smtClean="0">
                <a:latin typeface="Monotype Corsiva" pitchFamily="66" charset="0"/>
              </a:rPr>
              <a:t>Серед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ремісників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були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фахівці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багатьох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різних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професій</a:t>
            </a:r>
            <a:r>
              <a:rPr lang="ru-RU" sz="3800" dirty="0" smtClean="0">
                <a:latin typeface="Monotype Corsiva" pitchFamily="66" charset="0"/>
              </a:rPr>
              <a:t>, у тому </a:t>
            </a:r>
            <a:r>
              <a:rPr lang="ru-RU" sz="3800" dirty="0" err="1" smtClean="0">
                <a:latin typeface="Monotype Corsiva" pitchFamily="66" charset="0"/>
              </a:rPr>
              <a:t>числі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теслярі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ковалі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гончарі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городники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древодели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гвоздочники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плінфотворителі</a:t>
            </a:r>
            <a:r>
              <a:rPr lang="ru-RU" sz="3800" dirty="0" smtClean="0">
                <a:latin typeface="Monotype Corsiva" pitchFamily="66" charset="0"/>
              </a:rPr>
              <a:t> та </a:t>
            </a:r>
            <a:r>
              <a:rPr lang="ru-RU" sz="3800" dirty="0" err="1" smtClean="0">
                <a:latin typeface="Monotype Corsiva" pitchFamily="66" charset="0"/>
              </a:rPr>
              <a:t>ін</a:t>
            </a:r>
            <a:r>
              <a:rPr lang="ru-RU" sz="3800" dirty="0" smtClean="0">
                <a:latin typeface="Monotype Corsiva" pitchFamily="66" charset="0"/>
              </a:rPr>
              <a:t>. Вони </a:t>
            </a:r>
            <a:r>
              <a:rPr lang="ru-RU" sz="3800" dirty="0" err="1" smtClean="0">
                <a:latin typeface="Monotype Corsiva" pitchFamily="66" charset="0"/>
              </a:rPr>
              <a:t>швидко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оволоділи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прийомами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візантійського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будівельного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мистецтва</a:t>
            </a:r>
            <a:r>
              <a:rPr lang="ru-RU" sz="3800" dirty="0" smtClean="0">
                <a:latin typeface="Monotype Corsiva" pitchFamily="66" charset="0"/>
              </a:rPr>
              <a:t>, </a:t>
            </a:r>
            <a:r>
              <a:rPr lang="ru-RU" sz="3800" dirty="0" err="1" smtClean="0">
                <a:latin typeface="Monotype Corsiva" pitchFamily="66" charset="0"/>
              </a:rPr>
              <a:t>творчо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пристосували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його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 err="1" smtClean="0">
                <a:latin typeface="Monotype Corsiva" pitchFamily="66" charset="0"/>
              </a:rPr>
              <a:t>відповідно</a:t>
            </a:r>
            <a:r>
              <a:rPr lang="ru-RU" sz="3800" dirty="0" smtClean="0">
                <a:latin typeface="Monotype Corsiva" pitchFamily="66" charset="0"/>
              </a:rPr>
              <a:t> до </a:t>
            </a:r>
            <a:r>
              <a:rPr lang="ru-RU" sz="3800" dirty="0" err="1" smtClean="0">
                <a:latin typeface="Monotype Corsiva" pitchFamily="66" charset="0"/>
              </a:rPr>
              <a:t>місцевих</a:t>
            </a:r>
            <a:r>
              <a:rPr lang="ru-RU" sz="3800" dirty="0" smtClean="0">
                <a:latin typeface="Monotype Corsiva" pitchFamily="66" charset="0"/>
              </a:rPr>
              <a:t> умов.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zolotie_vorot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6400800" cy="476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15816" y="60932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Золоті ворота. Київ 1019-1037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oglyad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6391915" cy="425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71800" y="602128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Золоті ворота. Київ 1019-1037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svyato_uspens_ka_ki_vo_pec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6408712" cy="47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6021288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Свято-Успенський собор Києво-Печерського монастиря. Київ, 1077р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47800"/>
            <a:ext cx="6072761" cy="428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5949280"/>
            <a:ext cx="627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Михайлівський Золотоверхий собор. Київ. 1108-1113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20575-img-1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6336704" cy="462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6021288"/>
            <a:ext cx="627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Михайлівський Золотоверхий собор. Київ. 1108-1113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/>
          </a:bodyPr>
          <a:lstStyle/>
          <a:p>
            <a:r>
              <a:rPr lang="uk-UA" sz="3400" dirty="0" smtClean="0">
                <a:latin typeface="Monotype Corsiva" pitchFamily="66" charset="0"/>
              </a:rPr>
              <a:t>Розвиток </a:t>
            </a:r>
            <a:r>
              <a:rPr lang="uk-UA" sz="3400" i="1" dirty="0" smtClean="0">
                <a:latin typeface="Monotype Corsiva" pitchFamily="66" charset="0"/>
              </a:rPr>
              <a:t>живопису </a:t>
            </a:r>
            <a:r>
              <a:rPr lang="uk-UA" sz="3400" dirty="0" smtClean="0">
                <a:latin typeface="Monotype Corsiva" pitchFamily="66" charset="0"/>
              </a:rPr>
              <a:t>в Київській Русі цілком пов'язаний з поширенням християнства. Оздоблення церков здійснювалося спочатку грецькими й малоазійськими майстрами. З Візантії спочатку завозилися й ікони. 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IMG_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4687" y="1196752"/>
            <a:ext cx="4220175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176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22114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836712"/>
            <a:ext cx="7498080" cy="6021288"/>
          </a:xfrm>
        </p:spPr>
        <p:txBody>
          <a:bodyPr>
            <a:normAutofit fontScale="47500" lnSpcReduction="20000"/>
          </a:bodyPr>
          <a:lstStyle/>
          <a:p>
            <a:r>
              <a:rPr lang="ru-RU" sz="7400" dirty="0" smtClean="0">
                <a:latin typeface="Monotype Corsiva" pitchFamily="66" charset="0"/>
              </a:rPr>
              <a:t>З </a:t>
            </a:r>
            <a:r>
              <a:rPr lang="ru-RU" sz="7400" dirty="0" err="1" smtClean="0">
                <a:latin typeface="Monotype Corsiva" pitchFamily="66" charset="0"/>
              </a:rPr>
              <a:t>утворенням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Київської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Русі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однією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з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основних</a:t>
            </a:r>
            <a:r>
              <a:rPr lang="ru-RU" sz="7400" dirty="0" smtClean="0">
                <a:latin typeface="Monotype Corsiva" pitchFamily="66" charset="0"/>
              </a:rPr>
              <a:t> проблем часу </a:t>
            </a:r>
            <a:r>
              <a:rPr lang="ru-RU" sz="7400" dirty="0" err="1" smtClean="0">
                <a:latin typeface="Monotype Corsiva" pitchFamily="66" charset="0"/>
              </a:rPr>
              <a:t>був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захист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країни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від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нападів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зовнішніх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ворогів</a:t>
            </a:r>
            <a:r>
              <a:rPr lang="ru-RU" sz="7400" dirty="0" smtClean="0">
                <a:latin typeface="Monotype Corsiva" pitchFamily="66" charset="0"/>
              </a:rPr>
              <a:t>. </a:t>
            </a:r>
            <a:r>
              <a:rPr lang="ru-RU" sz="7400" dirty="0" err="1" smtClean="0">
                <a:latin typeface="Monotype Corsiva" pitchFamily="66" charset="0"/>
              </a:rPr>
              <a:t>Саме</a:t>
            </a:r>
            <a:r>
              <a:rPr lang="ru-RU" sz="7400" dirty="0" smtClean="0">
                <a:latin typeface="Monotype Corsiva" pitchFamily="66" charset="0"/>
              </a:rPr>
              <a:t> тому </a:t>
            </a:r>
            <a:r>
              <a:rPr lang="ru-RU" sz="7400" dirty="0" err="1" smtClean="0">
                <a:latin typeface="Monotype Corsiva" pitchFamily="66" charset="0"/>
              </a:rPr>
              <a:t>питанням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захисту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кордонів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Русі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приділялося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багато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уваги</a:t>
            </a:r>
            <a:r>
              <a:rPr lang="ru-RU" sz="7400" dirty="0" smtClean="0">
                <a:latin typeface="Monotype Corsiva" pitchFamily="66" charset="0"/>
              </a:rPr>
              <a:t>. У 988 р. у </a:t>
            </a:r>
            <a:r>
              <a:rPr lang="ru-RU" sz="7400" dirty="0" err="1" smtClean="0">
                <a:latin typeface="Monotype Corsiva" pitchFamily="66" charset="0"/>
              </a:rPr>
              <a:t>літописі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розповідається</a:t>
            </a:r>
            <a:r>
              <a:rPr lang="ru-RU" sz="7400" dirty="0" smtClean="0">
                <a:latin typeface="Monotype Corsiva" pitchFamily="66" charset="0"/>
              </a:rPr>
              <a:t> про </a:t>
            </a:r>
            <a:r>
              <a:rPr lang="ru-RU" sz="7400" dirty="0" err="1" smtClean="0">
                <a:latin typeface="Monotype Corsiva" pitchFamily="66" charset="0"/>
              </a:rPr>
              <a:t>будівництво</a:t>
            </a:r>
            <a:r>
              <a:rPr lang="ru-RU" sz="7400" dirty="0" smtClean="0">
                <a:latin typeface="Monotype Corsiva" pitchFamily="66" charset="0"/>
              </a:rPr>
              <a:t> на </a:t>
            </a:r>
            <a:r>
              <a:rPr lang="ru-RU" sz="7400" dirty="0" err="1" smtClean="0">
                <a:latin typeface="Monotype Corsiva" pitchFamily="66" charset="0"/>
              </a:rPr>
              <a:t>південних</a:t>
            </a:r>
            <a:r>
              <a:rPr lang="ru-RU" sz="7400" dirty="0" smtClean="0">
                <a:latin typeface="Monotype Corsiva" pitchFamily="66" charset="0"/>
              </a:rPr>
              <a:t> рубежах </a:t>
            </a:r>
            <a:r>
              <a:rPr lang="ru-RU" sz="7400" dirty="0" err="1" smtClean="0">
                <a:latin typeface="Monotype Corsiva" pitchFamily="66" charset="0"/>
              </a:rPr>
              <a:t>Київської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Русі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ліній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укріплень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з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містами-фортецями</a:t>
            </a:r>
            <a:r>
              <a:rPr lang="ru-RU" sz="7400" dirty="0" smtClean="0">
                <a:latin typeface="Monotype Corsiva" pitchFamily="66" charset="0"/>
              </a:rPr>
              <a:t> по </a:t>
            </a:r>
            <a:r>
              <a:rPr lang="ru-RU" sz="7400" dirty="0" err="1" smtClean="0">
                <a:latin typeface="Monotype Corsiva" pitchFamily="66" charset="0"/>
              </a:rPr>
              <a:t>річках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Сулі</a:t>
            </a:r>
            <a:r>
              <a:rPr lang="ru-RU" sz="7400" dirty="0" smtClean="0">
                <a:latin typeface="Monotype Corsiva" pitchFamily="66" charset="0"/>
              </a:rPr>
              <a:t>, Трубежу, </a:t>
            </a:r>
            <a:r>
              <a:rPr lang="ru-RU" sz="7400" dirty="0" err="1" smtClean="0">
                <a:latin typeface="Monotype Corsiva" pitchFamily="66" charset="0"/>
              </a:rPr>
              <a:t>Стугні</a:t>
            </a:r>
            <a:r>
              <a:rPr lang="ru-RU" sz="7400" dirty="0" smtClean="0">
                <a:latin typeface="Monotype Corsiva" pitchFamily="66" charset="0"/>
              </a:rPr>
              <a:t> та </a:t>
            </a:r>
            <a:r>
              <a:rPr lang="ru-RU" sz="7400" dirty="0" err="1" smtClean="0">
                <a:latin typeface="Monotype Corsiva" pitchFamily="66" charset="0"/>
              </a:rPr>
              <a:t>Ірпеню</a:t>
            </a:r>
            <a:r>
              <a:rPr lang="ru-RU" sz="7400" dirty="0" smtClean="0">
                <a:latin typeface="Monotype Corsiva" pitchFamily="66" charset="0"/>
              </a:rPr>
              <a:t>, </a:t>
            </a:r>
            <a:r>
              <a:rPr lang="ru-RU" sz="7400" dirty="0" err="1" smtClean="0">
                <a:latin typeface="Monotype Corsiva" pitchFamily="66" charset="0"/>
              </a:rPr>
              <a:t>що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мали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захищати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підступи</a:t>
            </a:r>
            <a:r>
              <a:rPr lang="ru-RU" sz="7400" dirty="0" smtClean="0">
                <a:latin typeface="Monotype Corsiva" pitchFamily="66" charset="0"/>
              </a:rPr>
              <a:t> до </a:t>
            </a:r>
            <a:r>
              <a:rPr lang="ru-RU" sz="7400" dirty="0" err="1" smtClean="0">
                <a:latin typeface="Monotype Corsiva" pitchFamily="66" charset="0"/>
              </a:rPr>
              <a:t>Київської</a:t>
            </a:r>
            <a:r>
              <a:rPr lang="ru-RU" sz="7400" dirty="0" smtClean="0">
                <a:latin typeface="Monotype Corsiva" pitchFamily="66" charset="0"/>
              </a:rPr>
              <a:t> </a:t>
            </a:r>
            <a:r>
              <a:rPr lang="ru-RU" sz="7400" dirty="0" err="1" smtClean="0">
                <a:latin typeface="Monotype Corsiva" pitchFamily="66" charset="0"/>
              </a:rPr>
              <a:t>землі</a:t>
            </a:r>
            <a:r>
              <a:rPr lang="ru-RU" sz="7400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IMG_6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196752"/>
            <a:ext cx="4338982" cy="505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Evh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76794"/>
            <a:ext cx="5976664" cy="454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400600"/>
          </a:xfrm>
        </p:spPr>
        <p:txBody>
          <a:bodyPr>
            <a:normAutofit/>
          </a:bodyPr>
          <a:lstStyle/>
          <a:p>
            <a:r>
              <a:rPr lang="uk-UA" sz="3400" dirty="0" smtClean="0">
                <a:latin typeface="Monotype Corsiva" pitchFamily="66" charset="0"/>
              </a:rPr>
              <a:t>Та вже з другої половини </a:t>
            </a:r>
            <a:r>
              <a:rPr lang="en-US" sz="3400" dirty="0" smtClean="0">
                <a:latin typeface="Monotype Corsiva" pitchFamily="66" charset="0"/>
              </a:rPr>
              <a:t>XI </a:t>
            </a:r>
            <a:r>
              <a:rPr lang="uk-UA" sz="3400" dirty="0" smtClean="0">
                <a:latin typeface="Monotype Corsiva" pitchFamily="66" charset="0"/>
              </a:rPr>
              <a:t>ст. при давньоруських монастирях починають плідно працювати й власні іконописні майстерні. І хоча в ті часи живописці не підписували своїх робіт, а залишали тільки знаки приналежності ікони тій чи іншій майстерні, до нас дійшли імена київських іконописців Григорія та </a:t>
            </a:r>
            <a:r>
              <a:rPr lang="uk-UA" sz="3400" dirty="0" err="1" smtClean="0">
                <a:latin typeface="Monotype Corsiva" pitchFamily="66" charset="0"/>
              </a:rPr>
              <a:t>Аліпія</a:t>
            </a:r>
            <a:r>
              <a:rPr lang="uk-UA" sz="3400" dirty="0" smtClean="0">
                <a:latin typeface="Monotype Corsiva" pitchFamily="66" charset="0"/>
              </a:rPr>
              <a:t>, що жили на межі </a:t>
            </a:r>
            <a:r>
              <a:rPr lang="en-US" sz="3400" dirty="0" smtClean="0">
                <a:latin typeface="Monotype Corsiva" pitchFamily="66" charset="0"/>
              </a:rPr>
              <a:t>XI—XII </a:t>
            </a:r>
            <a:r>
              <a:rPr lang="uk-UA" sz="3400" dirty="0" smtClean="0">
                <a:latin typeface="Monotype Corsiva" pitchFamily="66" charset="0"/>
              </a:rPr>
              <a:t>ст. при Києво-Печерській лаврі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Gosp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16105"/>
            <a:ext cx="4896544" cy="510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9208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ik1_1242673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81642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IstUkr7-povni-11-vol_bog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052736"/>
            <a:ext cx="381642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671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68863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Але оскільки мозаїки були дуже дорогими у виконанні, більшість зображень у храмах і в князівських палатах  виконувалися у вигляді розписів фарбою — </a:t>
            </a:r>
            <a:r>
              <a:rPr lang="uk-UA" i="1" dirty="0" smtClean="0">
                <a:latin typeface="Monotype Corsiva" pitchFamily="66" charset="0"/>
              </a:rPr>
              <a:t>фресок. </a:t>
            </a:r>
            <a:r>
              <a:rPr lang="uk-UA" dirty="0" smtClean="0">
                <a:latin typeface="Monotype Corsiva" pitchFamily="66" charset="0"/>
              </a:rPr>
              <a:t>Майстри фрескових розписів працювали не лише над релігійними сюжетами. Світськими за характером були фрески, що прикрашали стіни княжих палат, а в церквах з'являлися розписи, побутові за тематикою, наприклад, сцени полювання та княжого життя в галереях Київської Софії.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BOGOR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124744"/>
            <a:ext cx="3744416" cy="535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Живопис: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12259_html_87baf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76328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980728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spasskyi_so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980728"/>
            <a:ext cx="5053263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59492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Monotype Corsiva" pitchFamily="66" charset="0"/>
              </a:rPr>
              <a:t>Спаський</a:t>
            </a:r>
            <a:r>
              <a:rPr lang="uk-UA" sz="2400" dirty="0" smtClean="0">
                <a:latin typeface="Monotype Corsiva" pitchFamily="66" charset="0"/>
              </a:rPr>
              <a:t> собор у Чернігові. ХІ ст.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864096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69040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5686425" cy="43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58772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Monotype Corsiva" pitchFamily="66" charset="0"/>
              </a:rPr>
              <a:t>Спаський</a:t>
            </a:r>
            <a:r>
              <a:rPr lang="uk-UA" sz="2800" dirty="0" smtClean="0">
                <a:latin typeface="Monotype Corsiva" pitchFamily="66" charset="0"/>
              </a:rPr>
              <a:t> собор у Чернігові ХІ ст.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42867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640871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594928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Monotype Corsiva" pitchFamily="66" charset="0"/>
              </a:rPr>
              <a:t>Спаський</a:t>
            </a:r>
            <a:r>
              <a:rPr lang="uk-UA" sz="2400" dirty="0" smtClean="0">
                <a:latin typeface="Monotype Corsiva" pitchFamily="66" charset="0"/>
              </a:rPr>
              <a:t> собор у Чернігові ХІ ст.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2ea90e2d-026e-4da7-bd03-0f2fc40614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052736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43808" y="59492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Monotype Corsiva" pitchFamily="66" charset="0"/>
              </a:rPr>
              <a:t>Спаський</a:t>
            </a:r>
            <a:r>
              <a:rPr lang="uk-UA" sz="2400" dirty="0" smtClean="0">
                <a:latin typeface="Monotype Corsiva" pitchFamily="66" charset="0"/>
              </a:rPr>
              <a:t> собор у Чернігові ХІ ст.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764704"/>
            <a:ext cx="7704856" cy="609329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Monotype Corsiva" pitchFamily="66" charset="0"/>
              </a:rPr>
              <a:t>Давньоруські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міста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складалися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двох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основних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частин</a:t>
            </a:r>
            <a:r>
              <a:rPr lang="ru-RU" sz="2400" dirty="0" smtClean="0">
                <a:latin typeface="Monotype Corsiva" pitchFamily="66" charset="0"/>
              </a:rPr>
              <a:t>: </a:t>
            </a:r>
            <a:r>
              <a:rPr lang="ru-RU" sz="2400" dirty="0" err="1" smtClean="0">
                <a:latin typeface="Monotype Corsiva" pitchFamily="66" charset="0"/>
              </a:rPr>
              <a:t>дитинця</a:t>
            </a:r>
            <a:r>
              <a:rPr lang="ru-RU" sz="2400" dirty="0" smtClean="0">
                <a:latin typeface="Monotype Corsiva" pitchFamily="66" charset="0"/>
              </a:rPr>
              <a:t> та окольного града. </a:t>
            </a:r>
            <a:r>
              <a:rPr lang="ru-RU" sz="2400" dirty="0" err="1" smtClean="0">
                <a:latin typeface="Monotype Corsiva" pitchFamily="66" charset="0"/>
              </a:rPr>
              <a:t>Дитинець</a:t>
            </a:r>
            <a:r>
              <a:rPr lang="ru-RU" sz="2400" dirty="0" smtClean="0">
                <a:latin typeface="Monotype Corsiva" pitchFamily="66" charset="0"/>
              </a:rPr>
              <a:t> — </a:t>
            </a:r>
            <a:r>
              <a:rPr lang="ru-RU" sz="2400" dirty="0" err="1" smtClean="0">
                <a:latin typeface="Monotype Corsiva" pitchFamily="66" charset="0"/>
              </a:rPr>
              <a:t>це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початкова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найстаріша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частина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міста</a:t>
            </a:r>
            <a:r>
              <a:rPr lang="ru-RU" sz="2400" dirty="0" smtClean="0">
                <a:latin typeface="Monotype Corsiva" pitchFamily="66" charset="0"/>
              </a:rPr>
              <a:t>, яка добре </a:t>
            </a:r>
            <a:r>
              <a:rPr lang="ru-RU" sz="2400" dirty="0" err="1" smtClean="0">
                <a:latin typeface="Monotype Corsiva" pitchFamily="66" charset="0"/>
              </a:rPr>
              <a:t>укріплювалася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відігравала</a:t>
            </a:r>
            <a:r>
              <a:rPr lang="ru-RU" sz="2400" dirty="0" smtClean="0">
                <a:latin typeface="Monotype Corsiva" pitchFamily="66" charset="0"/>
              </a:rPr>
              <a:t> роль </a:t>
            </a:r>
            <a:r>
              <a:rPr lang="ru-RU" sz="2400" dirty="0" err="1" smtClean="0">
                <a:latin typeface="Monotype Corsiva" pitchFamily="66" charset="0"/>
              </a:rPr>
              <a:t>цитаделі</a:t>
            </a:r>
            <a:r>
              <a:rPr lang="ru-RU" sz="2400" dirty="0" smtClean="0">
                <a:latin typeface="Monotype Corsiva" pitchFamily="66" charset="0"/>
              </a:rPr>
              <a:t>. У межах </a:t>
            </a:r>
            <a:r>
              <a:rPr lang="ru-RU" sz="2400" dirty="0" err="1" smtClean="0">
                <a:latin typeface="Monotype Corsiva" pitchFamily="66" charset="0"/>
              </a:rPr>
              <a:t>оборонних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укріплень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дитинця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містився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князівський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двір</a:t>
            </a:r>
            <a:r>
              <a:rPr lang="ru-RU" sz="2400" dirty="0" smtClean="0">
                <a:latin typeface="Monotype Corsiva" pitchFamily="66" charset="0"/>
              </a:rPr>
              <a:t>, палац, </a:t>
            </a:r>
            <a:r>
              <a:rPr lang="ru-RU" sz="2400" dirty="0" err="1" smtClean="0">
                <a:latin typeface="Monotype Corsiva" pitchFamily="66" charset="0"/>
              </a:rPr>
              <a:t>єпископська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резиденція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кафедральний</a:t>
            </a:r>
            <a:r>
              <a:rPr lang="ru-RU" sz="2400" dirty="0" smtClean="0">
                <a:latin typeface="Monotype Corsiva" pitchFamily="66" charset="0"/>
              </a:rPr>
              <a:t> собор. </a:t>
            </a:r>
            <a:r>
              <a:rPr lang="ru-RU" sz="2400" dirty="0" err="1" smtClean="0">
                <a:latin typeface="Monotype Corsiva" pitchFamily="66" charset="0"/>
              </a:rPr>
              <a:t>Основна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маса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міського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населення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складалася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переважно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ремісників</a:t>
            </a:r>
            <a:r>
              <a:rPr lang="ru-RU" sz="2400" dirty="0" smtClean="0">
                <a:latin typeface="Monotype Corsiva" pitchFamily="66" charset="0"/>
              </a:rPr>
              <a:t>, жила в окольному </a:t>
            </a:r>
            <a:r>
              <a:rPr lang="ru-RU" sz="2400" dirty="0" err="1" smtClean="0">
                <a:latin typeface="Monotype Corsiva" pitchFamily="66" charset="0"/>
              </a:rPr>
              <a:t>граді</a:t>
            </a:r>
            <a:r>
              <a:rPr lang="ru-RU" sz="2400" dirty="0" smtClean="0">
                <a:latin typeface="Monotype Corsiva" pitchFamily="66" charset="0"/>
              </a:rPr>
              <a:t>. Там же </a:t>
            </a:r>
            <a:r>
              <a:rPr lang="ru-RU" sz="2400" dirty="0" err="1" smtClean="0">
                <a:latin typeface="Monotype Corsiva" pitchFamily="66" charset="0"/>
              </a:rPr>
              <a:t>знаходилися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двори</a:t>
            </a:r>
            <a:r>
              <a:rPr lang="ru-RU" sz="2400" dirty="0" smtClean="0">
                <a:latin typeface="Monotype Corsiva" pitchFamily="66" charset="0"/>
              </a:rPr>
              <a:t> бояр, </a:t>
            </a:r>
            <a:r>
              <a:rPr lang="ru-RU" sz="2400" dirty="0" err="1" smtClean="0">
                <a:latin typeface="Monotype Corsiva" pitchFamily="66" charset="0"/>
              </a:rPr>
              <a:t>дружинників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купців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торговельний</a:t>
            </a:r>
            <a:r>
              <a:rPr lang="ru-RU" sz="2400" dirty="0" smtClean="0">
                <a:latin typeface="Monotype Corsiva" pitchFamily="66" charset="0"/>
              </a:rPr>
              <a:t> майдан. </a:t>
            </a:r>
          </a:p>
          <a:p>
            <a:r>
              <a:rPr lang="ru-RU" sz="2400" dirty="0" smtClean="0">
                <a:latin typeface="Monotype Corsiva" pitchFamily="66" charset="0"/>
              </a:rPr>
              <a:t>У великих </a:t>
            </a:r>
            <a:r>
              <a:rPr lang="ru-RU" sz="2400" dirty="0" err="1" smtClean="0">
                <a:latin typeface="Monotype Corsiva" pitchFamily="66" charset="0"/>
              </a:rPr>
              <a:t>містах</a:t>
            </a:r>
            <a:r>
              <a:rPr lang="ru-RU" sz="2400" dirty="0" smtClean="0">
                <a:latin typeface="Monotype Corsiva" pitchFamily="66" charset="0"/>
              </a:rPr>
              <a:t> за межами </a:t>
            </a:r>
            <a:r>
              <a:rPr lang="ru-RU" sz="2400" dirty="0" err="1" smtClean="0">
                <a:latin typeface="Monotype Corsiva" pitchFamily="66" charset="0"/>
              </a:rPr>
              <a:t>оборонних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укріплень</a:t>
            </a:r>
            <a:r>
              <a:rPr lang="ru-RU" sz="2400" dirty="0" smtClean="0">
                <a:latin typeface="Monotype Corsiva" pitchFamily="66" charset="0"/>
              </a:rPr>
              <a:t> окольного града </a:t>
            </a:r>
            <a:r>
              <a:rPr lang="ru-RU" sz="2400" dirty="0" err="1" smtClean="0">
                <a:latin typeface="Monotype Corsiva" pitchFamily="66" charset="0"/>
              </a:rPr>
              <a:t>нерідко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виникали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поселення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мали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назву</a:t>
            </a:r>
            <a:r>
              <a:rPr lang="ru-RU" sz="2400" dirty="0" smtClean="0">
                <a:latin typeface="Monotype Corsiva" pitchFamily="66" charset="0"/>
              </a:rPr>
              <a:t> «</a:t>
            </a:r>
            <a:r>
              <a:rPr lang="ru-RU" sz="2400" dirty="0" err="1" smtClean="0">
                <a:latin typeface="Monotype Corsiva" pitchFamily="66" charset="0"/>
              </a:rPr>
              <a:t>кінці</a:t>
            </a:r>
            <a:r>
              <a:rPr lang="ru-RU" sz="2400" dirty="0" smtClean="0">
                <a:latin typeface="Monotype Corsiva" pitchFamily="66" charset="0"/>
              </a:rPr>
              <a:t>». У </a:t>
            </a:r>
            <a:r>
              <a:rPr lang="ru-RU" sz="2400" dirty="0" err="1" smtClean="0">
                <a:latin typeface="Monotype Corsiva" pitchFamily="66" charset="0"/>
              </a:rPr>
              <a:t>Києві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відомий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Копирів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кінець.У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слободах-кінцях</a:t>
            </a:r>
            <a:r>
              <a:rPr lang="ru-RU" sz="2400" dirty="0" smtClean="0">
                <a:latin typeface="Monotype Corsiva" pitchFamily="66" charset="0"/>
              </a:rPr>
              <a:t> мешкали </a:t>
            </a:r>
            <a:r>
              <a:rPr lang="ru-RU" sz="2400" dirty="0" err="1" smtClean="0">
                <a:latin typeface="Monotype Corsiva" pitchFamily="66" charset="0"/>
              </a:rPr>
              <a:t>ремісники</a:t>
            </a:r>
            <a:r>
              <a:rPr lang="ru-RU" sz="2400" dirty="0" smtClean="0">
                <a:latin typeface="Monotype Corsiva" pitchFamily="66" charset="0"/>
              </a:rPr>
              <a:t>: </a:t>
            </a:r>
            <a:r>
              <a:rPr lang="ru-RU" sz="2400" dirty="0" err="1" smtClean="0">
                <a:latin typeface="Monotype Corsiva" pitchFamily="66" charset="0"/>
              </a:rPr>
              <a:t>ковалі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гончарі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кожум'яки</a:t>
            </a:r>
            <a:r>
              <a:rPr lang="ru-RU" sz="2400" dirty="0" smtClean="0">
                <a:latin typeface="Monotype Corsiva" pitchFamily="66" charset="0"/>
              </a:rPr>
              <a:t>, а </a:t>
            </a:r>
            <a:r>
              <a:rPr lang="ru-RU" sz="2400" dirty="0" err="1" smtClean="0">
                <a:latin typeface="Monotype Corsiva" pitchFamily="66" charset="0"/>
              </a:rPr>
              <a:t>також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дрібні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торговці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desi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616951" cy="382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5661248"/>
            <a:ext cx="461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Храм Богородиці 989-996 р. Київ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Архітектура: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30821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6316579" cy="497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609329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Софія Київська. Київ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rgbClr val="F9F977"/>
      </a:lt1>
      <a:dk2>
        <a:srgbClr val="595959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</TotalTime>
  <Words>545</Words>
  <Application>Microsoft Office PowerPoint</Application>
  <PresentationFormat>Экран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Архітектура та живопис доби Київської Русі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Архітектура:</vt:lpstr>
      <vt:lpstr>Живопис:</vt:lpstr>
      <vt:lpstr>Живопис:</vt:lpstr>
      <vt:lpstr>Живопис:</vt:lpstr>
      <vt:lpstr>Живопис:</vt:lpstr>
      <vt:lpstr>Живопис:</vt:lpstr>
      <vt:lpstr>Живопис:</vt:lpstr>
      <vt:lpstr>Живопис:</vt:lpstr>
      <vt:lpstr>Живопис:</vt:lpstr>
      <vt:lpstr>Живопис:</vt:lpstr>
      <vt:lpstr>Живопис:</vt:lpstr>
      <vt:lpstr>Живопис: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43</cp:revision>
  <dcterms:created xsi:type="dcterms:W3CDTF">2013-01-20T14:46:01Z</dcterms:created>
  <dcterms:modified xsi:type="dcterms:W3CDTF">2014-06-02T11:27:03Z</dcterms:modified>
</cp:coreProperties>
</file>