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24"/>
    <a:srgbClr val="00CC66"/>
    <a:srgbClr val="005F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171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7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8770F7-E5BD-4C70-99B0-C84E09ABC74B}" type="datetimeFigureOut">
              <a:rPr lang="en-US" smtClean="0"/>
              <a:t>03-Dec-14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AE3E26-7136-42C3-AD71-3E6E032C84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064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988231"/>
            <a:ext cx="9068586" cy="2590800"/>
          </a:xfrm>
        </p:spPr>
        <p:txBody>
          <a:bodyPr/>
          <a:lstStyle/>
          <a:p>
            <a:r>
              <a:rPr lang="uk-UA" sz="8000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Китайська </a:t>
            </a:r>
            <a:r>
              <a:rPr lang="uk-UA" sz="800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ц</a:t>
            </a:r>
            <a:r>
              <a:rPr lang="uk-UA" sz="8000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ивілізація</a:t>
            </a:r>
            <a:endParaRPr lang="en-US" sz="80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340180"/>
            <a:ext cx="9070848" cy="1171978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600" dirty="0" smtClean="0">
                <a:latin typeface="Century Gothic" panose="020B0502020202020204" pitchFamily="34" charset="0"/>
              </a:rPr>
              <a:t>Костюк Тетяни</a:t>
            </a:r>
            <a:endParaRPr lang="uk-UA" sz="2600" dirty="0">
              <a:latin typeface="Century Gothic" panose="020B0502020202020204" pitchFamily="34" charset="0"/>
            </a:endParaRPr>
          </a:p>
          <a:p>
            <a:r>
              <a:rPr lang="uk-UA" sz="2600" dirty="0" smtClean="0">
                <a:latin typeface="Century Gothic" panose="020B0502020202020204" pitchFamily="34" charset="0"/>
              </a:rPr>
              <a:t>Котильової Анни </a:t>
            </a:r>
            <a:endParaRPr lang="en-US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32" y="642594"/>
            <a:ext cx="10058400" cy="1371600"/>
          </a:xfrm>
        </p:spPr>
        <p:txBody>
          <a:bodyPr/>
          <a:lstStyle/>
          <a:p>
            <a:r>
              <a:rPr lang="uk-UA" dirty="0" smtClean="0">
                <a:latin typeface="Century Gothic" panose="020B0502020202020204" pitchFamily="34" charset="0"/>
              </a:rPr>
              <a:t>Компас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s://upload.wikimedia.org/wikipedia/commons/thumb/f/f2/Antic_chinese_Compass.jpg/800px-Antic_chinese_Com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2" y="642594"/>
            <a:ext cx="7412651" cy="55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908" y="3979572"/>
            <a:ext cx="385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Модель китайского 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компаса ковшово-чашечного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типа в </a:t>
            </a:r>
            <a:r>
              <a:rPr lang="ru-RU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Кайфэне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(202 г. до н. э. — 220 г. н. э.). </a:t>
            </a:r>
            <a:endParaRPr lang="uk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4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2/2a/DrumMozartReg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33" y="534193"/>
            <a:ext cx="2735364" cy="25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b/bd/Ves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63" y="363827"/>
            <a:ext cx="901811" cy="61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heff.com.ua/uploads/product/vilka-stolovaja-milano-id5905-rand9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97" y="523324"/>
            <a:ext cx="2512068" cy="25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decorbells.ru/pictures/apolda_n/Image1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9" y="3319596"/>
            <a:ext cx="2279634" cy="31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thumb/8/8e/Red_lacquer_tray_with_gold_engraving%2C_Song_Dynasty.jpg/640px-Red_lacquer_tray_with_gold_engraving%2C_Song_Dynas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53" y="534193"/>
            <a:ext cx="2653345" cy="2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ramencity.kz/d/97410/d/imag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437"/>
          <a:stretch/>
        </p:blipFill>
        <p:spPr bwMode="auto">
          <a:xfrm>
            <a:off x="373486" y="3319595"/>
            <a:ext cx="3515933" cy="31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lass-dance.ru/wp-content/uploads/2014/07/shelk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77" y="331959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9_2205_shangha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4367" y="403006"/>
            <a:ext cx="4229104" cy="6072230"/>
          </a:xfrm>
          <a:prstGeom prst="rect">
            <a:avLst/>
          </a:prstGeom>
        </p:spPr>
      </p:pic>
      <p:pic>
        <p:nvPicPr>
          <p:cNvPr id="5" name="Рисунок 4" descr="mountains-rivers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03006"/>
            <a:ext cx="1812928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40px-Bian_Jingzhao-Snow_Plum_and_Twin_Cra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5515" y="403006"/>
            <a:ext cx="3420485" cy="6072230"/>
          </a:xfrm>
          <a:prstGeom prst="rect">
            <a:avLst/>
          </a:prstGeom>
        </p:spPr>
      </p:pic>
      <p:pic>
        <p:nvPicPr>
          <p:cNvPr id="8" name="Рисунок 7" descr="bai-miao-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29" y="403006"/>
            <a:ext cx="2446986" cy="607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8518" y="193183"/>
            <a:ext cx="4134659" cy="923330"/>
          </a:xfrm>
          <a:prstGeom prst="rect">
            <a:avLst/>
          </a:prstGeom>
          <a:solidFill>
            <a:srgbClr val="005F5B">
              <a:alpha val="7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atin typeface="Century Gothic" panose="020B0502020202020204" pitchFamily="34" charset="0"/>
              </a:rPr>
              <a:t>Живопис</a:t>
            </a:r>
            <a:endParaRPr lang="uk-U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4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-103031"/>
            <a:ext cx="12192000" cy="67098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0713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7350125" algn="r"/>
              </a:tabLst>
              <a:defRPr/>
            </a:pP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uizhouhukaiwenm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29542" y="285728"/>
            <a:ext cx="2576701" cy="2937263"/>
          </a:xfrm>
        </p:spPr>
      </p:pic>
      <p:sp>
        <p:nvSpPr>
          <p:cNvPr id="4" name="TextBox 3"/>
          <p:cNvSpPr txBox="1"/>
          <p:nvPr/>
        </p:nvSpPr>
        <p:spPr>
          <a:xfrm>
            <a:off x="785609" y="142385"/>
            <a:ext cx="662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Особливістю китайського живопису є те, що образи на картині створюються виключно за допомогою лінійного малюнка, можливостями об’єму художники при цьому зовсім не користуються.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Інструменти митців — пензлі, туш, папір і посудина з тушшю.</a:t>
            </a:r>
          </a:p>
        </p:txBody>
      </p:sp>
      <p:pic>
        <p:nvPicPr>
          <p:cNvPr id="8" name="Рисунок 7" descr="Inks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669" y="3214686"/>
            <a:ext cx="2595175" cy="3071834"/>
          </a:xfrm>
          <a:prstGeom prst="rect">
            <a:avLst/>
          </a:prstGeom>
        </p:spPr>
      </p:pic>
      <p:pic>
        <p:nvPicPr>
          <p:cNvPr id="9" name="Рисунок 8" descr="img_9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664" y="2654615"/>
            <a:ext cx="3489878" cy="3631905"/>
          </a:xfrm>
          <a:prstGeom prst="rect">
            <a:avLst/>
          </a:prstGeom>
        </p:spPr>
      </p:pic>
      <p:pic>
        <p:nvPicPr>
          <p:cNvPr id="10" name="Рисунок 9" descr="z_91ab430d_img_94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70382" y="2654615"/>
            <a:ext cx="3469282" cy="36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74" y="416735"/>
            <a:ext cx="10058400" cy="1371600"/>
          </a:xfrm>
        </p:spPr>
        <p:txBody>
          <a:bodyPr/>
          <a:lstStyle/>
          <a:p>
            <a:r>
              <a:rPr lang="uk-UA" dirty="0" smtClean="0">
                <a:latin typeface="Century Gothic" panose="020B0502020202020204" pitchFamily="34" charset="0"/>
              </a:rPr>
              <a:t>Каліграфія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upload.wikimedia.org/wikipedia/commons/2/23/Mifu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72" y="642593"/>
            <a:ext cx="5945156" cy="39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1" y="2014194"/>
            <a:ext cx="3497884" cy="42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71" y="50034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50034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2" y="50034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48" y="50034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29" y="50034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9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34851" y="357166"/>
            <a:ext cx="11500834" cy="61337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069" y="1250141"/>
            <a:ext cx="5473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/>
              <a:t> </a:t>
            </a:r>
            <a:r>
              <a:rPr lang="uk-UA" sz="2000" dirty="0">
                <a:latin typeface="Century Gothic" panose="020B0502020202020204" pitchFamily="34" charset="0"/>
                <a:cs typeface="Times New Roman" pitchFamily="18" charset="0"/>
              </a:rPr>
              <a:t>Вік китайської писемності постійно уточнюється. За останніми дослідженнями, китайська ієрогліфіка виникла у </a:t>
            </a:r>
            <a:r>
              <a:rPr lang="en-US" sz="2000" dirty="0">
                <a:latin typeface="Century Gothic" panose="020B0502020202020204" pitchFamily="34" charset="0"/>
                <a:cs typeface="Times New Roman" pitchFamily="18" charset="0"/>
              </a:rPr>
              <a:t>VIII </a:t>
            </a:r>
            <a:r>
              <a:rPr lang="uk-UA" sz="2000" dirty="0">
                <a:latin typeface="Century Gothic" panose="020B0502020202020204" pitchFamily="34" charset="0"/>
                <a:cs typeface="Times New Roman" pitchFamily="18" charset="0"/>
              </a:rPr>
              <a:t>тис. до н. е.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0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Century Gothic" panose="020B0502020202020204" pitchFamily="34" charset="0"/>
                <a:cs typeface="Times New Roman" pitchFamily="18" charset="0"/>
              </a:rPr>
              <a:t>Китайські ієрогліфи упорядковані не за абетковим принципом. Кожний знак є словом, так званою логограмою, або складовою певного слова. Ієрогліф або ієрогліфічна комбінація позначають фізичні об'єкти, абстрактні поняття або вимову. </a:t>
            </a:r>
            <a:endParaRPr lang="uk-UA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z_fb007e0c_0_7d0cc_4d63e440_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92" y="3609306"/>
            <a:ext cx="2857500" cy="2857500"/>
          </a:xfrm>
          <a:prstGeom prst="rect">
            <a:avLst/>
          </a:prstGeom>
        </p:spPr>
      </p:pic>
      <p:pic>
        <p:nvPicPr>
          <p:cNvPr id="8" name="Рисунок 7" descr="indexвука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8" y="3823621"/>
            <a:ext cx="2928958" cy="2397493"/>
          </a:xfrm>
          <a:prstGeom prst="rect">
            <a:avLst/>
          </a:prstGeom>
        </p:spPr>
      </p:pic>
      <p:pic>
        <p:nvPicPr>
          <p:cNvPr id="9" name="Рисунок 8" descr="shi-tao-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9359" y="577021"/>
            <a:ext cx="3952876" cy="292512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92104" y="506083"/>
            <a:ext cx="2143108" cy="1785950"/>
          </a:xfrm>
          <a:prstGeom prst="ellipse">
            <a:avLst/>
          </a:prstGeom>
          <a:noFill/>
          <a:ln w="41275" cap="flat" cmpd="thinThick"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6203594" y="478831"/>
            <a:ext cx="1143008" cy="2643206"/>
          </a:xfrm>
          <a:prstGeom prst="ellipse">
            <a:avLst/>
          </a:prstGeom>
          <a:noFill/>
          <a:ln w="41275" cap="flat" cmpd="thinThick"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8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-t.com.ua/storage/gallery/images/countries/06b/06b45d664690b8744f8983d38b93c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0"/>
            <a:ext cx="1171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8649" y="2305319"/>
            <a:ext cx="9053848" cy="1200329"/>
          </a:xfrm>
          <a:prstGeom prst="rect">
            <a:avLst/>
          </a:prstGeom>
          <a:solidFill>
            <a:srgbClr val="D81624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Century Gothic" panose="020B0502020202020204" pitchFamily="34" charset="0"/>
              </a:rPr>
              <a:t>Архітектура Китаю</a:t>
            </a:r>
            <a:endParaRPr lang="uk-UA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1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b/b9/Gugun_panorama-200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4168005"/>
            <a:ext cx="891115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681" y="410545"/>
            <a:ext cx="766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Century Gothic" panose="020B0502020202020204" pitchFamily="34" charset="0"/>
              </a:rPr>
              <a:t>Заборонене місто</a:t>
            </a:r>
            <a:endParaRPr lang="uk-UA" sz="4800" dirty="0">
              <a:latin typeface="Century Gothic" panose="020B0502020202020204" pitchFamily="34" charset="0"/>
            </a:endParaRPr>
          </a:p>
        </p:txBody>
      </p:sp>
      <p:pic>
        <p:nvPicPr>
          <p:cNvPr id="9220" name="Picture 4" descr="https://upload.wikimedia.org/wikipedia/commons/a/a4/Gugun_panorama-200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1241542"/>
            <a:ext cx="7236898" cy="29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02sf3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1225880"/>
            <a:ext cx="4115360" cy="29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002schx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4" y="4168004"/>
            <a:ext cx="3213839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9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710" y="283334"/>
            <a:ext cx="83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Century Gothic" panose="020B0502020202020204" pitchFamily="34" charset="0"/>
              </a:rPr>
              <a:t>Великий Китайський мур</a:t>
            </a:r>
            <a:endParaRPr lang="uk-UA" sz="4800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1_445_Chang_ch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07133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tt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73" y="1071334"/>
            <a:ext cx="51816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еликая-китайская-стена-чудо-света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7" y="2839790"/>
            <a:ext cx="4859628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2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3" y="450759"/>
            <a:ext cx="346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Century Gothic" panose="020B0502020202020204" pitchFamily="34" charset="0"/>
              </a:rPr>
              <a:t>Храми</a:t>
            </a:r>
            <a:endParaRPr lang="uk-UA" sz="4800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s://upload.wikimedia.org/wikipedia/commons/thumb/b/b7/Hall_of_Prayer_for_Good_Harvest.JPG/1024px-Hall_of_Prayer_for_Good_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1348990"/>
            <a:ext cx="7573538" cy="50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7/7b/Tianning_Pagoda_1.JPG/640px-Tianning_Pagod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1" y="579548"/>
            <a:ext cx="3953813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upload.wikimedia.org/wikipedia/commons/thumb/9/91/%E5%BC%80%E5%B0%81%E9%93%81%E5%A1%94.jpg/640px-%E5%BC%80%E5%B0%81%E9%93%81%E5%A1%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579549"/>
            <a:ext cx="395287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upload.wikimedia.org/wikipedia/commons/2/2b/Liuhe_Pag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54" y="1343123"/>
            <a:ext cx="3406507" cy="50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upload.wikimedia.org/wikipedia/ru/thumb/e/e9/Zhenyi2.JPG/1024px-Zheny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2" y="574094"/>
            <a:ext cx="7977344" cy="59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upload.wikimedia.org/wikipedia/ru/thumb/2/28/Shangqingpalace1.JPG/1024px-Shangqingpalac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2" y="579547"/>
            <a:ext cx="8016271" cy="59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upload.wikimedia.org/wikipedia/commons/thumb/a/a1/Mogao_Caves.jpg/1024px-Mogao_Cav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67" y="574094"/>
            <a:ext cx="8109531" cy="59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9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30" y="449411"/>
            <a:ext cx="5076423" cy="1371600"/>
          </a:xfrm>
        </p:spPr>
        <p:txBody>
          <a:bodyPr/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Історія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176" y="1911163"/>
            <a:ext cx="4677177" cy="107796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Century Gothic" panose="020B0502020202020204" pitchFamily="34" charset="0"/>
              </a:rPr>
              <a:t>Існує </a:t>
            </a:r>
            <a:r>
              <a:rPr lang="en-US" sz="2400" dirty="0" smtClean="0">
                <a:latin typeface="Century Gothic" panose="020B0502020202020204" pitchFamily="34" charset="0"/>
              </a:rPr>
              <a:t>3500 </a:t>
            </a:r>
            <a:r>
              <a:rPr lang="uk-UA" sz="2400" dirty="0" err="1" smtClean="0">
                <a:latin typeface="Century Gothic" panose="020B0502020202020204" pitchFamily="34" charset="0"/>
              </a:rPr>
              <a:t>тс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  <a:endParaRPr lang="uk-UA" sz="24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Century Gothic" panose="020B0502020202020204" pitchFamily="34" charset="0"/>
              </a:rPr>
              <a:t>Виникла у долині річки Хуанхе 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3" y="642594"/>
            <a:ext cx="5839639" cy="564008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80770"/>
              </p:ext>
            </p:extLst>
          </p:nvPr>
        </p:nvGraphicFramePr>
        <p:xfrm>
          <a:off x="780064" y="3260277"/>
          <a:ext cx="4851401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51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entury Gothic" panose="020B0502020202020204" pitchFamily="34" charset="0"/>
                        </a:rPr>
                        <a:t>1. Доба боротьби царств – 5 ст.</a:t>
                      </a:r>
                      <a:r>
                        <a:rPr lang="uk-UA" sz="1800" b="1" baseline="0" dirty="0" smtClean="0">
                          <a:latin typeface="Century Gothic" panose="020B0502020202020204" pitchFamily="34" charset="0"/>
                        </a:rPr>
                        <a:t> до н. е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entury Gothic" panose="020B0502020202020204" pitchFamily="34" charset="0"/>
                        </a:rPr>
                        <a:t>2. Династія</a:t>
                      </a:r>
                      <a:r>
                        <a:rPr lang="uk-UA" sz="18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1800" b="1" baseline="0" dirty="0" err="1" smtClean="0">
                          <a:latin typeface="Century Gothic" panose="020B0502020202020204" pitchFamily="34" charset="0"/>
                        </a:rPr>
                        <a:t>Цінь</a:t>
                      </a:r>
                      <a:r>
                        <a:rPr lang="uk-UA" sz="1800" b="1" baseline="0" dirty="0" smtClean="0">
                          <a:latin typeface="Century Gothic" panose="020B0502020202020204" pitchFamily="34" charset="0"/>
                        </a:rPr>
                        <a:t> – 221 р. до н.е. 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entury Gothic" panose="020B0502020202020204" pitchFamily="34" charset="0"/>
                        </a:rPr>
                        <a:t>3. Доба</a:t>
                      </a:r>
                      <a:r>
                        <a:rPr lang="uk-UA" sz="1800" b="1" baseline="0" dirty="0" smtClean="0">
                          <a:latin typeface="Century Gothic" panose="020B0502020202020204" pitchFamily="34" charset="0"/>
                        </a:rPr>
                        <a:t> 3 царств – 220 р. н.е. 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uk-UA" sz="1800" b="1" baseline="0" dirty="0" smtClean="0">
                          <a:latin typeface="Century Gothic" panose="020B0502020202020204" pitchFamily="34" charset="0"/>
                        </a:rPr>
                        <a:t> Д</a:t>
                      </a:r>
                      <a:r>
                        <a:rPr lang="uk-UA" sz="1800" b="1" dirty="0" smtClean="0">
                          <a:latin typeface="Century Gothic" panose="020B0502020202020204" pitchFamily="34" charset="0"/>
                        </a:rPr>
                        <a:t>инастія Юань – 1279 р. 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entury Gothic" panose="020B0502020202020204" pitchFamily="34" charset="0"/>
                        </a:rPr>
                        <a:t>5. Династія Мін</a:t>
                      </a:r>
                      <a:r>
                        <a:rPr lang="uk-UA" b="1" baseline="0" dirty="0" smtClean="0">
                          <a:latin typeface="Century Gothic" panose="020B0502020202020204" pitchFamily="34" charset="0"/>
                        </a:rPr>
                        <a:t> – 1368 р. </a:t>
                      </a:r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entury Gothic" panose="020B0502020202020204" pitchFamily="34" charset="0"/>
                        </a:rPr>
                        <a:t>6. </a:t>
                      </a:r>
                      <a:r>
                        <a:rPr lang="uk-UA" b="1" dirty="0" err="1" smtClean="0">
                          <a:latin typeface="Century Gothic" panose="020B0502020202020204" pitchFamily="34" charset="0"/>
                        </a:rPr>
                        <a:t>Цинська</a:t>
                      </a:r>
                      <a:r>
                        <a:rPr lang="uk-UA" b="1" dirty="0" smtClean="0">
                          <a:latin typeface="Century Gothic" panose="020B0502020202020204" pitchFamily="34" charset="0"/>
                        </a:rPr>
                        <a:t> династія – 1644 р. </a:t>
                      </a:r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entury Gothic" panose="020B0502020202020204" pitchFamily="34" charset="0"/>
                        </a:rPr>
                        <a:t>7. Західна</a:t>
                      </a:r>
                      <a:r>
                        <a:rPr lang="uk-UA" b="1" baseline="0" dirty="0" smtClean="0">
                          <a:latin typeface="Century Gothic" panose="020B0502020202020204" pitchFamily="34" charset="0"/>
                        </a:rPr>
                        <a:t> експансія – 19 ст.</a:t>
                      </a:r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entury Gothic" panose="020B0502020202020204" pitchFamily="34" charset="0"/>
                        </a:rPr>
                        <a:t>8. КНР – 1949</a:t>
                      </a:r>
                      <a:r>
                        <a:rPr lang="uk-UA" b="1" baseline="0" dirty="0" smtClean="0">
                          <a:latin typeface="Century Gothic" panose="020B0502020202020204" pitchFamily="34" charset="0"/>
                        </a:rPr>
                        <a:t> р. Мао Цзедун </a:t>
                      </a:r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6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ankoboev.ru/images/MjYwNzI3/Bankoboev.Ru_vostochnyi_znak_in_y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738435" y="1360562"/>
            <a:ext cx="6430757" cy="49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5627" y="402537"/>
            <a:ext cx="513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 smtClean="0">
                <a:latin typeface="Century Gothic" panose="020B0502020202020204" pitchFamily="34" charset="0"/>
              </a:rPr>
              <a:t>Інь</a:t>
            </a:r>
            <a:r>
              <a:rPr lang="uk-UA" sz="4400" dirty="0" smtClean="0">
                <a:latin typeface="Century Gothic" panose="020B0502020202020204" pitchFamily="34" charset="0"/>
              </a:rPr>
              <a:t> та </a:t>
            </a:r>
            <a:r>
              <a:rPr lang="uk-UA" sz="4400" dirty="0" err="1" smtClean="0">
                <a:latin typeface="Century Gothic" panose="020B0502020202020204" pitchFamily="34" charset="0"/>
              </a:rPr>
              <a:t>янь</a:t>
            </a:r>
            <a:endParaRPr lang="uk-UA" sz="4400" dirty="0">
              <a:latin typeface="Century Gothic" panose="020B0502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6" y="1987878"/>
            <a:ext cx="4043967" cy="39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9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37" y="475169"/>
            <a:ext cx="8832911" cy="58838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036" y="333500"/>
            <a:ext cx="3488181" cy="101939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Мао Цзедун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6" y="483158"/>
            <a:ext cx="6323526" cy="1371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Конфуціанство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23" y="580070"/>
            <a:ext cx="4335652" cy="57820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762" y="1944710"/>
            <a:ext cx="5885645" cy="4417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Century Gothic" panose="020B0502020202020204" pitchFamily="34" charset="0"/>
              </a:rPr>
              <a:t>Конфуцій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entury Gothic" panose="020B0502020202020204" pitchFamily="34" charset="0"/>
              </a:rPr>
              <a:t>551 – 479 рр. до не.</a:t>
            </a:r>
          </a:p>
          <a:p>
            <a:pPr marL="0" indent="0">
              <a:buNone/>
            </a:pPr>
            <a:r>
              <a:rPr lang="uk-UA" sz="2000" dirty="0" smtClean="0">
                <a:latin typeface="Century Gothic" panose="020B0502020202020204" pitchFamily="34" charset="0"/>
              </a:rPr>
              <a:t> « Чим міцнішою буде сім'я, ти міцніше буде держава»</a:t>
            </a:r>
          </a:p>
          <a:p>
            <a:pPr marL="0" indent="0">
              <a:buNone/>
            </a:pPr>
            <a:endParaRPr lang="uk-UA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Century Gothic" panose="020B0502020202020204" pitchFamily="34" charset="0"/>
              </a:rPr>
              <a:t>Конфуцій розробив концепцію ідеальної людини, якій притаманні гуманність, почуття обов'язку, повага до старших, любов до людей, скромність, справедливість, стриманість.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055217" cy="1371600"/>
          </a:xfrm>
        </p:spPr>
        <p:txBody>
          <a:bodyPr/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Даосизм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53803"/>
            <a:ext cx="5604456" cy="3781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dirty="0" smtClean="0">
                <a:latin typeface="Century Gothic" panose="020B0502020202020204" pitchFamily="34" charset="0"/>
              </a:rPr>
              <a:t>Засновник – Лао Цзи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>
                <a:latin typeface="Century Gothic" panose="020B0502020202020204" pitchFamily="34" charset="0"/>
              </a:rPr>
              <a:t> 6 ст. до н. е.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>
                <a:latin typeface="Century Gothic" panose="020B0502020202020204" pitchFamily="34" charset="0"/>
              </a:rPr>
              <a:t>П</a:t>
            </a:r>
            <a:r>
              <a:rPr lang="ru-RU" dirty="0" err="1" smtClean="0">
                <a:latin typeface="Century Gothic" panose="020B0502020202020204" pitchFamily="34" charset="0"/>
              </a:rPr>
              <a:t>рисутні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релігії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містики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гадань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шаманізму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медитацій</a:t>
            </a:r>
            <a:r>
              <a:rPr lang="ru-RU" dirty="0">
                <a:latin typeface="Century Gothic" panose="020B0502020202020204" pitchFamily="34" charset="0"/>
              </a:rPr>
              <a:t>, а </a:t>
            </a:r>
            <a:r>
              <a:rPr lang="ru-RU" dirty="0" err="1">
                <a:latin typeface="Century Gothic" panose="020B0502020202020204" pitchFamily="34" charset="0"/>
              </a:rPr>
              <a:t>також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традиційна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філософія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smtClean="0">
                <a:latin typeface="Century Gothic" panose="020B0502020202020204" pitchFamily="34" charset="0"/>
              </a:rPr>
              <a:t>наука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Century Gothic" panose="020B0502020202020204" pitchFamily="34" charset="0"/>
              </a:rPr>
              <a:t>Послідовники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даосизму </a:t>
            </a:r>
            <a:r>
              <a:rPr lang="ru-RU" dirty="0" err="1">
                <a:latin typeface="Century Gothic" panose="020B0502020202020204" pitchFamily="34" charset="0"/>
              </a:rPr>
              <a:t>звуться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даосами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3" y="570283"/>
            <a:ext cx="4046048" cy="57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4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http://k11.kn3.net/taringa/1/5/1/1/7/4/91/itomvp1/A02.jpg?7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398" y="397370"/>
            <a:ext cx="11125201" cy="1569660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Культура Китаю</a:t>
            </a:r>
            <a:endParaRPr lang="uk-UA" sz="9600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1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524814"/>
            <a:ext cx="700610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Винаходи Китаю. Папір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upload.wikimedia.org/wikipedia/commons/5/5b/Making_Pap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1" y="642594"/>
            <a:ext cx="3955244" cy="56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69" y="1712890"/>
            <a:ext cx="6800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Century Gothic" panose="020B0502020202020204" pitchFamily="34" charset="0"/>
              </a:rPr>
              <a:t>105 </a:t>
            </a:r>
            <a:r>
              <a:rPr lang="uk-UA" sz="2400" dirty="0" err="1" smtClean="0">
                <a:latin typeface="Century Gothic" panose="020B0502020202020204" pitchFamily="34" charset="0"/>
              </a:rPr>
              <a:t>р.н.е</a:t>
            </a:r>
            <a:r>
              <a:rPr lang="uk-UA" sz="2400" dirty="0" smtClean="0">
                <a:latin typeface="Century Gothic" panose="020B0502020202020204" pitchFamily="34" charset="0"/>
              </a:rPr>
              <a:t> </a:t>
            </a:r>
            <a:r>
              <a:rPr lang="uk-UA" sz="2400" dirty="0" err="1" smtClean="0">
                <a:latin typeface="Century Gothic" panose="020B0502020202020204" pitchFamily="34" charset="0"/>
              </a:rPr>
              <a:t>Цай</a:t>
            </a:r>
            <a:r>
              <a:rPr lang="uk-UA" sz="2400" dirty="0" smtClean="0">
                <a:latin typeface="Century Gothic" panose="020B0502020202020204" pitchFamily="34" charset="0"/>
              </a:rPr>
              <a:t> Лунь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Century Gothic" panose="020B0502020202020204" pitchFamily="34" charset="0"/>
              </a:rPr>
              <a:t>Волокна шовковичного дерева та відходи від виробництва пеньки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Century Gothic" panose="020B0502020202020204" pitchFamily="34" charset="0"/>
              </a:rPr>
              <a:t>Додавати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</a:rPr>
              <a:t>для </a:t>
            </a:r>
            <a:r>
              <a:rPr lang="ru-RU" sz="2400" dirty="0" err="1">
                <a:latin typeface="Century Gothic" panose="020B0502020202020204" pitchFamily="34" charset="0"/>
              </a:rPr>
              <a:t>підвищення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міцності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крохмаль</a:t>
            </a:r>
            <a:r>
              <a:rPr lang="ru-RU" sz="2400" dirty="0">
                <a:latin typeface="Century Gothic" panose="020B0502020202020204" pitchFamily="34" charset="0"/>
              </a:rPr>
              <a:t>, клей, </a:t>
            </a:r>
            <a:r>
              <a:rPr lang="ru-RU" sz="2400" dirty="0" err="1">
                <a:latin typeface="Century Gothic" panose="020B0502020202020204" pitchFamily="34" charset="0"/>
              </a:rPr>
              <a:t>природні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барвники</a:t>
            </a:r>
            <a:r>
              <a:rPr lang="ru-RU" sz="2400" dirty="0">
                <a:latin typeface="Century Gothic" panose="020B0502020202020204" pitchFamily="34" charset="0"/>
              </a:rPr>
              <a:t> і т. д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www.roamchina.com/images/news/The-4-good-inventions-Paper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3959659"/>
            <a:ext cx="5149673" cy="24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2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361" y="0"/>
            <a:ext cx="10058400" cy="1371600"/>
          </a:xfrm>
        </p:spPr>
        <p:txBody>
          <a:bodyPr/>
          <a:lstStyle/>
          <a:p>
            <a:r>
              <a:rPr lang="uk-UA" dirty="0" smtClean="0">
                <a:latin typeface="Century Gothic" panose="020B0502020202020204" pitchFamily="34" charset="0"/>
              </a:rPr>
              <a:t>Книгодрукування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upload.wikimedia.org/wikipedia/commons/thumb/d/d2/Jingangjing.jpg/1024px-Jingangj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1023870"/>
            <a:ext cx="7294764" cy="47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1/16/Chinese_movable_type_1313-ce.png/640px-Chinese_movable_type_1313-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7" y="1023870"/>
            <a:ext cx="4064314" cy="40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730" y="5067122"/>
            <a:ext cx="4301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 Gothic" panose="020B0502020202020204" pitchFamily="34" charset="0"/>
              </a:rPr>
              <a:t>Ілюстрація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опублікована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книзі</a:t>
            </a:r>
            <a:r>
              <a:rPr lang="ru-RU" dirty="0">
                <a:latin typeface="Century Gothic" panose="020B0502020202020204" pitchFamily="34" charset="0"/>
              </a:rPr>
              <a:t> Ван </a:t>
            </a:r>
            <a:r>
              <a:rPr lang="ru-RU" dirty="0" err="1">
                <a:latin typeface="Century Gothic" panose="020B0502020202020204" pitchFamily="34" charset="0"/>
              </a:rPr>
              <a:t>Чжен</a:t>
            </a:r>
            <a:r>
              <a:rPr lang="ru-RU" dirty="0">
                <a:latin typeface="Century Gothic" panose="020B0502020202020204" pitchFamily="34" charset="0"/>
              </a:rPr>
              <a:t> в 1313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показує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літери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набірного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друку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розташовані</a:t>
            </a:r>
            <a:r>
              <a:rPr lang="ru-RU" dirty="0">
                <a:latin typeface="Century Gothic" panose="020B0502020202020204" pitchFamily="34" charset="0"/>
              </a:rPr>
              <a:t> в строгому порядку по секторах круглого столу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1708" y="5871474"/>
            <a:ext cx="560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Алмазна</a:t>
            </a:r>
            <a:r>
              <a:rPr lang="ru-RU" dirty="0" smtClean="0">
                <a:latin typeface="Century Gothic" panose="020B0502020202020204" pitchFamily="34" charset="0"/>
              </a:rPr>
              <a:t> сутра, </a:t>
            </a:r>
            <a:r>
              <a:rPr lang="ru-RU" dirty="0">
                <a:latin typeface="Century Gothic" panose="020B0502020202020204" pitchFamily="34" charset="0"/>
              </a:rPr>
              <a:t>видана в 868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endParaRPr lang="uk-U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44" y="533197"/>
            <a:ext cx="10058400" cy="1371600"/>
          </a:xfrm>
        </p:spPr>
        <p:txBody>
          <a:bodyPr/>
          <a:lstStyle/>
          <a:p>
            <a:r>
              <a:rPr lang="uk-UA" dirty="0" smtClean="0">
                <a:latin typeface="Century Gothic" panose="020B0502020202020204" pitchFamily="34" charset="0"/>
              </a:rPr>
              <a:t>Порох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upload.wikimedia.org/wikipedia/commons/thumb/8/86/FireLanceAndGrenade10thCenturyDunhuang.jpg/800px-FireLanceAndGrenade10thCenturyDunhu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61" y="533197"/>
            <a:ext cx="5642618" cy="45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5/5e/Chinese_rock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3206839"/>
            <a:ext cx="4530766" cy="32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8/8f/%E6%AD%A6%E7%BB%8F%E6%80%BB%E8%A6%81%E5%85%A8%E5%89%8D%E9%9B%86%E5%8D%B7%E5%8D%81%E4%BA%8C_%E7%81%AB%E8%8D%AF%E5%88%B6%E6%B3%95.jpg/640px-%E6%AD%A6%E7%BB%8F%E6%80%BB%E8%A6%81%E5%85%A8%E5%89%8D%E9%9B%86%E5%8D%B7%E5%8D%81%E4%BA%8C_%E7%81%AB%E8%8D%AF%E5%88%B6%E6%B3%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364">
            <a:off x="3802711" y="643528"/>
            <a:ext cx="2566502" cy="34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039" y="5151548"/>
            <a:ext cx="5768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Century Gothic" panose="020B0502020202020204" pitchFamily="34" charset="0"/>
              </a:rPr>
              <a:t>Найперша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художнє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зображення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першої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порохової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зброї</a:t>
            </a:r>
            <a:r>
              <a:rPr lang="ru-RU" sz="2000" dirty="0">
                <a:latin typeface="Century Gothic" panose="020B0502020202020204" pitchFamily="34" charset="0"/>
              </a:rPr>
              <a:t> - </a:t>
            </a:r>
            <a:r>
              <a:rPr lang="ru-RU" sz="2000" dirty="0" err="1">
                <a:latin typeface="Century Gothic" panose="020B0502020202020204" pitchFamily="34" charset="0"/>
              </a:rPr>
              <a:t>вогняного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списи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живопис</a:t>
            </a:r>
            <a:r>
              <a:rPr lang="ru-RU" sz="2000" dirty="0">
                <a:latin typeface="Century Gothic" panose="020B0502020202020204" pitchFamily="34" charset="0"/>
              </a:rPr>
              <a:t> в </a:t>
            </a:r>
            <a:r>
              <a:rPr lang="ru-RU" sz="2000" dirty="0" err="1">
                <a:latin typeface="Century Gothic" panose="020B0502020202020204" pitchFamily="34" charset="0"/>
              </a:rPr>
              <a:t>Дуньхуані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епоха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п'яти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династій</a:t>
            </a:r>
            <a:r>
              <a:rPr lang="ru-RU" sz="2000" dirty="0">
                <a:latin typeface="Century Gothic" panose="020B0502020202020204" pitchFamily="34" charset="0"/>
              </a:rPr>
              <a:t> і десяти царств (907-960 </a:t>
            </a:r>
            <a:r>
              <a:rPr lang="ru-RU" sz="2000" dirty="0" err="1">
                <a:latin typeface="Century Gothic" panose="020B0502020202020204" pitchFamily="34" charset="0"/>
              </a:rPr>
              <a:t>рр</a:t>
            </a:r>
            <a:r>
              <a:rPr lang="ru-RU" sz="2000" dirty="0">
                <a:latin typeface="Century Gothic" panose="020B0502020202020204" pitchFamily="34" charset="0"/>
              </a:rPr>
              <a:t>. Н. Е.)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Другая 24">
      <a:dk1>
        <a:srgbClr val="FFFFFF"/>
      </a:dk1>
      <a:lt1>
        <a:sysClr val="window" lastClr="FFFFFF"/>
      </a:lt1>
      <a:dk2>
        <a:srgbClr val="01BEB5"/>
      </a:dk2>
      <a:lt2>
        <a:srgbClr val="008E87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4740</TotalTime>
  <Words>385</Words>
  <Application>Microsoft Office PowerPoint</Application>
  <PresentationFormat>Широкоэкранный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Century Gothic</vt:lpstr>
      <vt:lpstr>Garamond</vt:lpstr>
      <vt:lpstr>Times New Roman</vt:lpstr>
      <vt:lpstr>Wingdings</vt:lpstr>
      <vt:lpstr>Wingdings 2</vt:lpstr>
      <vt:lpstr>Savon</vt:lpstr>
      <vt:lpstr>Китайська цивілізація</vt:lpstr>
      <vt:lpstr>Історія</vt:lpstr>
      <vt:lpstr>Мао Цзедун</vt:lpstr>
      <vt:lpstr>Конфуціанство</vt:lpstr>
      <vt:lpstr>Даосизм</vt:lpstr>
      <vt:lpstr>Презентация PowerPoint</vt:lpstr>
      <vt:lpstr>Винаходи Китаю. Папір</vt:lpstr>
      <vt:lpstr>Книгодрукування</vt:lpstr>
      <vt:lpstr>Порох</vt:lpstr>
      <vt:lpstr>Компас</vt:lpstr>
      <vt:lpstr>Презентация PowerPoint</vt:lpstr>
      <vt:lpstr>Презентация PowerPoint</vt:lpstr>
      <vt:lpstr>Презентация PowerPoint</vt:lpstr>
      <vt:lpstr>Каліграфія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44</cp:revision>
  <dcterms:created xsi:type="dcterms:W3CDTF">2014-11-28T14:10:10Z</dcterms:created>
  <dcterms:modified xsi:type="dcterms:W3CDTF">2014-12-03T05:42:21Z</dcterms:modified>
</cp:coreProperties>
</file>