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70" r:id="rId6"/>
    <p:sldId id="271" r:id="rId7"/>
    <p:sldId id="261" r:id="rId8"/>
    <p:sldId id="262" r:id="rId9"/>
    <p:sldId id="263" r:id="rId10"/>
    <p:sldId id="264" r:id="rId11"/>
    <p:sldId id="266" r:id="rId12"/>
    <p:sldId id="268" r:id="rId13"/>
    <p:sldId id="269" r:id="rId14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63" d="100"/>
          <a:sy n="63" d="100"/>
        </p:scale>
        <p:origin x="-1386" y="-11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0" scaled="1"/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864300" y="901325"/>
            <a:ext cx="8507575" cy="532994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Внесок</a:t>
            </a:r>
            <a: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українських</a:t>
            </a:r>
            <a: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вчених</a:t>
            </a:r>
            <a: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6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космонавтики</a:t>
            </a:r>
            <a: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Успіхи</a:t>
            </a:r>
            <a: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6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освоєнні</a:t>
            </a:r>
            <a: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космічного</a:t>
            </a:r>
            <a: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простору</a:t>
            </a:r>
            <a:r>
              <a:rPr lang="en-US" sz="6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15504" y="0"/>
            <a:ext cx="9015574" cy="163353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Вони</a:t>
            </a:r>
            <a:r>
              <a:rPr lang="en-US" sz="4444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приймали</a:t>
            </a:r>
            <a:r>
              <a:rPr lang="en-US" sz="4444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участь</a:t>
            </a:r>
            <a:r>
              <a:rPr lang="en-US" sz="4444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4444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розвитку</a:t>
            </a:r>
            <a:r>
              <a:rPr lang="en-US" sz="4444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ракетно-космічної</a:t>
            </a:r>
            <a:r>
              <a:rPr lang="en-US" sz="4444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техніки</a:t>
            </a:r>
            <a:endParaRPr lang="en-US" sz="4444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35784" y="1433737"/>
            <a:ext cx="6467701" cy="864096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dirty="0" err="1">
                <a:solidFill>
                  <a:srgbClr val="2F07D7"/>
                </a:solidFill>
                <a:latin typeface="Arial"/>
                <a:ea typeface="Arial"/>
                <a:cs typeface="Arial"/>
                <a:sym typeface="Arial"/>
              </a:rPr>
              <a:t>Сергій</a:t>
            </a:r>
            <a:r>
              <a:rPr lang="en-US" sz="3555" dirty="0">
                <a:solidFill>
                  <a:srgbClr val="2F07D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err="1">
                <a:solidFill>
                  <a:srgbClr val="2F07D7"/>
                </a:solidFill>
                <a:latin typeface="Arial"/>
                <a:ea typeface="Arial"/>
                <a:cs typeface="Arial"/>
                <a:sym typeface="Arial"/>
              </a:rPr>
              <a:t>Павлович</a:t>
            </a:r>
            <a:r>
              <a:rPr lang="en-US" sz="3555" dirty="0">
                <a:solidFill>
                  <a:srgbClr val="2F07D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err="1">
                <a:solidFill>
                  <a:srgbClr val="2F07D7"/>
                </a:solidFill>
                <a:latin typeface="Arial"/>
                <a:ea typeface="Arial"/>
                <a:cs typeface="Arial"/>
                <a:sym typeface="Arial"/>
              </a:rPr>
              <a:t>Корольов</a:t>
            </a:r>
            <a:endParaRPr lang="en-US" sz="3555" dirty="0">
              <a:solidFill>
                <a:srgbClr val="2F07D7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dirty="0"/>
          </a:p>
        </p:txBody>
      </p:sp>
      <p:sp>
        <p:nvSpPr>
          <p:cNvPr id="91" name="Shape 91"/>
          <p:cNvSpPr txBox="1"/>
          <p:nvPr/>
        </p:nvSpPr>
        <p:spPr>
          <a:xfrm>
            <a:off x="2775744" y="2093119"/>
            <a:ext cx="6912768" cy="5317281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Найвидатніший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конструктор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ракетно-космічних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систем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забезпечили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дослідження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простору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саме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штучного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супутника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Землі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поклав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початок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ери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наступних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супутників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ознаменували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початок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пової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епохи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вивченні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фізичних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властивостей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простору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політ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Місяця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фотографування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його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зворотного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корабель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Восток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".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якому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12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квітня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1961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Ю.О.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Гагарін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уперше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здійснив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сміливу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мрію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людства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політ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межі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атмосфери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корабель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Восход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",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якому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березня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1965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О. А.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Леонов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здійснив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вихід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людини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відкритий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простір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93" name="Shape 93"/>
          <p:cNvSpPr/>
          <p:nvPr/>
        </p:nvSpPr>
        <p:spPr>
          <a:xfrm>
            <a:off x="433900" y="4762500"/>
            <a:ext cx="2169574" cy="2412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5122" name="Picture 2" descr="C:\Users\Misha\Desktop\в школу\презентація\4230-21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388" y="1788616"/>
            <a:ext cx="2215332" cy="28134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82050" y="340425"/>
            <a:ext cx="6616699" cy="317357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Володимир</a:t>
            </a:r>
            <a:r>
              <a:rPr lang="en-US" sz="222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Челомей</a:t>
            </a:r>
            <a:r>
              <a:rPr lang="en-US" sz="222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— «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батько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ракети-носія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Протон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допомогою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були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виведені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космос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ко­раблі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Союз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», «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Мир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», «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Прогрес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автоматичні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станції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Вега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вивчення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Венери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комети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Галлея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З 1974р. </a:t>
            </a:r>
            <a:r>
              <a:rPr lang="en-US" sz="222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В. </a:t>
            </a:r>
            <a:r>
              <a:rPr lang="en-US" sz="2222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Челомей</a:t>
            </a:r>
            <a:r>
              <a:rPr lang="en-US" sz="222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член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Міжнародної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академії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астронавтики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81000" y="3820575"/>
            <a:ext cx="6833649" cy="396954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 УРЕ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Валентина</a:t>
            </a:r>
            <a:r>
              <a:rPr lang="en-US" sz="222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Глушка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написано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дуже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скупо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академік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АН СРСР з 1958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конструктор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світі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електротермічного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двигуна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(1929—1933)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вітчиз­няних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рідинних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реактивних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двигунів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РРД (1929-1931).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Запропонував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нові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компоненти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пального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РРД.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Академік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беззмінний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керівник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відділу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рідинних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електрич­них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двигунів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творець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ракетно-космічних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систем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Misha\Desktop\в школу\презентація\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464" y="353616"/>
            <a:ext cx="2730359" cy="3168352"/>
          </a:xfrm>
          <a:prstGeom prst="rect">
            <a:avLst/>
          </a:prstGeom>
          <a:noFill/>
        </p:spPr>
      </p:pic>
      <p:pic>
        <p:nvPicPr>
          <p:cNvPr id="6147" name="Picture 3" descr="C:\Users\Misha\Desktop\в школу\презентація\128292173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224" y="3593976"/>
            <a:ext cx="2840980" cy="38616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055664" y="425624"/>
            <a:ext cx="7484524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22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uk-UA" sz="2222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222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r>
              <a:rPr lang="uk-UA" sz="3200" dirty="0" smtClean="0">
                <a:solidFill>
                  <a:schemeClr val="tx1"/>
                </a:solidFill>
              </a:rPr>
              <a:t>Незалежна Україна</a:t>
            </a:r>
            <a:r>
              <a:rPr lang="uk-UA" sz="2222" dirty="0" smtClean="0">
                <a:solidFill>
                  <a:schemeClr val="tx1"/>
                </a:solidFill>
              </a:rPr>
              <a:t/>
            </a:r>
            <a:br>
              <a:rPr lang="uk-UA" sz="2222" dirty="0" smtClean="0">
                <a:solidFill>
                  <a:schemeClr val="tx1"/>
                </a:solidFill>
              </a:rPr>
            </a:br>
            <a:r>
              <a:rPr lang="en-US" sz="2222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 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1999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почалася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активна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реалізація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міжнародних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національних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програм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0" y="4242048"/>
            <a:ext cx="7712074" cy="8064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24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жовтня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2002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Верховна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Рада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України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прийняла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Третю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Загальнодержавну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Національну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програму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України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2003-2007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199680" y="1865784"/>
            <a:ext cx="7151149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березні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1999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відбувся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запуск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ракети-носія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“Зеніт-3SL”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програмі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Морський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старт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99480" y="2873896"/>
            <a:ext cx="7392800" cy="124420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квітні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1999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був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реалізований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запуск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ракети-носія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Дніпро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”,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орбіту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англійський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супутник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“Уосат-12”.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848475" y="6186264"/>
            <a:ext cx="6311525" cy="124420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грудня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2002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конверсійна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ракета-носій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Дніпро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вивела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орбіту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шість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апаратів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закордонних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замовників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34" name="Shape 134"/>
          <p:cNvSpPr/>
          <p:nvPr/>
        </p:nvSpPr>
        <p:spPr>
          <a:xfrm>
            <a:off x="7816304" y="3161928"/>
            <a:ext cx="2169574" cy="2973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255464" y="5513925"/>
            <a:ext cx="3122075" cy="2106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6" name="Shape 136"/>
          <p:cNvSpPr/>
          <p:nvPr/>
        </p:nvSpPr>
        <p:spPr>
          <a:xfrm>
            <a:off x="0" y="0"/>
            <a:ext cx="1968500" cy="25399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55464" y="209600"/>
            <a:ext cx="6696744" cy="4824536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</a:t>
            </a: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бачимо</a:t>
            </a: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внесок</a:t>
            </a:r>
            <a:endParaRPr lang="en-US" sz="4444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українських</a:t>
            </a: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вчених</a:t>
            </a: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світової</a:t>
            </a: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космонавтики</a:t>
            </a: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є </a:t>
            </a: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досить</a:t>
            </a: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r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4444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солідним</a:t>
            </a:r>
            <a:r>
              <a:rPr lang="en-US" sz="4444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4444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багатим</a:t>
            </a:r>
            <a:r>
              <a:rPr lang="en-US" sz="4444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uk-UA" sz="4444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r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endParaRPr lang="uk-UA" sz="4444" dirty="0" smtClean="0">
              <a:solidFill>
                <a:schemeClr val="tx1"/>
              </a:solidFill>
            </a:endParaRPr>
          </a:p>
          <a:p>
            <a:pPr marL="0" marR="0" indent="0" algn="r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Підготували учениці 10-Б класу </a:t>
            </a:r>
          </a:p>
          <a:p>
            <a:pPr marL="0" marR="0" indent="0" algn="r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   Гумен Юля і </a:t>
            </a:r>
            <a:r>
              <a:rPr lang="uk-UA" sz="2800" dirty="0" err="1" smtClean="0">
                <a:solidFill>
                  <a:schemeClr val="tx1"/>
                </a:solidFill>
              </a:rPr>
              <a:t>Лучейко</a:t>
            </a:r>
            <a:r>
              <a:rPr lang="uk-UA" sz="2800" dirty="0" smtClean="0">
                <a:solidFill>
                  <a:schemeClr val="tx1"/>
                </a:solidFill>
              </a:rPr>
              <a:t> Мар</a:t>
            </a:r>
            <a:r>
              <a:rPr lang="en-US" sz="2800" dirty="0" smtClean="0">
                <a:solidFill>
                  <a:schemeClr val="tx1"/>
                </a:solidFill>
              </a:rPr>
              <a:t>`</a:t>
            </a:r>
            <a:r>
              <a:rPr lang="ru-RU" sz="2800" dirty="0" smtClean="0">
                <a:solidFill>
                  <a:schemeClr val="tx1"/>
                </a:solidFill>
              </a:rPr>
              <a:t>я</a:t>
            </a:r>
            <a:r>
              <a:rPr lang="uk-UA" sz="2800" dirty="0" smtClean="0">
                <a:solidFill>
                  <a:schemeClr val="tx1"/>
                </a:solidFill>
              </a:rPr>
              <a:t>на</a:t>
            </a:r>
            <a:endParaRPr lang="en-US"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975544" y="209600"/>
            <a:ext cx="8367502" cy="9255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dirty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XVI – XVIII </a:t>
            </a:r>
            <a:r>
              <a:rPr lang="en-US" sz="4888" b="1" dirty="0" err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століття</a:t>
            </a:r>
            <a:endParaRPr lang="en-US" sz="4888" b="1" dirty="0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15504" y="1073696"/>
            <a:ext cx="9212918" cy="58141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167264"/>
              <a:buFont typeface="Arial"/>
              <a:buChar char="•"/>
            </a:pP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Ракета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зброя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використані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запоріжцями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під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проводом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гетьмана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Ружицького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1516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році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під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час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битви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проти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100 –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тисячної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орди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кримського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хана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Малік-Гірея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біля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Бєлгорода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Дінці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FFFF"/>
              </a:buClr>
              <a:buSzPct val="167264"/>
              <a:buFont typeface="Arial"/>
              <a:buChar char="•"/>
            </a:pP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Ракети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зброя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використані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гармашами-індусами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битвах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під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Серігапотамом</a:t>
            </a:r>
            <a:endParaRPr lang="en-US" sz="311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Індія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у 1792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1799 </a:t>
            </a:r>
            <a:r>
              <a:rPr lang="en-US" sz="311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роках</a:t>
            </a:r>
            <a:r>
              <a:rPr lang="en-US" sz="311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XIX </a:t>
            </a:r>
            <a:r>
              <a:rPr lang="en-US" sz="4444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століття</a:t>
            </a:r>
            <a:endParaRPr lang="en-US" sz="4444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82050" y="1141225"/>
            <a:ext cx="6951825" cy="28543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213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Виготовлення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Європі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бойових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фугасних</a:t>
            </a:r>
            <a:endParaRPr lang="en-US" sz="2222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порохових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їх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успішне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випробування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(1818р.)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старшини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полковником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артилерії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Олександром</a:t>
            </a:r>
            <a:r>
              <a:rPr lang="en-US" sz="222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Засядьком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(1779-1838). 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Йому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належать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пріоритет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ініціатива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застосування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винайдених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ним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снарядів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війні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Туреччиною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1828 – 1829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р.р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2991768" y="3521968"/>
            <a:ext cx="7142081" cy="2088232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lang="uk-UA" sz="2222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endParaRPr lang="uk-UA" sz="2222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Створено</a:t>
            </a:r>
            <a:r>
              <a:rPr lang="en-US" sz="2222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реактивного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літального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апарата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розроблений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увязненні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народовольцем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Миколою</a:t>
            </a:r>
            <a:r>
              <a:rPr lang="en-US" sz="2222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Кибальчичем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(1881 р.)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3501300" y="5536825"/>
            <a:ext cx="6632575" cy="163353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222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травня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1897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Ціолковський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виводить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свою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знамениту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формулу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залежності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швидкості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від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швидкості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викидання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продуктів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згоряння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маси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палива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026" name="Picture 2" descr="C:\Users\Misha\Desktop\в школу\презентація\zasiad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281608"/>
            <a:ext cx="2492222" cy="3334321"/>
          </a:xfrm>
          <a:prstGeom prst="rect">
            <a:avLst/>
          </a:prstGeom>
          <a:noFill/>
        </p:spPr>
      </p:pic>
      <p:pic>
        <p:nvPicPr>
          <p:cNvPr id="1027" name="Picture 3" descr="C:\Users\Misha\Desktop\в школу\презентація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480" y="4026024"/>
            <a:ext cx="2323331" cy="31991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15504" y="0"/>
            <a:ext cx="8941570" cy="138134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XX </a:t>
            </a:r>
            <a:r>
              <a:rPr lang="en-US" sz="4444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століття</a:t>
            </a:r>
            <a:r>
              <a:rPr lang="en-US" sz="4444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44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44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(1900 – 1946 </a:t>
            </a:r>
            <a:r>
              <a:rPr lang="en-US" sz="4444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роки</a:t>
            </a:r>
            <a:r>
              <a:rPr lang="en-US" sz="4444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43496" y="1577752"/>
            <a:ext cx="9015574" cy="5574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У1911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році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Ціолковський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обчислює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другу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швидкість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702025" y="2261300"/>
            <a:ext cx="8992650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У1914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році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Ціолковський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пропонує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схему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охолодження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зовнішньої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оболонки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корпусу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компонентами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пального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702025" y="3141475"/>
            <a:ext cx="9153149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Роберт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Годдард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отримує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патент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використовує</a:t>
            </a:r>
            <a:endParaRPr lang="en-US" sz="2222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рідке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паливо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(1914 р.).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327472" y="4314056"/>
            <a:ext cx="9511224" cy="29146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 1931 р.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Сергій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Корольов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Фрідріх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Цандер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Юрій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Побєдоносцев</a:t>
            </a:r>
            <a:endParaRPr lang="en-US" sz="2222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створюють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Москві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Групу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дослідження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реактивного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руху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(ГДРР).</a:t>
            </a: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Роберт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Годдард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здійснює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політ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із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надзвуковою</a:t>
            </a:r>
            <a:endParaRPr lang="en-US" sz="2222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швидкістю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(1935 р.).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17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серпня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1933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полігоні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Нахабіно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стартувала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радянська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політ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продовжувався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секунд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вона</a:t>
            </a:r>
            <a:endParaRPr lang="en-US" sz="2222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досягла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висоти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400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метрів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568" y="641649"/>
            <a:ext cx="8054032" cy="1872208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Виходить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друком</a:t>
            </a:r>
            <a:r>
              <a:rPr lang="en-US" sz="3200" dirty="0" smtClean="0">
                <a:solidFill>
                  <a:schemeClr val="tx1"/>
                </a:solidFill>
              </a:rPr>
              <a:t> у </a:t>
            </a:r>
            <a:r>
              <a:rPr lang="en-US" sz="3200" dirty="0" err="1" smtClean="0">
                <a:solidFill>
                  <a:schemeClr val="tx1"/>
                </a:solidFill>
              </a:rPr>
              <a:t>Новосибірську</a:t>
            </a:r>
            <a:r>
              <a:rPr lang="en-US" sz="3200" dirty="0" smtClean="0">
                <a:solidFill>
                  <a:schemeClr val="tx1"/>
                </a:solidFill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</a:rPr>
              <a:t>січень</a:t>
            </a:r>
            <a:r>
              <a:rPr lang="en-US" sz="3200" dirty="0" smtClean="0">
                <a:solidFill>
                  <a:schemeClr val="tx1"/>
                </a:solidFill>
              </a:rPr>
              <a:t> 1929 р.) </a:t>
            </a:r>
            <a:r>
              <a:rPr lang="en-US" sz="3200" dirty="0" err="1" smtClean="0">
                <a:solidFill>
                  <a:schemeClr val="tx1"/>
                </a:solidFill>
              </a:rPr>
              <a:t>головна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наукова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праця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Ю. </a:t>
            </a:r>
            <a:r>
              <a:rPr lang="en-US" sz="3200" b="1" dirty="0" err="1" smtClean="0">
                <a:solidFill>
                  <a:schemeClr val="tx1"/>
                </a:solidFill>
              </a:rPr>
              <a:t>Кондратюка</a:t>
            </a:r>
            <a:r>
              <a:rPr lang="en-US" sz="3200" dirty="0" smtClean="0">
                <a:solidFill>
                  <a:schemeClr val="tx1"/>
                </a:solidFill>
              </a:rPr>
              <a:t> «</a:t>
            </a:r>
            <a:r>
              <a:rPr lang="en-US" sz="3200" dirty="0" err="1" smtClean="0">
                <a:solidFill>
                  <a:schemeClr val="tx1"/>
                </a:solidFill>
              </a:rPr>
              <a:t>Завоювання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міжпланетних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просторів</a:t>
            </a:r>
            <a:r>
              <a:rPr lang="en-US" sz="3200" dirty="0" smtClean="0">
                <a:solidFill>
                  <a:schemeClr val="tx1"/>
                </a:solidFill>
              </a:rPr>
              <a:t>».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isha\Desktop\в школу\презентація\Shargei-boo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480" y="2657872"/>
            <a:ext cx="3281139" cy="4576325"/>
          </a:xfrm>
          <a:prstGeom prst="rect">
            <a:avLst/>
          </a:prstGeom>
          <a:noFill/>
        </p:spPr>
      </p:pic>
      <p:pic>
        <p:nvPicPr>
          <p:cNvPr id="2051" name="Picture 3" descr="C:\Users\Misha\Desktop\в школу\презентація\kondrati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128" y="2585864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1"/>
          <p:cNvSpPr txBox="1">
            <a:spLocks noGrp="1"/>
          </p:cNvSpPr>
          <p:nvPr>
            <p:ph type="ctrTitle"/>
          </p:nvPr>
        </p:nvSpPr>
        <p:spPr>
          <a:xfrm>
            <a:off x="327472" y="713656"/>
            <a:ext cx="4608512" cy="604867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r>
              <a:rPr lang="uk-UA" dirty="0" smtClean="0"/>
              <a:t>Сергій Корольов у 1950 </a:t>
            </a:r>
            <a:r>
              <a:rPr lang="uk-UA" dirty="0" smtClean="0"/>
              <a:t>році створює </a:t>
            </a:r>
            <a:r>
              <a:rPr lang="uk-UA" dirty="0" smtClean="0"/>
              <a:t>балістичну ракету Р1</a:t>
            </a:r>
            <a:endParaRPr lang="ru-RU" dirty="0"/>
          </a:p>
        </p:txBody>
      </p:sp>
      <p:pic>
        <p:nvPicPr>
          <p:cNvPr id="3074" name="Picture 2" descr="C:\Users\Misha\Desktop\в школу\презентація\1381517105_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944" y="569640"/>
            <a:ext cx="5333324" cy="6178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D8B274"/>
                </a:solidFill>
                <a:latin typeface="Arial"/>
                <a:ea typeface="Arial"/>
                <a:cs typeface="Arial"/>
                <a:sym typeface="Arial"/>
              </a:rPr>
              <a:t>XX </a:t>
            </a:r>
            <a:r>
              <a:rPr lang="en-US" sz="4444" dirty="0" err="1">
                <a:solidFill>
                  <a:srgbClr val="D8B274"/>
                </a:solidFill>
                <a:latin typeface="Arial"/>
                <a:ea typeface="Arial"/>
                <a:cs typeface="Arial"/>
                <a:sym typeface="Arial"/>
              </a:rPr>
              <a:t>століття</a:t>
            </a:r>
            <a:r>
              <a:rPr lang="en-US" sz="4444" dirty="0">
                <a:solidFill>
                  <a:srgbClr val="D8B274"/>
                </a:solidFill>
                <a:latin typeface="Arial"/>
                <a:ea typeface="Arial"/>
                <a:cs typeface="Arial"/>
                <a:sym typeface="Arial"/>
              </a:rPr>
              <a:t> (1946 – 1960 </a:t>
            </a:r>
            <a:r>
              <a:rPr lang="en-US" sz="4444" dirty="0" err="1">
                <a:solidFill>
                  <a:srgbClr val="D8B274"/>
                </a:solidFill>
                <a:latin typeface="Arial"/>
                <a:ea typeface="Arial"/>
                <a:cs typeface="Arial"/>
                <a:sym typeface="Arial"/>
              </a:rPr>
              <a:t>роки</a:t>
            </a:r>
            <a:r>
              <a:rPr lang="en-US" sz="4444" dirty="0">
                <a:solidFill>
                  <a:srgbClr val="D8B27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41500" y="980700"/>
            <a:ext cx="9015574" cy="62145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 СРСР </a:t>
            </a:r>
            <a:r>
              <a:rPr lang="en-US" sz="2666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створюється</a:t>
            </a:r>
            <a:r>
              <a:rPr lang="en-US" sz="2666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окрема</a:t>
            </a:r>
            <a:r>
              <a:rPr lang="en-US" sz="2666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галузь</a:t>
            </a:r>
            <a:r>
              <a:rPr lang="en-US" sz="2666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666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розробки</a:t>
            </a:r>
            <a:r>
              <a:rPr lang="en-US" sz="2666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виробництва</a:t>
            </a:r>
            <a:r>
              <a:rPr lang="en-US" sz="2666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ракетного</a:t>
            </a:r>
            <a:r>
              <a:rPr lang="en-US" sz="2666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озброєння</a:t>
            </a:r>
            <a:r>
              <a:rPr lang="en-US" sz="2666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із</a:t>
            </a:r>
            <a:r>
              <a:rPr lang="en-US" sz="2666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РРД (1946 р.).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27472" y="2297832"/>
            <a:ext cx="9511224" cy="447179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Вересень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1959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— Р-7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вперше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історії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людства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донесла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послання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землян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Місяця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Жовтень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1959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— Р-7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доставила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Місяць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автома­тичну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станцію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сфотографувала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й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передала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знімок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зворотної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ніколи</a:t>
            </a:r>
            <a:endParaRPr lang="en-US" sz="2222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невидимої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сторони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Місяця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ctr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14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вересня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1959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корабель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«Луна-2»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досягає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місячної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поверхні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Серпень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1960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— Р-7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вивела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орбіту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корабель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піддослідними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тваринами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собаки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Білка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Стрілка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призначення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впливу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факторів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живий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організм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279800" y="0"/>
            <a:ext cx="6593750" cy="12403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XX </a:t>
            </a:r>
            <a:r>
              <a:rPr lang="en-US" sz="4444" dirty="0" err="1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століття</a:t>
            </a:r>
            <a:r>
              <a:rPr lang="en-US" sz="4444" dirty="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279800" y="857672"/>
            <a:ext cx="6283324" cy="37345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квітня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1961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вперше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світі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навколоземну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орбіту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ракетою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Р-7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був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виведений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корабель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пілотований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льотчиком-космонавтом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СРСР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Юрієм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Олексійовичем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Гагаріним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Здійснюється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вихід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людини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відкритий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космос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космонавт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Олексій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Леонов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18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березня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1965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скафандрі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шлюзову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камеру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залишив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корабель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711848" y="6375797"/>
            <a:ext cx="5951699" cy="124420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березня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1966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«Венера-3»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вдарилася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об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поверхню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Венери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принісши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із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собою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металевий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вимпел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із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Гербом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СРСР.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783856" y="5034136"/>
            <a:ext cx="6112225" cy="124420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 1965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році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В.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Челомеєм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створена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РН «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Протон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 —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ви­датне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досягнення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радянської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ракетно-космічної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науки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техніки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1" name="Shape 71"/>
          <p:cNvSpPr/>
          <p:nvPr/>
        </p:nvSpPr>
        <p:spPr>
          <a:xfrm>
            <a:off x="0" y="5037650"/>
            <a:ext cx="2497649" cy="2582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2" name="Shape 72"/>
          <p:cNvSpPr/>
          <p:nvPr/>
        </p:nvSpPr>
        <p:spPr>
          <a:xfrm>
            <a:off x="814900" y="2465900"/>
            <a:ext cx="2624650" cy="3090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3" name="Shape 73"/>
          <p:cNvSpPr/>
          <p:nvPr/>
        </p:nvSpPr>
        <p:spPr>
          <a:xfrm>
            <a:off x="0" y="0"/>
            <a:ext cx="2455325" cy="3005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541750" y="261050"/>
            <a:ext cx="7592124" cy="15755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квітня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1971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навколоземну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орбіту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допомогою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потужної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ракети-носія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Протон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конструктор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Володимир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Челомей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була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виведена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перша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світі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орбітальна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станція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«Салют-1», </a:t>
            </a:r>
          </a:p>
          <a:p>
            <a:pPr marL="0" marR="0" indent="0" algn="l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призначена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тривалих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орбітальних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польотів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01625" y="2180150"/>
            <a:ext cx="7071774" cy="358020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вересня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1977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СІЛА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запущені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зонди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«Вояжер-1» —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планет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Юпітер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Сатурн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«Вояжер-2» —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планет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Юпітер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Сатурн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Уран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«Вояжер-1»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пролетів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поблизу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Юпітера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березні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1979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поблизу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Сатурна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—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листопаді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1980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«Вояжер-2»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пролетів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біля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цих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планет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відповідно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липні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1979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серпні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1981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поблизу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Урану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Нептуна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відповідно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січні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1986 р.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серпні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1989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року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2" name="Shape 82"/>
          <p:cNvSpPr/>
          <p:nvPr/>
        </p:nvSpPr>
        <p:spPr>
          <a:xfrm>
            <a:off x="275150" y="5566825"/>
            <a:ext cx="2973900" cy="1767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3" name="Shape 83"/>
          <p:cNvSpPr txBox="1"/>
          <p:nvPr/>
        </p:nvSpPr>
        <p:spPr>
          <a:xfrm>
            <a:off x="3486875" y="5597129"/>
            <a:ext cx="6673125" cy="2022871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В.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Челомей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розробляє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1980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році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легкого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космічно­го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літака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(ЛКЛ)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масою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20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тонн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розрахований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корисне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навантаження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тонни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який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мав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виводитися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навко­лоземну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орбіту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РН «</a:t>
            </a:r>
            <a:r>
              <a:rPr lang="en-US" sz="2222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Протон</a:t>
            </a:r>
            <a:r>
              <a:rPr lang="en-US" sz="2222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». </a:t>
            </a:r>
          </a:p>
        </p:txBody>
      </p:sp>
      <p:pic>
        <p:nvPicPr>
          <p:cNvPr id="4098" name="Picture 2" descr="C:\Users\Misha\Desktop\в школу\презентація\129228_20090301203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464" y="353616"/>
            <a:ext cx="2192462" cy="1637408"/>
          </a:xfrm>
          <a:prstGeom prst="rect">
            <a:avLst/>
          </a:prstGeom>
          <a:noFill/>
        </p:spPr>
      </p:pic>
      <p:pic>
        <p:nvPicPr>
          <p:cNvPr id="4099" name="Picture 3" descr="C:\Users\Misha\Desktop\в школу\презентація\chelomey-lk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4256" y="4386064"/>
            <a:ext cx="2571750" cy="1143000"/>
          </a:xfrm>
          <a:prstGeom prst="rect">
            <a:avLst/>
          </a:prstGeom>
          <a:noFill/>
        </p:spPr>
      </p:pic>
      <p:pic>
        <p:nvPicPr>
          <p:cNvPr id="4100" name="Picture 4" descr="C:\Users\Misha\Desktop\в школу\презентація\da79960d8ff2ed9f534176ae01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40240" y="2225824"/>
            <a:ext cx="2631728" cy="20085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944</Words>
  <Application>Microsoft Office PowerPoint</Application>
  <PresentationFormat>Довільний</PresentationFormat>
  <Paragraphs>79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Custom Theme</vt:lpstr>
      <vt:lpstr>Внесок українських вчених у розвиток космонавтики. Успіхи в освоєнні космічного простору.</vt:lpstr>
      <vt:lpstr>XVI – XVIII століття</vt:lpstr>
      <vt:lpstr>XIX століття</vt:lpstr>
      <vt:lpstr>XX століття (1900 – 1946 роки)</vt:lpstr>
      <vt:lpstr>Виходить друком у Новосибірську (січень 1929 р.) головна наукова праця Ю. Кондратюка «Завоювання міжпланетних просторів».  </vt:lpstr>
      <vt:lpstr>Сергій Корольов у 1950 році створює балістичну ракету Р1</vt:lpstr>
      <vt:lpstr>XX століття (1946 – 1960 роки)</vt:lpstr>
      <vt:lpstr>XX століття </vt:lpstr>
      <vt:lpstr>Слайд 9</vt:lpstr>
      <vt:lpstr>Вони приймали участь у розвитку ракетно-космічної техніки</vt:lpstr>
      <vt:lpstr>Володимир Челомей — «батько» ракети-носія «Протон», за допомогою якої були виведені в космос космічні ко­раблі «Союз», «Мир», «Прогрес», автоматичні станції «Вега» для вивчення Венери, комети Галлея. З 1974р. В. Челомей — член Міжнародної академії астронавтики.</vt:lpstr>
      <vt:lpstr>                               Незалежна Україна З 1999 року почалася активна реалізація міжнародних і національних космічних програм.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Внесок українських вчених у розвиток космонавтики. Успіхи в освоєнні космічного простору.</dc:title>
  <dc:creator>Misha</dc:creator>
  <cp:lastModifiedBy>Misha</cp:lastModifiedBy>
  <cp:revision>5</cp:revision>
  <dcterms:modified xsi:type="dcterms:W3CDTF">2013-11-18T12:01:56Z</dcterms:modified>
</cp:coreProperties>
</file>