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CAF9-A458-46C4-9A4B-CDF10D22784F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ABB6-B3A6-450D-A5F3-12C676FC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Сучасний вигляд приміщення, у якому відбувалась конференція.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BABB6-B3A6-450D-A5F3-12C676FC33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6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72BED7-3995-43A0-BEE2-69D9DD7DC579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61D6A9-1385-44EB-8EB1-05B065E31A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err="1"/>
              <a:t>Ялтинська</a:t>
            </a:r>
            <a:r>
              <a:rPr lang="ru-RU" sz="5400" dirty="0"/>
              <a:t> </a:t>
            </a:r>
            <a:r>
              <a:rPr lang="ru-RU" sz="5400" dirty="0" err="1"/>
              <a:t>конференція</a:t>
            </a:r>
            <a:endParaRPr lang="ru-RU" sz="54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Кримська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274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3" y="548680"/>
            <a:ext cx="8638282" cy="373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426" y="4509120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Президент США </a:t>
            </a:r>
            <a:r>
              <a:rPr lang="ru-RU" sz="2200" b="1" dirty="0" smtClean="0"/>
              <a:t>Ф. Д. Рузвельт</a:t>
            </a:r>
            <a:r>
              <a:rPr lang="ru-RU" sz="2200" dirty="0" smtClean="0"/>
              <a:t>, </a:t>
            </a:r>
            <a:r>
              <a:rPr lang="ru-RU" sz="2200" dirty="0" err="1" smtClean="0"/>
              <a:t>прем'єр</a:t>
            </a:r>
            <a:r>
              <a:rPr lang="ru-RU" sz="2200" dirty="0" smtClean="0"/>
              <a:t> </a:t>
            </a:r>
            <a:r>
              <a:rPr lang="ru-RU" sz="2200" dirty="0" err="1" smtClean="0"/>
              <a:t>міністр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Великобританії</a:t>
            </a:r>
            <a:r>
              <a:rPr lang="ru-RU" sz="2200" dirty="0" smtClean="0"/>
              <a:t> </a:t>
            </a:r>
            <a:r>
              <a:rPr lang="ru-RU" sz="2200" b="1" dirty="0" smtClean="0"/>
              <a:t>В</a:t>
            </a:r>
            <a:r>
              <a:rPr lang="uk-UA" sz="2200" b="1" dirty="0" err="1" smtClean="0"/>
              <a:t>інстон</a:t>
            </a:r>
            <a:r>
              <a:rPr lang="uk-UA" sz="2200" b="1" dirty="0" smtClean="0"/>
              <a:t> </a:t>
            </a:r>
            <a:r>
              <a:rPr lang="ru-RU" sz="2200" b="1" dirty="0" err="1" smtClean="0"/>
              <a:t>Черчілль</a:t>
            </a:r>
            <a:r>
              <a:rPr lang="ru-RU" sz="2200" dirty="0" smtClean="0"/>
              <a:t> та глава уряду СРСР </a:t>
            </a:r>
            <a:r>
              <a:rPr lang="ru-RU" sz="2200" b="1" dirty="0" err="1" smtClean="0"/>
              <a:t>Йосип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Сталін</a:t>
            </a:r>
            <a:r>
              <a:rPr lang="ru-RU" sz="2200" b="1" dirty="0" smtClean="0"/>
              <a:t> </a:t>
            </a:r>
            <a:r>
              <a:rPr lang="ru-RU" sz="2200" dirty="0" err="1" smtClean="0"/>
              <a:t>зійшлися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своїми</a:t>
            </a:r>
            <a:r>
              <a:rPr lang="ru-RU" sz="2200" dirty="0" smtClean="0"/>
              <a:t> </a:t>
            </a:r>
            <a:r>
              <a:rPr lang="ru-RU" sz="2200" dirty="0" err="1" smtClean="0"/>
              <a:t>делегаціями</a:t>
            </a:r>
            <a:r>
              <a:rPr lang="ru-RU" sz="2200" dirty="0" smtClean="0"/>
              <a:t> у </a:t>
            </a:r>
            <a:r>
              <a:rPr lang="ru-RU" sz="2200" dirty="0" err="1" smtClean="0"/>
              <a:t>колишньому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царському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палаці</a:t>
            </a:r>
            <a:r>
              <a:rPr lang="ru-RU" sz="2200" dirty="0" smtClean="0"/>
              <a:t> в </a:t>
            </a:r>
            <a:r>
              <a:rPr lang="ru-RU" sz="2200" dirty="0" err="1" smtClean="0"/>
              <a:t>Лівадії</a:t>
            </a:r>
            <a:r>
              <a:rPr lang="ru-RU" sz="2200" dirty="0" smtClean="0"/>
              <a:t> (</a:t>
            </a:r>
            <a:r>
              <a:rPr lang="ru-RU" sz="2200" dirty="0" err="1" smtClean="0"/>
              <a:t>поблизу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міста</a:t>
            </a:r>
            <a:r>
              <a:rPr lang="ru-RU" sz="2200" dirty="0" smtClean="0"/>
              <a:t> Ялта у </a:t>
            </a:r>
            <a:r>
              <a:rPr lang="ru-RU" sz="2200" dirty="0" err="1" smtClean="0"/>
              <a:t>Криму</a:t>
            </a:r>
            <a:r>
              <a:rPr lang="ru-RU" sz="2200" dirty="0" smtClean="0"/>
              <a:t>) й </a:t>
            </a:r>
            <a:r>
              <a:rPr lang="ru-RU" sz="2200" dirty="0" err="1" smtClean="0">
                <a:solidFill>
                  <a:srgbClr val="C00000"/>
                </a:solidFill>
              </a:rPr>
              <a:t>ухвалили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далекосяжні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рішення</a:t>
            </a:r>
            <a:r>
              <a:rPr lang="ru-RU" sz="2200" dirty="0" smtClean="0">
                <a:solidFill>
                  <a:srgbClr val="C00000"/>
                </a:solidFill>
              </a:rPr>
              <a:t> про подальше </a:t>
            </a:r>
            <a:r>
              <a:rPr lang="ru-RU" sz="2200" dirty="0" err="1" smtClean="0">
                <a:solidFill>
                  <a:srgbClr val="C00000"/>
                </a:solidFill>
              </a:rPr>
              <a:t>ведення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війни</a:t>
            </a:r>
            <a:r>
              <a:rPr lang="ru-RU" sz="2200" dirty="0" smtClean="0">
                <a:solidFill>
                  <a:srgbClr val="C00000"/>
                </a:solidFill>
              </a:rPr>
              <a:t> й </a:t>
            </a:r>
            <a:r>
              <a:rPr lang="ru-RU" sz="2200" dirty="0" err="1" smtClean="0">
                <a:solidFill>
                  <a:srgbClr val="C00000"/>
                </a:solidFill>
              </a:rPr>
              <a:t>повоєнний</a:t>
            </a:r>
            <a:r>
              <a:rPr lang="ru-RU" sz="2200" dirty="0" smtClean="0">
                <a:solidFill>
                  <a:srgbClr val="C00000"/>
                </a:solidFill>
              </a:rPr>
              <a:t> уклад </a:t>
            </a:r>
            <a:r>
              <a:rPr lang="ru-RU" sz="2200" dirty="0" err="1" smtClean="0">
                <a:solidFill>
                  <a:srgbClr val="C00000"/>
                </a:solidFill>
              </a:rPr>
              <a:t>міжнародних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взаємин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6545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1066800"/>
          </a:xfrm>
        </p:spPr>
        <p:txBody>
          <a:bodyPr/>
          <a:lstStyle/>
          <a:p>
            <a:pPr algn="ctr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301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участь </a:t>
            </a:r>
            <a:r>
              <a:rPr lang="ru-RU" dirty="0"/>
              <a:t>СРСР у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(</a:t>
            </a:r>
            <a:r>
              <a:rPr lang="ru-RU" dirty="0" err="1">
                <a:solidFill>
                  <a:srgbClr val="C00000"/>
                </a:solidFill>
              </a:rPr>
              <a:t>таємний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протокол</a:t>
            </a:r>
            <a:r>
              <a:rPr lang="ru-RU" dirty="0" smtClean="0"/>
              <a:t>) - через </a:t>
            </a:r>
          </a:p>
          <a:p>
            <a:pPr marL="109728" indent="0">
              <a:buNone/>
            </a:pPr>
            <a:r>
              <a:rPr lang="ru-RU" dirty="0" smtClean="0"/>
              <a:t>    2-3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СРСР </a:t>
            </a:r>
            <a:r>
              <a:rPr lang="ru-RU" dirty="0" err="1" smtClean="0"/>
              <a:t>вступають</a:t>
            </a:r>
            <a:r>
              <a:rPr lang="ru-RU" dirty="0" smtClean="0"/>
              <a:t> у                   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війну</a:t>
            </a:r>
            <a:r>
              <a:rPr lang="ru-RU" dirty="0" smtClean="0"/>
              <a:t> з </a:t>
            </a:r>
            <a:r>
              <a:rPr lang="ru-RU" dirty="0" err="1" smtClean="0"/>
              <a:t>Японією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smtClean="0"/>
              <a:t>- на </a:t>
            </a:r>
            <a:r>
              <a:rPr lang="ru-RU" dirty="0" err="1"/>
              <a:t>сході</a:t>
            </a:r>
            <a:r>
              <a:rPr lang="ru-RU" dirty="0"/>
              <a:t> по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Керзона</a:t>
            </a:r>
            <a:r>
              <a:rPr lang="ru-RU" dirty="0"/>
              <a:t> з </a:t>
            </a:r>
            <a:r>
              <a:rPr lang="ru-RU" dirty="0" err="1"/>
              <a:t>незначними</a:t>
            </a:r>
            <a:r>
              <a:rPr lang="ru-RU" dirty="0"/>
              <a:t> </a:t>
            </a:r>
            <a:r>
              <a:rPr lang="ru-RU" dirty="0" err="1"/>
              <a:t>відхиленнями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відшкодування</a:t>
            </a:r>
            <a:r>
              <a:rPr lang="ru-RU" dirty="0" smtClean="0"/>
              <a:t> </a:t>
            </a:r>
            <a:r>
              <a:rPr lang="ru-RU" dirty="0" err="1"/>
              <a:t>Польщі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і </a:t>
            </a:r>
            <a:r>
              <a:rPr lang="ru-RU" dirty="0" err="1"/>
              <a:t>утворення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так званого «уряду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схвалено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розчленування</a:t>
            </a:r>
            <a:r>
              <a:rPr lang="ru-RU" dirty="0"/>
              <a:t>, </a:t>
            </a:r>
            <a:r>
              <a:rPr lang="ru-RU" dirty="0" err="1"/>
              <a:t>окупаційного</a:t>
            </a:r>
            <a:r>
              <a:rPr lang="ru-RU" dirty="0"/>
              <a:t> режиму та </a:t>
            </a:r>
            <a:r>
              <a:rPr lang="ru-RU" dirty="0" err="1" smtClean="0"/>
              <a:t>репарацій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нацистської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розпуск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злочинців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smtClean="0"/>
              <a:t>ООН - </a:t>
            </a:r>
            <a:r>
              <a:rPr lang="ru-RU" dirty="0" err="1"/>
              <a:t>ухвалено</a:t>
            </a:r>
            <a:r>
              <a:rPr lang="ru-RU" dirty="0"/>
              <a:t> </a:t>
            </a:r>
            <a:r>
              <a:rPr lang="ru-RU" dirty="0" err="1"/>
              <a:t>скликати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на </a:t>
            </a:r>
            <a:r>
              <a:rPr lang="ru-RU" dirty="0" err="1"/>
              <a:t>квітень</a:t>
            </a:r>
            <a:r>
              <a:rPr lang="ru-RU" dirty="0"/>
              <a:t> 1945 у США, </a:t>
            </a:r>
            <a:r>
              <a:rPr lang="ru-RU" dirty="0" err="1"/>
              <a:t>запросити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/>
              <a:t>членів-засновників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 (УРСР) та </a:t>
            </a:r>
            <a:r>
              <a:rPr lang="ru-RU" dirty="0" err="1"/>
              <a:t>Білорусь</a:t>
            </a:r>
            <a:r>
              <a:rPr lang="ru-RU" dirty="0"/>
              <a:t> (БРСР) (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делегації</a:t>
            </a:r>
            <a:r>
              <a:rPr lang="ru-RU" dirty="0"/>
              <a:t> </a:t>
            </a:r>
            <a:r>
              <a:rPr lang="ru-RU" dirty="0" err="1"/>
              <a:t>відкинули</a:t>
            </a:r>
            <a:r>
              <a:rPr lang="ru-RU" dirty="0"/>
              <a:t> </a:t>
            </a:r>
            <a:r>
              <a:rPr lang="ru-RU" dirty="0" err="1"/>
              <a:t>первісну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СРСР про участь </a:t>
            </a:r>
            <a:r>
              <a:rPr lang="ru-RU" dirty="0" err="1"/>
              <a:t>усіх</a:t>
            </a:r>
            <a:r>
              <a:rPr lang="ru-RU" dirty="0"/>
              <a:t> 16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err="1" smtClean="0"/>
              <a:t>затверджено</a:t>
            </a:r>
            <a:r>
              <a:rPr lang="ru-RU" dirty="0" smtClean="0"/>
              <a:t> </a:t>
            </a:r>
            <a:r>
              <a:rPr lang="ru-RU" dirty="0"/>
              <a:t>принцип </a:t>
            </a:r>
            <a:r>
              <a:rPr lang="ru-RU" dirty="0" err="1"/>
              <a:t>одноголосності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Ради </a:t>
            </a:r>
            <a:r>
              <a:rPr lang="ru-RU" dirty="0" err="1"/>
              <a:t>Безпеки</a:t>
            </a:r>
            <a:r>
              <a:rPr lang="ru-RU" dirty="0"/>
              <a:t> ООН у </a:t>
            </a:r>
            <a:r>
              <a:rPr lang="ru-RU" dirty="0" err="1"/>
              <a:t>засадничих</a:t>
            </a:r>
            <a:r>
              <a:rPr lang="ru-RU" dirty="0"/>
              <a:t> справах (право «вето» великих держав).</a:t>
            </a:r>
          </a:p>
        </p:txBody>
      </p:sp>
    </p:spTree>
    <p:extLst>
      <p:ext uri="{BB962C8B-B14F-4D97-AF65-F5344CB8AC3E}">
        <p14:creationId xmlns:p14="http://schemas.microsoft.com/office/powerpoint/2010/main" val="4392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9" y="548680"/>
            <a:ext cx="8460714" cy="476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076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Заседание круглого стола Крымской конференции. Присутствуют (слева направо): И.В. Сталин, И.М. Майский, А.А. Громыко, У. </a:t>
            </a:r>
            <a:r>
              <a:rPr lang="ru-RU" dirty="0" err="1" smtClean="0"/>
              <a:t>Леги</a:t>
            </a:r>
            <a:r>
              <a:rPr lang="ru-RU" dirty="0" smtClean="0"/>
              <a:t>, Э. </a:t>
            </a:r>
            <a:r>
              <a:rPr lang="ru-RU" dirty="0" err="1" smtClean="0"/>
              <a:t>Стеттиниус</a:t>
            </a:r>
            <a:r>
              <a:rPr lang="ru-RU" dirty="0" smtClean="0"/>
              <a:t>, Ф. Рузвельт, Г. </a:t>
            </a:r>
            <a:r>
              <a:rPr lang="ru-RU" dirty="0" err="1" smtClean="0"/>
              <a:t>Гопкинс</a:t>
            </a:r>
            <a:r>
              <a:rPr lang="ru-RU" dirty="0" smtClean="0"/>
              <a:t>, У. Черчилль, В.М. Молотов (справа от И. Сталина) и другие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98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Nika\Desktop\i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r="1103" b="1615"/>
          <a:stretch/>
        </p:blipFill>
        <p:spPr bwMode="auto">
          <a:xfrm>
            <a:off x="179512" y="2564904"/>
            <a:ext cx="6218725" cy="413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265"/>
            <a:ext cx="5591944" cy="373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91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звана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Декларація</a:t>
            </a:r>
            <a:r>
              <a:rPr lang="ru-RU" dirty="0" smtClean="0">
                <a:solidFill>
                  <a:srgbClr val="C00000"/>
                </a:solidFill>
              </a:rPr>
              <a:t> про </a:t>
            </a:r>
            <a:r>
              <a:rPr lang="ru-RU" dirty="0" err="1" smtClean="0">
                <a:solidFill>
                  <a:srgbClr val="C00000"/>
                </a:solidFill>
              </a:rPr>
              <a:t>визволену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Європу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smtClean="0"/>
              <a:t>як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Ялтинської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  <a:r>
              <a:rPr lang="ru-RU" dirty="0" err="1" smtClean="0"/>
              <a:t>залишила</a:t>
            </a:r>
            <a:r>
              <a:rPr lang="ru-RU" dirty="0" smtClean="0"/>
              <a:t>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вільні</a:t>
            </a:r>
            <a:r>
              <a:rPr lang="ru-RU" dirty="0" smtClean="0"/>
              <a:t> руки в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«</a:t>
            </a:r>
            <a:r>
              <a:rPr lang="ru-RU" dirty="0" err="1" smtClean="0"/>
              <a:t>допомоги</a:t>
            </a:r>
            <a:r>
              <a:rPr lang="ru-RU" dirty="0" smtClean="0"/>
              <a:t>» </a:t>
            </a:r>
            <a:r>
              <a:rPr lang="ru-RU" dirty="0" err="1" smtClean="0"/>
              <a:t>визволеним</a:t>
            </a:r>
            <a:r>
              <a:rPr lang="ru-RU" dirty="0" smtClean="0"/>
              <a:t> народам.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СРСР </a:t>
            </a:r>
            <a:r>
              <a:rPr lang="ru-RU" dirty="0" err="1" smtClean="0"/>
              <a:t>забезпечив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контроль над </a:t>
            </a:r>
            <a:r>
              <a:rPr lang="ru-RU" dirty="0" err="1" smtClean="0"/>
              <a:t>окупованими</a:t>
            </a:r>
            <a:r>
              <a:rPr lang="ru-RU" dirty="0" smtClean="0"/>
              <a:t> ним </a:t>
            </a:r>
            <a:r>
              <a:rPr lang="ru-RU" dirty="0" err="1" smtClean="0"/>
              <a:t>країнами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довело до </a:t>
            </a:r>
            <a:r>
              <a:rPr lang="ru-RU" dirty="0" err="1" smtClean="0"/>
              <a:t>радянизації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й </a:t>
            </a:r>
            <a:r>
              <a:rPr lang="ru-RU" dirty="0" err="1" smtClean="0"/>
              <a:t>спричинило</a:t>
            </a:r>
            <a:r>
              <a:rPr lang="ru-RU" dirty="0" smtClean="0"/>
              <a:t> «</a:t>
            </a:r>
            <a:r>
              <a:rPr lang="ru-RU" dirty="0" err="1" smtClean="0"/>
              <a:t>холодну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»</a:t>
            </a:r>
            <a:r>
              <a:rPr lang="ru-RU" sz="2000" b="1" dirty="0" smtClean="0"/>
              <a:t>*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980728"/>
            <a:ext cx="4801315" cy="341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97152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* </a:t>
            </a:r>
            <a:r>
              <a:rPr lang="vi-VN" b="1" dirty="0" smtClean="0">
                <a:solidFill>
                  <a:srgbClr val="C00000"/>
                </a:solidFill>
              </a:rPr>
              <a:t>Холо́дна війна́  </a:t>
            </a:r>
            <a:r>
              <a:rPr lang="vi-VN" dirty="0" smtClean="0"/>
              <a:t>— глобальна геополітична, економічна та ідеологічна конфронтація між </a:t>
            </a:r>
            <a:r>
              <a:rPr lang="vi-VN" b="1" dirty="0" smtClean="0"/>
              <a:t>Радянським Союзом </a:t>
            </a:r>
            <a:r>
              <a:rPr lang="vi-VN" dirty="0" smtClean="0"/>
              <a:t>і його союзниками, з одного боку, і </a:t>
            </a:r>
            <a:r>
              <a:rPr lang="vi-VN" b="1" dirty="0" smtClean="0"/>
              <a:t>США </a:t>
            </a:r>
            <a:r>
              <a:rPr lang="vi-VN" dirty="0" smtClean="0"/>
              <a:t>та</a:t>
            </a:r>
            <a:r>
              <a:rPr lang="vi-VN" b="1" dirty="0" smtClean="0"/>
              <a:t> Західною Європою </a:t>
            </a:r>
            <a:r>
              <a:rPr lang="vi-VN" dirty="0" smtClean="0"/>
              <a:t>і їх союзниками — з іншого, що тривала з середини 1940-х до початку 1990-х років.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7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про </a:t>
            </a:r>
            <a:r>
              <a:rPr lang="ru-RU" dirty="0" err="1"/>
              <a:t>Ялтинську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Сталін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дорадники</a:t>
            </a:r>
            <a:r>
              <a:rPr lang="ru-RU" dirty="0"/>
              <a:t> максимально </a:t>
            </a:r>
            <a:r>
              <a:rPr lang="ru-RU" dirty="0" err="1"/>
              <a:t>використали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СРСР і завершили </a:t>
            </a:r>
            <a:r>
              <a:rPr lang="ru-RU" dirty="0" err="1"/>
              <a:t>окупацію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податливість</a:t>
            </a:r>
            <a:r>
              <a:rPr lang="ru-RU" dirty="0"/>
              <a:t> президента Рузвельта. </a:t>
            </a:r>
            <a:endParaRPr lang="ru-RU" dirty="0" smtClean="0"/>
          </a:p>
          <a:p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/>
              <a:t>історики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</a:t>
            </a:r>
            <a:r>
              <a:rPr lang="ru-RU" dirty="0" err="1"/>
              <a:t>Ялтинську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як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дипломатії</a:t>
            </a:r>
            <a:r>
              <a:rPr lang="ru-RU" dirty="0"/>
              <a:t> й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, </a:t>
            </a:r>
            <a:r>
              <a:rPr lang="ru-RU" dirty="0" err="1"/>
              <a:t>Ялтинська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мала </a:t>
            </a:r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 принцип </a:t>
            </a:r>
            <a:r>
              <a:rPr lang="ru-RU" dirty="0" err="1"/>
              <a:t>етнічного</a:t>
            </a:r>
            <a:r>
              <a:rPr lang="ru-RU" dirty="0"/>
              <a:t> кордону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Польщею</a:t>
            </a:r>
            <a:r>
              <a:rPr lang="ru-RU" dirty="0"/>
              <a:t> й </a:t>
            </a:r>
            <a:r>
              <a:rPr lang="ru-RU" dirty="0" err="1"/>
              <a:t>Україною</a:t>
            </a:r>
            <a:r>
              <a:rPr lang="ru-RU" dirty="0"/>
              <a:t>. Вона на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визначила</a:t>
            </a:r>
            <a:r>
              <a:rPr lang="ru-RU" dirty="0"/>
              <a:t> долю Центрально-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й </a:t>
            </a:r>
            <a:r>
              <a:rPr lang="ru-RU" dirty="0" err="1"/>
              <a:t>зміцнила</a:t>
            </a:r>
            <a:r>
              <a:rPr lang="ru-RU" dirty="0"/>
              <a:t> роль СРСР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44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2680319" y="3448472"/>
            <a:ext cx="586803" cy="544440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Груповий</a:t>
            </a:r>
            <a:r>
              <a:rPr lang="ru-RU" dirty="0"/>
              <a:t> </a:t>
            </a:r>
            <a:r>
              <a:rPr lang="ru-RU" dirty="0" err="1"/>
              <a:t>знімок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В.Черчілль</a:t>
            </a:r>
            <a:r>
              <a:rPr lang="ru-RU" dirty="0">
                <a:solidFill>
                  <a:srgbClr val="C00000"/>
                </a:solidFill>
              </a:rPr>
              <a:t>, Ф. Д. Рузвельт, Й. В. </a:t>
            </a:r>
            <a:r>
              <a:rPr lang="ru-RU" dirty="0" err="1">
                <a:solidFill>
                  <a:srgbClr val="C00000"/>
                </a:solidFill>
              </a:rPr>
              <a:t>Сталін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88224" y="2276872"/>
            <a:ext cx="2374776" cy="2516489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Дата </a:t>
            </a:r>
            <a:r>
              <a:rPr lang="ru-RU" sz="1600" dirty="0" err="1"/>
              <a:t>проведення</a:t>
            </a:r>
            <a:r>
              <a:rPr lang="ru-RU" sz="1600" dirty="0"/>
              <a:t>:	</a:t>
            </a:r>
            <a:endParaRPr lang="en-US" sz="1600" dirty="0" smtClean="0"/>
          </a:p>
          <a:p>
            <a:pPr algn="ctr"/>
            <a:r>
              <a:rPr lang="ru-RU" sz="1600" b="1" dirty="0" smtClean="0"/>
              <a:t>4 </a:t>
            </a:r>
            <a:r>
              <a:rPr lang="ru-RU" sz="1600" b="1" dirty="0"/>
              <a:t>— 11 лютого </a:t>
            </a:r>
            <a:r>
              <a:rPr lang="ru-RU" sz="1600" b="1" dirty="0" smtClean="0"/>
              <a:t>1945</a:t>
            </a:r>
            <a:endParaRPr lang="en-US" sz="1600" b="1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algn="ctr"/>
            <a:r>
              <a:rPr lang="ru-RU" sz="1600" b="1" dirty="0" err="1" smtClean="0"/>
              <a:t>Лівадійський</a:t>
            </a:r>
            <a:r>
              <a:rPr lang="ru-RU" sz="1600" b="1" dirty="0" smtClean="0"/>
              <a:t> </a:t>
            </a:r>
            <a:r>
              <a:rPr lang="ru-RU" sz="1600" b="1" dirty="0"/>
              <a:t>палац, Ялта, </a:t>
            </a:r>
            <a:r>
              <a:rPr lang="ru-RU" sz="1600" b="1" dirty="0" err="1" smtClean="0"/>
              <a:t>Крим</a:t>
            </a:r>
            <a:endParaRPr lang="en-US" sz="1600" b="1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err="1" smtClean="0"/>
              <a:t>Країни-учасниці</a:t>
            </a:r>
            <a:r>
              <a:rPr lang="ru-RU" sz="1600" dirty="0"/>
              <a:t>:	</a:t>
            </a:r>
            <a:endParaRPr lang="en-US" sz="1600" dirty="0" smtClean="0"/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СРСР</a:t>
            </a:r>
          </a:p>
          <a:p>
            <a:pPr algn="ctr"/>
            <a:r>
              <a:rPr lang="ru-RU" sz="1600" b="1" dirty="0"/>
              <a:t> США</a:t>
            </a:r>
          </a:p>
          <a:p>
            <a:pPr algn="ctr"/>
            <a:r>
              <a:rPr lang="ru-RU" sz="1600" b="1" dirty="0"/>
              <a:t> Велика </a:t>
            </a:r>
            <a:r>
              <a:rPr lang="ru-RU" sz="1600" b="1" dirty="0" err="1"/>
              <a:t>Британія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19556"/>
            <a:ext cx="6192689" cy="499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4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934">
            <a:off x="3223387" y="1561347"/>
            <a:ext cx="5616801" cy="421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00132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Премьер-министр Великобритании </a:t>
            </a:r>
            <a:r>
              <a:rPr lang="ru-RU" dirty="0" err="1" smtClean="0"/>
              <a:t>У.Черчилль</a:t>
            </a:r>
            <a:r>
              <a:rPr lang="ru-RU" dirty="0" smtClean="0"/>
              <a:t>, прибывший на Крымскую конференцию, у трапа самолета, аэродром.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317">
            <a:off x="357786" y="457847"/>
            <a:ext cx="4568924" cy="343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24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57332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Проход по летному полю: В.М. Молотов, У. Черчилль, Э. </a:t>
            </a:r>
            <a:r>
              <a:rPr lang="ru-RU" dirty="0" err="1" smtClean="0"/>
              <a:t>Стеттиниус</a:t>
            </a:r>
            <a:r>
              <a:rPr lang="ru-RU" dirty="0" smtClean="0"/>
              <a:t>. На втором плане: переводчик В.Н. Павлов, Ф.Т. Гусев, адмирал Н.Г. Кузнецов и другие, Аэродром Саки.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61"/>
            <a:ext cx="7099057" cy="5488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35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6" y="116632"/>
            <a:ext cx="7854879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68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Премьер-министр Великобритании </a:t>
            </a:r>
            <a:r>
              <a:rPr lang="ru-RU" dirty="0" err="1" smtClean="0"/>
              <a:t>У.Черчилль</a:t>
            </a:r>
            <a:r>
              <a:rPr lang="ru-RU" dirty="0" smtClean="0"/>
              <a:t> и сопровождающие его лица обходят строй почетного караула в день прибытия английской делегации на Крымскую конференцию, Симферополь.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5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8" y="188640"/>
            <a:ext cx="795185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318" y="60212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Встреча на аэродроме Президента США </a:t>
            </a:r>
            <a:r>
              <a:rPr lang="ru-RU" dirty="0" err="1" smtClean="0"/>
              <a:t>Ф.Д.Рузвельта</a:t>
            </a:r>
            <a:r>
              <a:rPr lang="ru-RU" dirty="0" smtClean="0"/>
              <a:t>, прибывшего на Крымскую конференцию, Симферополь.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21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9" y="404664"/>
            <a:ext cx="7429500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237312"/>
            <a:ext cx="511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Ф.Д.Рузвельт</a:t>
            </a:r>
            <a:r>
              <a:rPr lang="ru-RU" dirty="0" smtClean="0"/>
              <a:t> и У. Черчилль, Аэродром Саки.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3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" y="188640"/>
            <a:ext cx="8216624" cy="551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105" y="578053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Встреча на аэродроме Президента США </a:t>
            </a:r>
            <a:r>
              <a:rPr lang="ru-RU" dirty="0" err="1" smtClean="0"/>
              <a:t>Ф.Д.Рузвельта</a:t>
            </a:r>
            <a:r>
              <a:rPr lang="ru-RU" dirty="0" smtClean="0"/>
              <a:t>, прибывшего на Крымскую конференцию. Среди присутствующих: </a:t>
            </a:r>
            <a:r>
              <a:rPr lang="ru-RU" dirty="0" err="1" smtClean="0"/>
              <a:t>Н.Г.Кузнецов</a:t>
            </a:r>
            <a:r>
              <a:rPr lang="ru-RU" dirty="0" smtClean="0"/>
              <a:t>, </a:t>
            </a:r>
            <a:r>
              <a:rPr lang="ru-RU" dirty="0" err="1" smtClean="0"/>
              <a:t>В.М.Молотов</a:t>
            </a:r>
            <a:r>
              <a:rPr lang="ru-RU" dirty="0" smtClean="0"/>
              <a:t>, </a:t>
            </a:r>
            <a:r>
              <a:rPr lang="ru-RU" dirty="0" err="1" smtClean="0"/>
              <a:t>А.А.Громыко</a:t>
            </a:r>
            <a:r>
              <a:rPr lang="ru-RU" dirty="0" smtClean="0"/>
              <a:t>, </a:t>
            </a:r>
            <a:r>
              <a:rPr lang="ru-RU" dirty="0" err="1" smtClean="0"/>
              <a:t>У.Черчилль</a:t>
            </a:r>
            <a:r>
              <a:rPr lang="ru-RU" dirty="0" smtClean="0"/>
              <a:t> и </a:t>
            </a:r>
            <a:r>
              <a:rPr lang="ru-RU" dirty="0" err="1" smtClean="0"/>
              <a:t>др</a:t>
            </a:r>
            <a:r>
              <a:rPr lang="ru-RU" dirty="0" smtClean="0"/>
              <a:t>, Симферополь.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213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43756" cy="589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26" y="60932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Смотр почетного караула: В.М. Молотов, У. Черчилль, Ф. Рузвельт и другие, Ялта.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47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625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Ялтинська конференція</vt:lpstr>
      <vt:lpstr>Груповий знімок учасників конференції: В.Черчілль, Ф. Д. Рузвельт, Й. В. Сталін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 найважливіших рішень були: </vt:lpstr>
      <vt:lpstr>Презентация PowerPoint</vt:lpstr>
      <vt:lpstr>Презентация PowerPoint</vt:lpstr>
      <vt:lpstr>Презентация PowerPoint</vt:lpstr>
      <vt:lpstr>Висновок: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Nika</dc:creator>
  <cp:lastModifiedBy>Nika</cp:lastModifiedBy>
  <cp:revision>11</cp:revision>
  <dcterms:created xsi:type="dcterms:W3CDTF">2013-11-01T10:31:04Z</dcterms:created>
  <dcterms:modified xsi:type="dcterms:W3CDTF">2013-11-01T12:17:39Z</dcterms:modified>
</cp:coreProperties>
</file>