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556792"/>
            <a:ext cx="5436096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284984"/>
            <a:ext cx="4176464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504-88AC-46B1-9AD9-10B785121E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968A-E76E-4B55-98FC-1E1B6BEB7F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504-88AC-46B1-9AD9-10B785121E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968A-E76E-4B55-98FC-1E1B6BEB7F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504-88AC-46B1-9AD9-10B785121E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968A-E76E-4B55-98FC-1E1B6BEB7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504-88AC-46B1-9AD9-10B785121E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968A-E76E-4B55-98FC-1E1B6BEB7F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D15504-88AC-46B1-9AD9-10B785121E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E968A-E76E-4B55-98FC-1E1B6BEB7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0C1EABC-0D3A-42EA-9CF7-B10CD8346F9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B6AA5CC-2C16-49E9-BA55-06862D536EB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504-88AC-46B1-9AD9-10B785121E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968A-E76E-4B55-98FC-1E1B6BEB7F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4D15504-88AC-46B1-9AD9-10B785121E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8AE968A-E76E-4B55-98FC-1E1B6BEB7F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504-88AC-46B1-9AD9-10B785121E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968A-E76E-4B55-98FC-1E1B6BEB7F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504-88AC-46B1-9AD9-10B785121E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968A-E76E-4B55-98FC-1E1B6BEB7F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504-88AC-46B1-9AD9-10B785121E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968A-E76E-4B55-98FC-1E1B6BEB7F9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504-88AC-46B1-9AD9-10B785121E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968A-E76E-4B55-98FC-1E1B6BEB7F9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4D15504-88AC-46B1-9AD9-10B785121E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AE968A-E76E-4B55-98FC-1E1B6BEB7F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D15504-88AC-46B1-9AD9-10B785121E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AE968A-E76E-4B55-98FC-1E1B6BEB7F9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90872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Роберт</a:t>
            </a:r>
            <a:br>
              <a:rPr lang="ru-RU" sz="4400" b="1" dirty="0" smtClean="0"/>
            </a:br>
            <a:r>
              <a:rPr lang="ru-RU" sz="4400" b="1" dirty="0" smtClean="0"/>
              <a:t>Рождественский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636912"/>
            <a:ext cx="4193704" cy="533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3200" dirty="0" smtClean="0"/>
              <a:t>(1932 – 1994 )</a:t>
            </a:r>
            <a:endParaRPr lang="ru-RU" sz="3200" dirty="0"/>
          </a:p>
        </p:txBody>
      </p:sp>
      <p:pic>
        <p:nvPicPr>
          <p:cNvPr id="1026" name="Picture 2" descr="http://img0.liveinternet.ru/images/attach/c/8/99/353/99353498_4397599_0_7ba19_d2d5d44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657600" cy="458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3968" y="4077072"/>
            <a:ext cx="47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* имя </a:t>
            </a:r>
            <a:r>
              <a:rPr lang="ru-RU" sz="2400" dirty="0"/>
              <a:t>при рождении — </a:t>
            </a:r>
            <a:endParaRPr lang="ru-RU" sz="2400" dirty="0" smtClean="0"/>
          </a:p>
          <a:p>
            <a:pPr algn="ctr"/>
            <a:r>
              <a:rPr lang="ru-RU" sz="2400" dirty="0" smtClean="0"/>
              <a:t>Роберт </a:t>
            </a:r>
            <a:r>
              <a:rPr lang="ru-RU" sz="2400" dirty="0"/>
              <a:t>Станиславович </a:t>
            </a:r>
            <a:r>
              <a:rPr lang="ru-RU" sz="2400" dirty="0" err="1" smtClean="0"/>
              <a:t>Петкевич</a:t>
            </a:r>
            <a:r>
              <a:rPr lang="ru-RU" sz="2400" dirty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097360"/>
            <a:ext cx="5112568" cy="5760640"/>
          </a:xfrm>
        </p:spPr>
        <p:txBody>
          <a:bodyPr/>
          <a:lstStyle/>
          <a:p>
            <a:r>
              <a:rPr lang="ru-RU" dirty="0" smtClean="0"/>
              <a:t>А была еще песня «Позвони мне, позвони», написанная на стихи «серьезного» поэта Роберта Рождественского. И далеко не все знают, что однажды «песочные часы» перевернулись. Это когда по мотивам песни на слова Роберта Рождественского «Огромное небо» был снят мультипликационный фильм.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http://kinofilms.tv/images/films/36/35490/pict/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80728"/>
            <a:ext cx="3024336" cy="429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Это стихотворение написано </a:t>
            </a:r>
            <a:r>
              <a:rPr lang="ru-RU" sz="2400" dirty="0" smtClean="0"/>
              <a:t>в 1971 году, спустя пять лет после подвига Юрия Янова и Бориса Капустина, которые пожертвовали собой, но спасли жителей Берлина… 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Роберт </a:t>
            </a:r>
            <a:r>
              <a:rPr lang="ru-RU" sz="2400" dirty="0" smtClean="0"/>
              <a:t>Иванович Рождественский похоронен в поселке </a:t>
            </a:r>
            <a:r>
              <a:rPr lang="ru-RU" sz="2400" dirty="0" err="1" smtClean="0"/>
              <a:t>Переделкино</a:t>
            </a:r>
            <a:r>
              <a:rPr lang="ru-RU" sz="2400" dirty="0" smtClean="0"/>
              <a:t>, в ста шагах от могилы Бориса Пастернака…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8674" name="Picture 2" descr="http://www.moscow-tombs.ru/1994/rozhdestvensky_ri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2123728" y="3140968"/>
            <a:ext cx="5112568" cy="3623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9906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Премии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229600" cy="4937760"/>
          </a:xfrm>
        </p:spPr>
        <p:txBody>
          <a:bodyPr/>
          <a:lstStyle/>
          <a:p>
            <a:r>
              <a:rPr lang="ru-RU" dirty="0" smtClean="0"/>
              <a:t>Первый обладатель «Золотого венца» </a:t>
            </a:r>
            <a:r>
              <a:rPr lang="ru-RU" dirty="0" err="1" smtClean="0"/>
              <a:t>Стружских</a:t>
            </a:r>
            <a:r>
              <a:rPr lang="ru-RU" dirty="0" smtClean="0"/>
              <a:t> вечеров поэзии (1966)</a:t>
            </a:r>
          </a:p>
          <a:p>
            <a:r>
              <a:rPr lang="ru-RU" dirty="0" smtClean="0"/>
              <a:t>Государственная премия СССР (1979).</a:t>
            </a:r>
          </a:p>
          <a:p>
            <a:endParaRPr lang="ru-RU" dirty="0"/>
          </a:p>
        </p:txBody>
      </p:sp>
      <p:pic>
        <p:nvPicPr>
          <p:cNvPr id="29700" name="Picture 4" descr="Знак «Лауреат премии Ленинского комсомол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1428750" cy="2400301"/>
          </a:xfrm>
          <a:prstGeom prst="rect">
            <a:avLst/>
          </a:prstGeom>
          <a:noFill/>
        </p:spPr>
      </p:pic>
      <p:pic>
        <p:nvPicPr>
          <p:cNvPr id="29702" name="Picture 6" descr="State Prize Soviet Un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501008"/>
            <a:ext cx="1512168" cy="2414780"/>
          </a:xfrm>
          <a:prstGeom prst="rect">
            <a:avLst/>
          </a:prstGeom>
          <a:noFill/>
        </p:spPr>
      </p:pic>
      <p:pic>
        <p:nvPicPr>
          <p:cNvPr id="29704" name="Picture 8" descr="Order of Lenin Ribbon Bar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73016"/>
            <a:ext cx="1543029" cy="648072"/>
          </a:xfrm>
          <a:prstGeom prst="rect">
            <a:avLst/>
          </a:prstGeom>
          <a:noFill/>
        </p:spPr>
      </p:pic>
      <p:pic>
        <p:nvPicPr>
          <p:cNvPr id="29706" name="Picture 10" descr="Order october revolution ri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573016"/>
            <a:ext cx="1555373" cy="648072"/>
          </a:xfrm>
          <a:prstGeom prst="rect">
            <a:avLst/>
          </a:prstGeom>
          <a:noFill/>
        </p:spPr>
      </p:pic>
      <p:pic>
        <p:nvPicPr>
          <p:cNvPr id="29708" name="Picture 12" descr="Orderredbannerlabor ri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3573016"/>
            <a:ext cx="1555373" cy="648072"/>
          </a:xfrm>
          <a:prstGeom prst="rect">
            <a:avLst/>
          </a:prstGeom>
          <a:noFill/>
        </p:spPr>
      </p:pic>
      <p:pic>
        <p:nvPicPr>
          <p:cNvPr id="29710" name="Picture 14" descr="Order badge of honor ri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4581128"/>
            <a:ext cx="1555373" cy="648072"/>
          </a:xfrm>
          <a:prstGeom prst="rect">
            <a:avLst/>
          </a:prstGeom>
          <a:noFill/>
        </p:spPr>
      </p:pic>
      <p:pic>
        <p:nvPicPr>
          <p:cNvPr id="29712" name="Picture 16" descr="CombatCooperationRibb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581128"/>
            <a:ext cx="1555373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4000" b="1" dirty="0" smtClean="0"/>
              <a:t>На фронт так и не доехал...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576064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…Роберт родился 20 июня 1932 года в селе Косиха Алтайского края, где в это время жили его родители Станислав </a:t>
            </a:r>
            <a:r>
              <a:rPr lang="ru-RU" dirty="0" err="1" smtClean="0"/>
              <a:t>Петкевич</a:t>
            </a:r>
            <a:r>
              <a:rPr lang="ru-RU" dirty="0" smtClean="0"/>
              <a:t> </a:t>
            </a:r>
            <a:r>
              <a:rPr lang="ru-RU" dirty="0" smtClean="0"/>
              <a:t>и Вера </a:t>
            </a:r>
            <a:r>
              <a:rPr lang="ru-RU" dirty="0" smtClean="0"/>
              <a:t>Федорова</a:t>
            </a:r>
            <a:r>
              <a:rPr lang="ru-RU" dirty="0" smtClean="0"/>
              <a:t>. Отец был потомком ссыльных поляков, служил в НКВД и очень тяжело переживал свое положение, когда в «расстрельный» 1937 год приходилось приводить в исполнение приговоры «троек». Вначале он делал это без сожаления, но когда репрессии начали носить массовый характер, понял, что сразу столько врагов у Советской власти быть не может. Он не подходил на роль палача, а потому, придя домой, часто снимал стресс водкой. Вернее, заглушал голос совести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://img.happy-giraffe.ru/thumbs/580x1000/34531/dd56882611fe8e4b6c540729cb92beb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00808"/>
            <a:ext cx="2657475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Детство Роберта закончилось в июне 1941 года, когда практически одновременно и отец и мама (она была военным врачом) отправились на фронт. Роберта оставили в Москве, на попечении бабушки. А дальше случилось непредвиденное – бабушка неожиданно умерла, и мама вернулась с фронта, чтобы забрать сына с собой, оформив его сыном полка. На фронт мальчишка так и не доехал. Мамин друг, которого она встретила на одной из станций, заявил, узнав об этом намерении: «Вера, ты с ума сошла! Эвакогоспиталь – это не игрушки. А вдруг артналет или бомбежка? Зачем рисковать жизнью ребенка? Определи-ка его в какой-нибудь московский детский приют!»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Так она и сделала. И именно в детском приюте Роберт в 1944 году получил от мамы письмо, в котором она сообщала, что у него скоро появится новый папа – Иван </a:t>
            </a:r>
            <a:r>
              <a:rPr lang="ru-RU" dirty="0" smtClean="0"/>
              <a:t>Рождественский</a:t>
            </a:r>
            <a:r>
              <a:rPr lang="ru-RU" dirty="0" smtClean="0"/>
              <a:t>. Станислав </a:t>
            </a:r>
            <a:r>
              <a:rPr lang="ru-RU" dirty="0" err="1" smtClean="0"/>
              <a:t>Петкевич</a:t>
            </a:r>
            <a:r>
              <a:rPr lang="ru-RU" dirty="0" smtClean="0"/>
              <a:t> </a:t>
            </a:r>
            <a:r>
              <a:rPr lang="ru-RU" dirty="0" smtClean="0"/>
              <a:t>погиб </a:t>
            </a:r>
            <a:r>
              <a:rPr lang="ru-RU" dirty="0" smtClean="0"/>
              <a:t>в 1941 </a:t>
            </a:r>
            <a:r>
              <a:rPr lang="ru-RU" dirty="0" smtClean="0"/>
              <a:t>году. Отчим </a:t>
            </a:r>
            <a:r>
              <a:rPr lang="ru-RU" dirty="0" smtClean="0"/>
              <a:t>усыновил Роберта, и они отправились к новому месту службы Ивана Рождественского – в Кёнигсберг. </a:t>
            </a: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892480" cy="990600"/>
          </a:xfrm>
        </p:spPr>
        <p:txBody>
          <a:bodyPr>
            <a:noAutofit/>
          </a:bodyPr>
          <a:lstStyle/>
          <a:p>
            <a:pPr fontAlgn="base"/>
            <a:r>
              <a:rPr lang="ru-RU" sz="3600" b="1" dirty="0" smtClean="0"/>
              <a:t>Первая любовь. Она же и последняя...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229600" cy="321791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Что интересно – Роберт Рождественский поступил в литературный институт только со второй попытки, первый раз его «зарубили» из-за профнепригодности. Жалел ли он об этом? Скорее всего, нет! Потому что в следующем году все вернулось на круги своя. Более того, однажды на комсомольском собрании разбирали первокурсницу, которую поймали за курением. Роберт присмотрелся к Алле Киреевой повнимательнее и понял, что он пропал…</a:t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20482" name="Picture 2" descr="http://shkolazhizni.ru/img/content/i67/67116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45024"/>
            <a:ext cx="4608512" cy="3072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ld_papyr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3123" y="-531440"/>
            <a:ext cx="4691071" cy="7920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692696"/>
            <a:ext cx="403244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Знаешь,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 я хочу, чтоб каждое слово 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этого утреннего стихотворенья 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вдруг потянулось к рукам твоим,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словно 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соскучившаяся ветка сирени.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 Знаешь, 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я хочу, чтоб каждая строчка, 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неожиданно вырвавшись из размера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и всю строфу разрывая в клочья, 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отозваться в сердце твоем сумела. 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Знаешь,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я хочу, чтоб каждая буква 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глядела бы на тебя </a:t>
            </a:r>
            <a:r>
              <a:rPr lang="ru-RU" sz="1500" b="1" dirty="0" err="1" smtClean="0">
                <a:latin typeface="Segoe Script" pitchFamily="34" charset="0"/>
              </a:rPr>
              <a:t>влюбленно</a:t>
            </a:r>
            <a:r>
              <a:rPr lang="ru-RU" sz="1500" b="1" dirty="0" smtClean="0">
                <a:latin typeface="Segoe Script" pitchFamily="34" charset="0"/>
              </a:rPr>
              <a:t>. 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И была бы заполнена солнцем, 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будто 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капля росы на ладони клена.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 Знаешь, 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я хочу, чтоб февральская вьюга 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покорно у ног твоих распласталась. 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И хочу,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 чтобы мы любили друг друга 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столько,</a:t>
            </a:r>
          </a:p>
          <a:p>
            <a:pPr>
              <a:buNone/>
            </a:pPr>
            <a:r>
              <a:rPr lang="ru-RU" sz="1500" b="1" dirty="0" smtClean="0">
                <a:latin typeface="Segoe Script" pitchFamily="34" charset="0"/>
              </a:rPr>
              <a:t>сколько нам жить осталось.</a:t>
            </a:r>
            <a:endParaRPr lang="ru-RU" sz="1500" b="1" dirty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4499992" cy="6858000"/>
          </a:xfrm>
        </p:spPr>
        <p:txBody>
          <a:bodyPr>
            <a:noAutofit/>
          </a:bodyPr>
          <a:lstStyle/>
          <a:p>
            <a:endParaRPr lang="ru-RU" sz="1600" dirty="0" smtClean="0"/>
          </a:p>
          <a:p>
            <a:r>
              <a:rPr lang="ru-RU" sz="2000" dirty="0" smtClean="0"/>
              <a:t>Думаю</a:t>
            </a:r>
            <a:r>
              <a:rPr lang="ru-RU" sz="2000" dirty="0" smtClean="0"/>
              <a:t>, вряд ли какая женщина отказалась бы слышать это стихотворение из уст любимого хоть двадцать раз на дню. Они прожили вместе 41 год. И это время вместило в себя все: и многочисленные стихи, и выступления во Дворцах спорта и на стадионах, и сладкое бремя славы, и терпкую горечь разочарований в том, что некоторые поэты за лишний кусок масла на своем хлебушке готовы приковать себя наручниками к «производственной теме</a:t>
            </a:r>
            <a:r>
              <a:rPr lang="ru-RU" sz="2000" dirty="0" smtClean="0"/>
              <a:t>»…</a:t>
            </a:r>
          </a:p>
        </p:txBody>
      </p:sp>
      <p:pic>
        <p:nvPicPr>
          <p:cNvPr id="22530" name="Picture 2" descr="http://cdn1.img22.ria.ru/images/67213/32/672133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36712"/>
            <a:ext cx="4546005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4293096"/>
            <a:ext cx="8856984" cy="25649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000" dirty="0"/>
              <a:t>Да, Роберт Рождественский стал членом правления Союза писателей, но не из-за того, что являлся глашатаем власти – эта должность позволяла ему помогать товарищам. Особенно молодым и начинающим, которых некоторое время «в упор не замечали», дабы не выделять квартиры… Алла Киреева оказалась удачливой Музой. Стихи из-под пера Роберта вылетали, словно птицы из гнезда. Достаточно сказать, что всего поэт выпустил около 70 поэтических сборников.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90600"/>
          </a:xfrm>
        </p:spPr>
        <p:txBody>
          <a:bodyPr>
            <a:noAutofit/>
          </a:bodyPr>
          <a:lstStyle/>
          <a:p>
            <a:r>
              <a:rPr lang="ru-RU" b="1" dirty="0" smtClean="0"/>
              <a:t>Чудесное превращение в «концертного» </a:t>
            </a:r>
            <a:r>
              <a:rPr lang="ru-RU" b="1" dirty="0" smtClean="0"/>
              <a:t>поэта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4240128"/>
          </a:xfrm>
        </p:spPr>
        <p:txBody>
          <a:bodyPr>
            <a:normAutofit/>
          </a:bodyPr>
          <a:lstStyle/>
          <a:p>
            <a:r>
              <a:rPr lang="ru-RU" dirty="0" smtClean="0"/>
              <a:t>С середины 60-х годов Роберт Рождественский начал активно сотрудничать с композиторами. Его песни стали настоящей классикой, начиная с песни «Погоня», которую Эдмонд </a:t>
            </a:r>
            <a:r>
              <a:rPr lang="ru-RU" dirty="0" err="1" smtClean="0"/>
              <a:t>Кеосаян</a:t>
            </a:r>
            <a:r>
              <a:rPr lang="ru-RU" dirty="0" smtClean="0"/>
              <a:t> включил в свой фильм «Неуловимые мстители». Тремя годами позже вышел фильм «Минута молчания» режиссера Игоря Шатрова, где была песня, которую сразу начали заказывать в каждом концерте по заявкам радиослушатели и телезрители: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ld_papyr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3123" y="-531440"/>
            <a:ext cx="4691071" cy="7920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476672"/>
            <a:ext cx="4032448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dirty="0">
                <a:latin typeface="Segoe Script" pitchFamily="34" charset="0"/>
              </a:rPr>
              <a:t>Я сегодня до зари встану,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По </a:t>
            </a:r>
            <a:r>
              <a:rPr lang="ru-RU" sz="1400" dirty="0">
                <a:latin typeface="Segoe Script" pitchFamily="34" charset="0"/>
              </a:rPr>
              <a:t>широкому </a:t>
            </a:r>
            <a:r>
              <a:rPr lang="ru-RU" sz="1400" dirty="0" smtClean="0">
                <a:latin typeface="Segoe Script" pitchFamily="34" charset="0"/>
              </a:rPr>
              <a:t>пройду </a:t>
            </a:r>
            <a:r>
              <a:rPr lang="ru-RU" sz="1400" dirty="0">
                <a:latin typeface="Segoe Script" pitchFamily="34" charset="0"/>
              </a:rPr>
              <a:t>полю</a:t>
            </a:r>
            <a:r>
              <a:rPr lang="ru-RU" sz="1400" dirty="0" smtClean="0">
                <a:latin typeface="Segoe Script" pitchFamily="34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Что-то </a:t>
            </a:r>
            <a:r>
              <a:rPr lang="ru-RU" sz="1400" dirty="0">
                <a:latin typeface="Segoe Script" pitchFamily="34" charset="0"/>
              </a:rPr>
              <a:t>с памятью моей стало,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Всё</a:t>
            </a:r>
            <a:r>
              <a:rPr lang="ru-RU" sz="1400" dirty="0">
                <a:latin typeface="Segoe Script" pitchFamily="34" charset="0"/>
              </a:rPr>
              <a:t>, что было не со мной, помню.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Бьют </a:t>
            </a:r>
            <a:r>
              <a:rPr lang="ru-RU" sz="1400" dirty="0">
                <a:latin typeface="Segoe Script" pitchFamily="34" charset="0"/>
              </a:rPr>
              <a:t>дождинки по щекам впалым,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Для </a:t>
            </a:r>
            <a:r>
              <a:rPr lang="ru-RU" sz="1400" dirty="0">
                <a:latin typeface="Segoe Script" pitchFamily="34" charset="0"/>
              </a:rPr>
              <a:t>Вселенной двадцать лет мало.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Даже </a:t>
            </a:r>
            <a:r>
              <a:rPr lang="ru-RU" sz="1400" dirty="0">
                <a:latin typeface="Segoe Script" pitchFamily="34" charset="0"/>
              </a:rPr>
              <a:t>не был я знаком с парнем Обещавшим – я вернусь, мама</a:t>
            </a:r>
            <a:r>
              <a:rPr lang="ru-RU" sz="1400" dirty="0" smtClean="0">
                <a:latin typeface="Segoe Script" pitchFamily="34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 </a:t>
            </a:r>
            <a:r>
              <a:rPr lang="ru-RU" sz="1400" dirty="0">
                <a:latin typeface="Segoe Script" pitchFamily="34" charset="0"/>
              </a:rPr>
              <a:t>А степная трава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Пахнет </a:t>
            </a:r>
            <a:r>
              <a:rPr lang="ru-RU" sz="1400" dirty="0">
                <a:latin typeface="Segoe Script" pitchFamily="34" charset="0"/>
              </a:rPr>
              <a:t>горечью,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Молодые </a:t>
            </a:r>
            <a:r>
              <a:rPr lang="ru-RU" sz="1400" dirty="0">
                <a:latin typeface="Segoe Script" pitchFamily="34" charset="0"/>
              </a:rPr>
              <a:t>ветра зелены.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Просыпаемся </a:t>
            </a:r>
            <a:r>
              <a:rPr lang="ru-RU" sz="1400" dirty="0">
                <a:latin typeface="Segoe Script" pitchFamily="34" charset="0"/>
              </a:rPr>
              <a:t>мы,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И </a:t>
            </a:r>
            <a:r>
              <a:rPr lang="ru-RU" sz="1400" dirty="0">
                <a:latin typeface="Segoe Script" pitchFamily="34" charset="0"/>
              </a:rPr>
              <a:t>грохочет над полночью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То </a:t>
            </a:r>
            <a:r>
              <a:rPr lang="ru-RU" sz="1400" dirty="0">
                <a:latin typeface="Segoe Script" pitchFamily="34" charset="0"/>
              </a:rPr>
              <a:t>ли гроза</a:t>
            </a:r>
            <a:r>
              <a:rPr lang="ru-RU" sz="1400" dirty="0" smtClean="0">
                <a:latin typeface="Segoe Script" pitchFamily="34" charset="0"/>
              </a:rPr>
              <a:t>,</a:t>
            </a: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 </a:t>
            </a:r>
            <a:r>
              <a:rPr lang="ru-RU" sz="1400" dirty="0">
                <a:latin typeface="Segoe Script" pitchFamily="34" charset="0"/>
              </a:rPr>
              <a:t>То ли эхо прошедшей войны.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Обещает </a:t>
            </a:r>
            <a:r>
              <a:rPr lang="ru-RU" sz="1400" dirty="0">
                <a:latin typeface="Segoe Script" pitchFamily="34" charset="0"/>
              </a:rPr>
              <a:t>быть весна долгой,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Ждёт </a:t>
            </a:r>
            <a:r>
              <a:rPr lang="ru-RU" sz="1400" dirty="0">
                <a:latin typeface="Segoe Script" pitchFamily="34" charset="0"/>
              </a:rPr>
              <a:t>отборного зерна пашня.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И </a:t>
            </a:r>
            <a:r>
              <a:rPr lang="ru-RU" sz="1400" dirty="0">
                <a:latin typeface="Segoe Script" pitchFamily="34" charset="0"/>
              </a:rPr>
              <a:t>живу я на земле доброй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За </a:t>
            </a:r>
            <a:r>
              <a:rPr lang="ru-RU" sz="1400" dirty="0">
                <a:latin typeface="Segoe Script" pitchFamily="34" charset="0"/>
              </a:rPr>
              <a:t>себя и за того парня.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Я </a:t>
            </a:r>
            <a:r>
              <a:rPr lang="ru-RU" sz="1400" dirty="0">
                <a:latin typeface="Segoe Script" pitchFamily="34" charset="0"/>
              </a:rPr>
              <a:t>от тяжести такой горблюсь,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Но </a:t>
            </a:r>
            <a:r>
              <a:rPr lang="ru-RU" sz="1400" dirty="0">
                <a:latin typeface="Segoe Script" pitchFamily="34" charset="0"/>
              </a:rPr>
              <a:t>иначе жить нельзя, если </a:t>
            </a: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Всё </a:t>
            </a:r>
            <a:r>
              <a:rPr lang="ru-RU" sz="1400" dirty="0">
                <a:latin typeface="Segoe Script" pitchFamily="34" charset="0"/>
              </a:rPr>
              <a:t>зовёт меня его голос,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Всё </a:t>
            </a:r>
            <a:r>
              <a:rPr lang="ru-RU" sz="1400" dirty="0">
                <a:latin typeface="Segoe Script" pitchFamily="34" charset="0"/>
              </a:rPr>
              <a:t>звучит во мне его песня.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А </a:t>
            </a:r>
            <a:r>
              <a:rPr lang="ru-RU" sz="1400" dirty="0">
                <a:latin typeface="Segoe Script" pitchFamily="34" charset="0"/>
              </a:rPr>
              <a:t>степная трава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Пахнет </a:t>
            </a:r>
            <a:r>
              <a:rPr lang="ru-RU" sz="1400" dirty="0">
                <a:latin typeface="Segoe Script" pitchFamily="34" charset="0"/>
              </a:rPr>
              <a:t>горечью,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Молодые </a:t>
            </a:r>
            <a:r>
              <a:rPr lang="ru-RU" sz="1400" dirty="0">
                <a:latin typeface="Segoe Script" pitchFamily="34" charset="0"/>
              </a:rPr>
              <a:t>ветра зелены.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Просыпаемся </a:t>
            </a:r>
            <a:r>
              <a:rPr lang="ru-RU" sz="1400" dirty="0">
                <a:latin typeface="Segoe Script" pitchFamily="34" charset="0"/>
              </a:rPr>
              <a:t>мы,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И </a:t>
            </a:r>
            <a:r>
              <a:rPr lang="ru-RU" sz="1400" dirty="0">
                <a:latin typeface="Segoe Script" pitchFamily="34" charset="0"/>
              </a:rPr>
              <a:t>грохочет над полночью </a:t>
            </a:r>
            <a:endParaRPr lang="ru-RU" sz="1400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Segoe Script" pitchFamily="34" charset="0"/>
              </a:rPr>
              <a:t>То </a:t>
            </a:r>
            <a:r>
              <a:rPr lang="ru-RU" sz="1400" dirty="0">
                <a:latin typeface="Segoe Script" pitchFamily="34" charset="0"/>
              </a:rPr>
              <a:t>ли гроза, То ли эхо прошедшей войны.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500" b="1" dirty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717032"/>
            <a:ext cx="8229600" cy="279996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Когда через несколько месяцев начались съемки, пожалуй, самого культового сериала о советских разведчиках по роману Юлиана Семенова «Семнадцать мгновений весны», режиссер Татьяна </a:t>
            </a:r>
            <a:r>
              <a:rPr lang="ru-RU" sz="2400" dirty="0" err="1" smtClean="0"/>
              <a:t>Лиознова</a:t>
            </a:r>
            <a:r>
              <a:rPr lang="ru-RU" sz="2400" dirty="0" smtClean="0"/>
              <a:t> обратилась к поэту с просьбой написать «душещипательную» песню, которая затмила бы знаменитый «Полонез» Огинского. Так родились сразу две песни: «Мгновения» и «Песня о далекой Родине». </a:t>
            </a:r>
            <a:endParaRPr lang="ru-RU" sz="2400" dirty="0"/>
          </a:p>
        </p:txBody>
      </p:sp>
      <p:pic>
        <p:nvPicPr>
          <p:cNvPr id="24578" name="Picture 2" descr="http://www.istpravda.ru/upload/medialibrary/730/730d094b94b56cbf1a29b809e10e17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96855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116</TotalTime>
  <Words>983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Тема2</vt:lpstr>
      <vt:lpstr>Начальная</vt:lpstr>
      <vt:lpstr>Роберт Рождественский</vt:lpstr>
      <vt:lpstr>На фронт так и не доехал...</vt:lpstr>
      <vt:lpstr>Слайд 3</vt:lpstr>
      <vt:lpstr>Первая любовь. Она же и последняя...</vt:lpstr>
      <vt:lpstr>Слайд 5</vt:lpstr>
      <vt:lpstr>Слайд 6</vt:lpstr>
      <vt:lpstr>Чудесное превращение в «концертного» поэта</vt:lpstr>
      <vt:lpstr>Слайд 8</vt:lpstr>
      <vt:lpstr>Слайд 9</vt:lpstr>
      <vt:lpstr>Слайд 10</vt:lpstr>
      <vt:lpstr>Слайд 11</vt:lpstr>
      <vt:lpstr>Премии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Eva</dc:creator>
  <cp:lastModifiedBy>Eva</cp:lastModifiedBy>
  <cp:revision>12</cp:revision>
  <dcterms:created xsi:type="dcterms:W3CDTF">2014-04-15T17:52:28Z</dcterms:created>
  <dcterms:modified xsi:type="dcterms:W3CDTF">2014-04-15T19:48:59Z</dcterms:modified>
</cp:coreProperties>
</file>