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4"/>
  </p:notesMasterIdLst>
  <p:sldIdLst>
    <p:sldId id="256" r:id="rId2"/>
    <p:sldId id="257" r:id="rId3"/>
    <p:sldId id="268" r:id="rId4"/>
    <p:sldId id="261" r:id="rId5"/>
    <p:sldId id="295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266" r:id="rId21"/>
    <p:sldId id="259" r:id="rId22"/>
    <p:sldId id="274" r:id="rId23"/>
    <p:sldId id="275" r:id="rId24"/>
    <p:sldId id="276" r:id="rId25"/>
    <p:sldId id="258" r:id="rId26"/>
    <p:sldId id="260" r:id="rId27"/>
    <p:sldId id="277" r:id="rId28"/>
    <p:sldId id="267" r:id="rId29"/>
    <p:sldId id="278" r:id="rId30"/>
    <p:sldId id="279" r:id="rId31"/>
    <p:sldId id="273" r:id="rId32"/>
    <p:sldId id="269" r:id="rId33"/>
    <p:sldId id="270" r:id="rId34"/>
    <p:sldId id="271" r:id="rId35"/>
    <p:sldId id="280" r:id="rId36"/>
    <p:sldId id="281" r:id="rId37"/>
    <p:sldId id="282" r:id="rId38"/>
    <p:sldId id="283" r:id="rId39"/>
    <p:sldId id="263" r:id="rId40"/>
    <p:sldId id="264" r:id="rId41"/>
    <p:sldId id="265" r:id="rId42"/>
    <p:sldId id="285" r:id="rId43"/>
    <p:sldId id="284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4" r:id="rId52"/>
    <p:sldId id="293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201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uk-UA" sz="3200" dirty="0">
                <a:solidFill>
                  <a:srgbClr val="FF0000"/>
                </a:solidFill>
              </a:rPr>
              <a:t>Розподіл реклами по видам</a:t>
            </a:r>
            <a:endParaRPr lang="ru-RU" sz="3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1.0411198600174983E-4"/>
          <c:y val="8.1481481481481474E-2"/>
        </c:manualLayout>
      </c:layout>
    </c:title>
    <c:plotArea>
      <c:layout>
        <c:manualLayout>
          <c:layoutTarget val="inner"/>
          <c:xMode val="edge"/>
          <c:yMode val="edge"/>
          <c:x val="0.13210629921259842"/>
          <c:y val="0.17595202682997971"/>
          <c:w val="0.57609284776902892"/>
          <c:h val="0.768123797025372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Радіо</c:v>
                </c:pt>
                <c:pt idx="1">
                  <c:v>Зовнішня</c:v>
                </c:pt>
                <c:pt idx="2">
                  <c:v>Телебачення</c:v>
                </c:pt>
                <c:pt idx="3">
                  <c:v>Преса</c:v>
                </c:pt>
                <c:pt idx="4">
                  <c:v>Інша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 formatCode="0%">
                  <c:v>43</c:v>
                </c:pt>
                <c:pt idx="3">
                  <c:v>39</c:v>
                </c:pt>
                <c:pt idx="4">
                  <c:v>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0836100174978123"/>
          <c:y val="0.40567818606007588"/>
          <c:w val="0.29025010936132983"/>
          <c:h val="0.476347331583552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2D296-4BDF-4089-8BDE-EB44F349CE6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A1ECC-4D56-449B-8214-3F5C78972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A1ECC-4D56-449B-8214-3F5C78972D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booksarefun.ru/img_cat/400881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7;&#1072;&#1075;&#1072;&#1083;&#1100;&#1085;&#1077;\&#1059;&#1088;&#1086;&#1082;&#1080;\&#1055;&#1088;&#1077;&#1079;&#1077;&#1085;&#1090;&#1072;&#1094;&#1110;&#1111;\&#1059;&#1088;&#1086;&#1082;&#1080;\&#1045;&#1082;&#1086;&#1085;&#1086;&#1084;&#1110;&#1082;&#1072;\&#1058;&#1074;&#1086;&#1088;&#1095;&#1080;&#1081;%20&#1087;&#1088;&#1086;&#1077;&#1082;&#1090;%20'&#1056;&#1077;&#1082;&#1083;&#1072;&#1084;&#1072;'\Reklama%20Windows%208%20(HD)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torg.uz/images/offers/image-c8bd5a8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ww.adme.ru/files/paedia/print/part_18/189771/preview_600_300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072330" cy="1470025"/>
          </a:xfrm>
        </p:spPr>
        <p:txBody>
          <a:bodyPr>
            <a:normAutofit fontScale="90000"/>
          </a:bodyPr>
          <a:lstStyle/>
          <a:p>
            <a:r>
              <a:rPr lang="uk-UA" sz="9800" dirty="0" smtClean="0">
                <a:solidFill>
                  <a:srgbClr val="FF0000"/>
                </a:solidFill>
                <a:latin typeface="Gabriola" pitchFamily="82" charset="0"/>
              </a:rPr>
              <a:t>Творчий  проект</a:t>
            </a:r>
            <a:endParaRPr lang="ru-RU" sz="80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2571744"/>
            <a:ext cx="7929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00FF00"/>
                </a:solidFill>
                <a:latin typeface="Segoe Print" pitchFamily="2" charset="0"/>
              </a:rPr>
              <a:t>На тему:</a:t>
            </a:r>
            <a:r>
              <a:rPr lang="en-US" sz="5400" dirty="0" smtClean="0">
                <a:solidFill>
                  <a:srgbClr val="00FF00"/>
                </a:solidFill>
                <a:latin typeface="Segoe Print" pitchFamily="2" charset="0"/>
              </a:rPr>
              <a:t> </a:t>
            </a:r>
            <a:r>
              <a:rPr lang="en-US" sz="5400" dirty="0" smtClean="0">
                <a:solidFill>
                  <a:srgbClr val="00FF00"/>
                </a:solidFill>
                <a:latin typeface="Segoe Print" pitchFamily="2" charset="0"/>
                <a:sym typeface="Wingdings" pitchFamily="2" charset="2"/>
              </a:rPr>
              <a:t>“</a:t>
            </a:r>
            <a:r>
              <a:rPr lang="uk-UA" sz="5400" dirty="0" smtClean="0">
                <a:solidFill>
                  <a:srgbClr val="00FF00"/>
                </a:solidFill>
                <a:latin typeface="Segoe Print" pitchFamily="2" charset="0"/>
                <a:sym typeface="Wingdings" pitchFamily="2" charset="2"/>
              </a:rPr>
              <a:t>Реклама</a:t>
            </a:r>
            <a:r>
              <a:rPr lang="en-US" sz="5400" dirty="0" smtClean="0">
                <a:solidFill>
                  <a:srgbClr val="00FF00"/>
                </a:solidFill>
                <a:latin typeface="Segoe Print" pitchFamily="2" charset="0"/>
                <a:sym typeface="Wingdings" pitchFamily="2" charset="2"/>
              </a:rPr>
              <a:t>”</a:t>
            </a:r>
            <a:endParaRPr lang="ru-RU" sz="5400" dirty="0">
              <a:solidFill>
                <a:srgbClr val="00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u="sng" dirty="0" smtClean="0">
                <a:solidFill>
                  <a:srgbClr val="FF0000"/>
                </a:solidFill>
              </a:rPr>
              <a:t>Неймовірні відчуття від вживаного продукту</a:t>
            </a:r>
            <a:endParaRPr lang="uk-UA" b="1" u="sng" dirty="0">
              <a:solidFill>
                <a:srgbClr val="FF0000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 l="11372" t="16611" r="12500" b="7889"/>
          <a:stretch>
            <a:fillRect/>
          </a:stretch>
        </p:blipFill>
        <p:spPr bwMode="auto">
          <a:xfrm>
            <a:off x="1476375" y="1844675"/>
            <a:ext cx="6408738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uk-UA" sz="4000" b="1" u="sng" dirty="0">
                <a:solidFill>
                  <a:srgbClr val="FF0000"/>
                </a:solidFill>
              </a:rPr>
              <a:t>Використання відомих людей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 l="16472" t="37669" r="22360" b="4289"/>
          <a:stretch>
            <a:fillRect/>
          </a:stretch>
        </p:blipFill>
        <p:spPr bwMode="auto">
          <a:xfrm>
            <a:off x="827088" y="1484313"/>
            <a:ext cx="6913562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u="sng" dirty="0">
                <a:solidFill>
                  <a:srgbClr val="FF0000"/>
                </a:solidFill>
              </a:rPr>
              <a:t>Метод «натовпу»</a:t>
            </a:r>
            <a:r>
              <a:rPr lang="uk-UA" sz="4000" dirty="0">
                <a:solidFill>
                  <a:srgbClr val="FF0000"/>
                </a:solidFill>
              </a:rPr>
              <a:t> </a:t>
            </a:r>
            <a:r>
              <a:rPr lang="uk-UA" sz="4000" dirty="0"/>
              <a:t/>
            </a:r>
            <a:br>
              <a:rPr lang="uk-UA" sz="4000" dirty="0"/>
            </a:br>
            <a:r>
              <a:rPr lang="uk-UA" sz="2800" dirty="0"/>
              <a:t>(</a:t>
            </a:r>
            <a:r>
              <a:rPr lang="uk-UA" sz="2800" i="1" dirty="0"/>
              <a:t>коли всі купують, а я ні – я не такий, як всі</a:t>
            </a:r>
            <a:r>
              <a:rPr lang="uk-UA" sz="2800" dirty="0"/>
              <a:t>)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 l="21593" t="22629" r="10246" b="3395"/>
          <a:stretch>
            <a:fillRect/>
          </a:stretch>
        </p:blipFill>
        <p:spPr bwMode="auto">
          <a:xfrm>
            <a:off x="1619250" y="1700213"/>
            <a:ext cx="61214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pPr algn="ctr"/>
            <a:r>
              <a:rPr lang="uk-UA" sz="6000" b="1" u="sng" dirty="0">
                <a:solidFill>
                  <a:srgbClr val="FFFF00"/>
                </a:solidFill>
              </a:rPr>
              <a:t>Перебільшення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 l="14285" t="18887" r="18381" b="8240"/>
          <a:stretch>
            <a:fillRect/>
          </a:stretch>
        </p:blipFill>
        <p:spPr bwMode="auto">
          <a:xfrm>
            <a:off x="1619250" y="1700213"/>
            <a:ext cx="5976938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u="sng" dirty="0">
                <a:solidFill>
                  <a:srgbClr val="FF0000"/>
                </a:solidFill>
              </a:rPr>
              <a:t>Власний продукт на фоні гіршої якості іншого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 l="4051" t="18030" r="6763" b="8102"/>
          <a:stretch>
            <a:fillRect/>
          </a:stretch>
        </p:blipFill>
        <p:spPr bwMode="auto">
          <a:xfrm>
            <a:off x="900113" y="1916113"/>
            <a:ext cx="75596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/>
          <a:lstStyle/>
          <a:p>
            <a:pPr algn="ctr"/>
            <a:r>
              <a:rPr lang="uk-UA" sz="4000" b="1" u="sng" dirty="0">
                <a:solidFill>
                  <a:srgbClr val="FF0000"/>
                </a:solidFill>
              </a:rPr>
              <a:t>Повторювання та нав’язування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 l="55553" t="34543" r="13582"/>
          <a:stretch>
            <a:fillRect/>
          </a:stretch>
        </p:blipFill>
        <p:spPr bwMode="auto">
          <a:xfrm>
            <a:off x="3132138" y="1557338"/>
            <a:ext cx="333216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u="sng" dirty="0">
                <a:solidFill>
                  <a:srgbClr val="FF0000"/>
                </a:solidFill>
              </a:rPr>
              <a:t>Звуковий ряд </a:t>
            </a:r>
            <a:br>
              <a:rPr lang="uk-UA" sz="4800" b="1" u="sng" dirty="0">
                <a:solidFill>
                  <a:srgbClr val="FF0000"/>
                </a:solidFill>
              </a:rPr>
            </a:br>
            <a:r>
              <a:rPr lang="uk-UA" sz="4000" dirty="0">
                <a:solidFill>
                  <a:srgbClr val="FF0000"/>
                </a:solidFill>
              </a:rPr>
              <a:t>(підвищення звуку під час показу</a:t>
            </a:r>
            <a:r>
              <a:rPr lang="uk-UA" sz="4000" dirty="0"/>
              <a:t>)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 l="61115" t="24081" r="6950"/>
          <a:stretch>
            <a:fillRect/>
          </a:stretch>
        </p:blipFill>
        <p:spPr bwMode="auto">
          <a:xfrm>
            <a:off x="1116013" y="1844675"/>
            <a:ext cx="281146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 l="9033" t="37021" r="43723"/>
          <a:stretch>
            <a:fillRect/>
          </a:stretch>
        </p:blipFill>
        <p:spPr bwMode="auto">
          <a:xfrm>
            <a:off x="4427538" y="2349500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Використання відомих мультимедійних персонажів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 l="23424" t="36421" r="14133"/>
          <a:stretch>
            <a:fillRect/>
          </a:stretch>
        </p:blipFill>
        <p:spPr bwMode="auto">
          <a:xfrm>
            <a:off x="1331913" y="1798638"/>
            <a:ext cx="6624637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u="sng" dirty="0">
                <a:solidFill>
                  <a:srgbClr val="FF0000"/>
                </a:solidFill>
              </a:rPr>
              <a:t>Надавання неправдивої інформації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 l="20111" t="35272" r="23799" b="6905"/>
          <a:stretch>
            <a:fillRect/>
          </a:stretch>
        </p:blipFill>
        <p:spPr bwMode="auto">
          <a:xfrm>
            <a:off x="1547813" y="1773238"/>
            <a:ext cx="6264275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114800" cy="5780088"/>
          </a:xfrm>
        </p:spPr>
        <p:txBody>
          <a:bodyPr/>
          <a:lstStyle/>
          <a:p>
            <a:pPr algn="ctr"/>
            <a:r>
              <a:rPr lang="uk-UA" sz="4800" b="1" u="sng" dirty="0">
                <a:solidFill>
                  <a:srgbClr val="FF0000"/>
                </a:solidFill>
              </a:rPr>
              <a:t>Неповна інформація </a:t>
            </a:r>
            <a:br>
              <a:rPr lang="uk-UA" sz="4800" b="1" u="sng" dirty="0">
                <a:solidFill>
                  <a:srgbClr val="FF0000"/>
                </a:solidFill>
              </a:rPr>
            </a:br>
            <a:r>
              <a:rPr lang="uk-UA" sz="4800" b="1" u="sng" dirty="0">
                <a:solidFill>
                  <a:srgbClr val="FF0000"/>
                </a:solidFill>
              </a:rPr>
              <a:t>про продукт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 l="46271" t="4797"/>
          <a:stretch>
            <a:fillRect/>
          </a:stretch>
        </p:blipFill>
        <p:spPr bwMode="auto">
          <a:xfrm>
            <a:off x="4500563" y="620713"/>
            <a:ext cx="43878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643042"/>
          </a:xfrm>
        </p:spPr>
        <p:txBody>
          <a:bodyPr>
            <a:noAutofit/>
          </a:bodyPr>
          <a:lstStyle/>
          <a:p>
            <a:r>
              <a:rPr lang="uk-UA" sz="11500" dirty="0" smtClean="0">
                <a:solidFill>
                  <a:srgbClr val="FF0000"/>
                </a:solidFill>
              </a:rPr>
              <a:t>Емблема</a:t>
            </a:r>
            <a:endParaRPr lang="ru-RU" sz="115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home\Desktop\Проект на економіку\Картинки\img_1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39355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5429256" cy="714380"/>
          </a:xfrm>
        </p:spPr>
        <p:txBody>
          <a:bodyPr/>
          <a:lstStyle/>
          <a:p>
            <a:r>
              <a:rPr lang="uk-UA" dirty="0" smtClean="0"/>
              <a:t>Сучасні види реклами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endParaRPr lang="ru-RU" sz="3500" dirty="0" smtClean="0"/>
          </a:p>
          <a:p>
            <a:pPr>
              <a:lnSpc>
                <a:spcPct val="80000"/>
              </a:lnSpc>
              <a:defRPr/>
            </a:pPr>
            <a:r>
              <a:rPr lang="ru-RU" sz="3500" dirty="0" err="1" smtClean="0">
                <a:solidFill>
                  <a:srgbClr val="FF0000"/>
                </a:solidFill>
              </a:rPr>
              <a:t>Комерційна</a:t>
            </a:r>
            <a:r>
              <a:rPr lang="ru-RU" sz="3500" dirty="0" smtClean="0"/>
              <a:t> (спонсорство, </a:t>
            </a:r>
            <a:r>
              <a:rPr lang="ru-RU" sz="3500" dirty="0" err="1" smtClean="0"/>
              <a:t>просування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відомих</a:t>
            </a:r>
            <a:r>
              <a:rPr lang="ru-RU" sz="3500" dirty="0" smtClean="0"/>
              <a:t> </a:t>
            </a:r>
            <a:r>
              <a:rPr lang="ru-RU" sz="3500" dirty="0" err="1" smtClean="0"/>
              <a:t>брендів</a:t>
            </a:r>
            <a:r>
              <a:rPr lang="ru-RU" sz="3500" dirty="0" smtClean="0"/>
              <a:t>, та </a:t>
            </a:r>
            <a:r>
              <a:rPr lang="ru-RU" sz="3500" dirty="0" err="1" smtClean="0"/>
              <a:t>інша</a:t>
            </a:r>
            <a:r>
              <a:rPr lang="ru-RU" sz="3500" dirty="0" smtClean="0"/>
              <a:t> </a:t>
            </a:r>
            <a:r>
              <a:rPr lang="ru-RU" sz="3500" dirty="0" err="1" smtClean="0"/>
              <a:t>сучасна</a:t>
            </a:r>
            <a:r>
              <a:rPr lang="ru-RU" sz="3500" dirty="0" smtClean="0"/>
              <a:t> реклама, яка </a:t>
            </a:r>
            <a:r>
              <a:rPr lang="ru-RU" sz="3500" dirty="0" err="1" smtClean="0"/>
              <a:t>зачіпає</a:t>
            </a:r>
            <a:r>
              <a:rPr lang="ru-RU" sz="3500" dirty="0" smtClean="0"/>
              <a:t> </a:t>
            </a:r>
            <a:r>
              <a:rPr lang="ru-RU" sz="3500" dirty="0" err="1" smtClean="0"/>
              <a:t>просування</a:t>
            </a:r>
            <a:r>
              <a:rPr lang="ru-RU" sz="3500" dirty="0" smtClean="0"/>
              <a:t> </a:t>
            </a:r>
            <a:r>
              <a:rPr lang="ru-RU" sz="3500" dirty="0" err="1" smtClean="0"/>
              <a:t>товарів</a:t>
            </a:r>
            <a:r>
              <a:rPr lang="ru-RU" sz="3500" dirty="0" smtClean="0"/>
              <a:t> </a:t>
            </a:r>
            <a:r>
              <a:rPr lang="ru-RU" sz="3500" dirty="0" err="1" smtClean="0"/>
              <a:t>фірм</a:t>
            </a:r>
            <a:r>
              <a:rPr lang="ru-RU" sz="3500" dirty="0" smtClean="0"/>
              <a:t> </a:t>
            </a:r>
            <a:r>
              <a:rPr lang="ru-RU" sz="3500" dirty="0" err="1" smtClean="0"/>
              <a:t>замовників</a:t>
            </a:r>
            <a:r>
              <a:rPr lang="ru-RU" sz="3500" dirty="0" smtClean="0"/>
              <a:t> </a:t>
            </a:r>
            <a:r>
              <a:rPr lang="ru-RU" sz="3500" dirty="0" err="1" smtClean="0"/>
              <a:t>реклами</a:t>
            </a:r>
            <a:r>
              <a:rPr lang="ru-RU" sz="3500" dirty="0" smtClean="0"/>
              <a:t>).</a:t>
            </a:r>
          </a:p>
          <a:p>
            <a:pPr>
              <a:lnSpc>
                <a:spcPct val="80000"/>
              </a:lnSpc>
              <a:defRPr/>
            </a:pPr>
            <a:endParaRPr lang="ru-RU" sz="3500" dirty="0" smtClean="0"/>
          </a:p>
          <a:p>
            <a:pPr>
              <a:lnSpc>
                <a:spcPct val="80000"/>
              </a:lnSpc>
              <a:defRPr/>
            </a:pPr>
            <a:r>
              <a:rPr lang="ru-RU" sz="3500" dirty="0" err="1" smtClean="0">
                <a:solidFill>
                  <a:srgbClr val="FF0000"/>
                </a:solidFill>
              </a:rPr>
              <a:t>соціальна</a:t>
            </a:r>
            <a:r>
              <a:rPr lang="ru-RU" sz="3500" dirty="0" smtClean="0"/>
              <a:t> (</a:t>
            </a:r>
            <a:r>
              <a:rPr lang="ru-RU" sz="3500" dirty="0" err="1" smtClean="0"/>
              <a:t>зачіпає</a:t>
            </a:r>
            <a:r>
              <a:rPr lang="ru-RU" sz="3500" dirty="0" smtClean="0"/>
              <a:t>  </a:t>
            </a:r>
            <a:r>
              <a:rPr lang="ru-RU" sz="3500" dirty="0" err="1" smtClean="0"/>
              <a:t>благодійність</a:t>
            </a:r>
            <a:r>
              <a:rPr lang="ru-RU" sz="3500" dirty="0" smtClean="0"/>
              <a:t>, </a:t>
            </a:r>
            <a:r>
              <a:rPr lang="ru-RU" sz="3500" dirty="0" err="1" smtClean="0"/>
              <a:t>і</a:t>
            </a:r>
            <a:r>
              <a:rPr lang="ru-RU" sz="3500" dirty="0" smtClean="0"/>
              <a:t> </a:t>
            </a:r>
            <a:r>
              <a:rPr lang="ru-RU" sz="3500" dirty="0" err="1" smtClean="0"/>
              <a:t>інші</a:t>
            </a:r>
            <a:r>
              <a:rPr lang="ru-RU" sz="3500" dirty="0" smtClean="0"/>
              <a:t> </a:t>
            </a:r>
            <a:r>
              <a:rPr lang="ru-RU" sz="3500" dirty="0" err="1" smtClean="0"/>
              <a:t>види</a:t>
            </a:r>
            <a:r>
              <a:rPr lang="ru-RU" sz="3500" dirty="0" smtClean="0"/>
              <a:t> </a:t>
            </a:r>
            <a:r>
              <a:rPr lang="ru-RU" sz="3500" dirty="0" err="1" smtClean="0"/>
              <a:t>некомерційної</a:t>
            </a:r>
            <a:r>
              <a:rPr lang="ru-RU" sz="3500" dirty="0" smtClean="0"/>
              <a:t> </a:t>
            </a:r>
            <a:r>
              <a:rPr lang="ru-RU" sz="3500" dirty="0" err="1" smtClean="0"/>
              <a:t>діяльності</a:t>
            </a:r>
            <a:r>
              <a:rPr lang="ru-RU" sz="3500" dirty="0" smtClean="0"/>
              <a:t>)</a:t>
            </a:r>
          </a:p>
          <a:p>
            <a:pPr>
              <a:lnSpc>
                <a:spcPct val="80000"/>
              </a:lnSpc>
              <a:defRPr/>
            </a:pPr>
            <a:endParaRPr lang="ru-RU" sz="3500" dirty="0" smtClean="0"/>
          </a:p>
          <a:p>
            <a:pPr>
              <a:lnSpc>
                <a:spcPct val="80000"/>
              </a:lnSpc>
              <a:defRPr/>
            </a:pPr>
            <a:r>
              <a:rPr lang="ru-RU" sz="3500" dirty="0" err="1" smtClean="0">
                <a:solidFill>
                  <a:srgbClr val="FF0000"/>
                </a:solidFill>
              </a:rPr>
              <a:t>політична</a:t>
            </a:r>
            <a:r>
              <a:rPr lang="ru-RU" sz="3500" dirty="0" smtClean="0"/>
              <a:t> (яка </a:t>
            </a:r>
            <a:r>
              <a:rPr lang="ru-RU" sz="3500" dirty="0" err="1" smtClean="0"/>
              <a:t>зачіпає</a:t>
            </a:r>
            <a:r>
              <a:rPr lang="ru-RU" sz="3500" dirty="0" smtClean="0"/>
              <a:t> </a:t>
            </a:r>
            <a:r>
              <a:rPr lang="ru-RU" sz="3500" dirty="0" err="1" smtClean="0"/>
              <a:t>інтереси</a:t>
            </a:r>
            <a:r>
              <a:rPr lang="ru-RU" sz="3500" dirty="0" smtClean="0"/>
              <a:t> </a:t>
            </a:r>
            <a:r>
              <a:rPr lang="ru-RU" sz="3500" dirty="0" err="1" smtClean="0"/>
              <a:t>політиків</a:t>
            </a:r>
            <a:r>
              <a:rPr lang="ru-RU" sz="3500" dirty="0" smtClean="0"/>
              <a:t> у </a:t>
            </a:r>
            <a:r>
              <a:rPr lang="ru-RU" sz="3500" dirty="0" err="1" smtClean="0"/>
              <a:t>зміцненні</a:t>
            </a:r>
            <a:r>
              <a:rPr lang="ru-RU" sz="3500" dirty="0" smtClean="0"/>
              <a:t> </a:t>
            </a:r>
            <a:r>
              <a:rPr lang="ru-RU" sz="3500" dirty="0" err="1" smtClean="0"/>
              <a:t>свого</a:t>
            </a:r>
            <a:r>
              <a:rPr lang="ru-RU" sz="3500" dirty="0" smtClean="0"/>
              <a:t> становища в </a:t>
            </a:r>
            <a:r>
              <a:rPr lang="ru-RU" sz="3500" dirty="0" err="1" smtClean="0"/>
              <a:t>суспільстві</a:t>
            </a:r>
            <a:r>
              <a:rPr lang="ru-RU" sz="3500" dirty="0" smtClean="0"/>
              <a:t>)</a:t>
            </a:r>
          </a:p>
          <a:p>
            <a:pPr>
              <a:lnSpc>
                <a:spcPct val="80000"/>
              </a:lnSpc>
              <a:defRPr/>
            </a:pPr>
            <a:endParaRPr lang="ru-RU" sz="3500" dirty="0" smtClean="0"/>
          </a:p>
          <a:p>
            <a:pPr>
              <a:lnSpc>
                <a:spcPct val="80000"/>
              </a:lnSpc>
              <a:defRPr/>
            </a:pPr>
            <a:r>
              <a:rPr lang="ru-RU" sz="3500" dirty="0" err="1" smtClean="0">
                <a:solidFill>
                  <a:srgbClr val="FF0000"/>
                </a:solidFill>
              </a:rPr>
              <a:t>приватні</a:t>
            </a:r>
            <a:r>
              <a:rPr lang="ru-RU" sz="3500" dirty="0" smtClean="0">
                <a:solidFill>
                  <a:srgbClr val="FF0000"/>
                </a:solidFill>
              </a:rPr>
              <a:t> </a:t>
            </a:r>
            <a:r>
              <a:rPr lang="ru-RU" sz="3500" dirty="0" err="1" smtClean="0">
                <a:solidFill>
                  <a:srgbClr val="FF0000"/>
                </a:solidFill>
              </a:rPr>
              <a:t>оголошення</a:t>
            </a:r>
            <a:r>
              <a:rPr lang="ru-RU" sz="3500" dirty="0" smtClean="0"/>
              <a:t> (не </a:t>
            </a:r>
            <a:r>
              <a:rPr lang="ru-RU" sz="3500" dirty="0" err="1" smtClean="0"/>
              <a:t>пов'язані</a:t>
            </a:r>
            <a:r>
              <a:rPr lang="ru-RU" sz="3500" dirty="0" smtClean="0"/>
              <a:t> </a:t>
            </a:r>
            <a:r>
              <a:rPr lang="ru-RU" sz="3500" dirty="0" err="1" smtClean="0"/>
              <a:t>з</a:t>
            </a:r>
            <a:r>
              <a:rPr lang="ru-RU" sz="3500" dirty="0" smtClean="0"/>
              <a:t> </a:t>
            </a:r>
            <a:r>
              <a:rPr lang="ru-RU" sz="3500" dirty="0" err="1" smtClean="0"/>
              <a:t>підприємницькою</a:t>
            </a:r>
            <a:r>
              <a:rPr lang="ru-RU" sz="3500" dirty="0" smtClean="0"/>
              <a:t> </a:t>
            </a:r>
            <a:r>
              <a:rPr lang="ru-RU" sz="3500" dirty="0" err="1" smtClean="0"/>
              <a:t>діяльністю</a:t>
            </a:r>
            <a:r>
              <a:rPr lang="ru-RU" sz="3500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оект на економіку\Картинки\токио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36912"/>
            <a:ext cx="3995936" cy="407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143932" cy="1000108"/>
          </a:xfrm>
        </p:spPr>
        <p:txBody>
          <a:bodyPr>
            <a:noAutofit/>
          </a:bodyPr>
          <a:lstStyle/>
          <a:p>
            <a:r>
              <a:rPr lang="uk-UA" sz="6600" dirty="0" err="1" smtClean="0"/>
              <a:t>Фунукції</a:t>
            </a:r>
            <a:r>
              <a:rPr lang="uk-UA" sz="6600" dirty="0" smtClean="0"/>
              <a:t> реклами: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6156176" cy="54292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Економічна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/>
              <a:t>Освітня</a:t>
            </a:r>
            <a:r>
              <a:rPr lang="ru-RU" sz="3200" dirty="0" smtClean="0"/>
              <a:t> (</a:t>
            </a:r>
            <a:r>
              <a:rPr lang="ru-RU" sz="3200" dirty="0" err="1" smtClean="0"/>
              <a:t>інформаційна</a:t>
            </a:r>
            <a:r>
              <a:rPr lang="ru-RU" sz="3200" dirty="0" smtClean="0"/>
              <a:t>) </a:t>
            </a:r>
            <a:r>
              <a:rPr lang="ru-RU" sz="3200" dirty="0" err="1" smtClean="0"/>
              <a:t>функція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/>
              <a:t>Комунікативна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/>
              <a:t>Контролююча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/>
              <a:t>Управління</a:t>
            </a:r>
            <a:r>
              <a:rPr lang="ru-RU" sz="3200" dirty="0" smtClean="0"/>
              <a:t> попитом (</a:t>
            </a:r>
            <a:r>
              <a:rPr lang="ru-RU" sz="3200" dirty="0" err="1" smtClean="0"/>
              <a:t>маркетингова</a:t>
            </a:r>
            <a:r>
              <a:rPr lang="ru-RU" sz="3200" dirty="0" smtClean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/>
              <a:t>Громадська</a:t>
            </a:r>
            <a:r>
              <a:rPr lang="ru-RU" sz="3200" dirty="0" smtClean="0"/>
              <a:t> (</a:t>
            </a:r>
            <a:r>
              <a:rPr lang="ru-RU" sz="3200" dirty="0" err="1" smtClean="0"/>
              <a:t>соціальна</a:t>
            </a:r>
            <a:r>
              <a:rPr lang="ru-RU" sz="32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/>
              <a:t>Стимулююча</a:t>
            </a:r>
            <a:r>
              <a:rPr lang="ru-RU" sz="3200" dirty="0" smtClean="0"/>
              <a:t> </a:t>
            </a:r>
            <a:r>
              <a:rPr lang="ru-RU" sz="3200" dirty="0" err="1" smtClean="0"/>
              <a:t>функція</a:t>
            </a:r>
            <a:r>
              <a:rPr lang="ru-RU" sz="32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/>
              <a:t>Психологічна</a:t>
            </a:r>
            <a:r>
              <a:rPr lang="ru-RU" sz="3200" dirty="0" smtClean="0"/>
              <a:t> </a:t>
            </a:r>
            <a:r>
              <a:rPr lang="ru-RU" sz="3200" dirty="0" err="1" smtClean="0"/>
              <a:t>функція</a:t>
            </a:r>
            <a:r>
              <a:rPr lang="ru-RU" sz="3200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725432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Економічна</a:t>
            </a:r>
            <a:r>
              <a:rPr lang="ru-RU" sz="2400" dirty="0" smtClean="0"/>
              <a:t> - реклама </a:t>
            </a:r>
            <a:r>
              <a:rPr lang="ru-RU" sz="2400" dirty="0" err="1" smtClean="0"/>
              <a:t>стимулює</a:t>
            </a:r>
            <a:r>
              <a:rPr lang="ru-RU" sz="2400" dirty="0" smtClean="0"/>
              <a:t> </a:t>
            </a:r>
            <a:r>
              <a:rPr lang="ru-RU" sz="2400" dirty="0" err="1" smtClean="0"/>
              <a:t>збут</a:t>
            </a:r>
            <a:r>
              <a:rPr lang="ru-RU" sz="2400" dirty="0" smtClean="0"/>
              <a:t> товару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сприяє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зростанню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прибутку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прискоренню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процесу</a:t>
            </a:r>
            <a:r>
              <a:rPr lang="ru-RU" sz="2400" dirty="0" smtClean="0"/>
              <a:t> </a:t>
            </a:r>
            <a:r>
              <a:rPr lang="ru-RU" sz="2400" dirty="0" err="1" smtClean="0"/>
              <a:t>купівлі-продажу</a:t>
            </a:r>
            <a:r>
              <a:rPr lang="ru-RU" sz="2400" dirty="0" smtClean="0"/>
              <a:t>; </a:t>
            </a:r>
          </a:p>
          <a:p>
            <a:r>
              <a:rPr lang="ru-RU" sz="2400" dirty="0" err="1" smtClean="0">
                <a:solidFill>
                  <a:srgbClr val="FF0000"/>
                </a:solidFill>
              </a:rPr>
              <a:t>Освітня</a:t>
            </a:r>
            <a:r>
              <a:rPr lang="ru-RU" sz="2400" dirty="0" smtClean="0">
                <a:solidFill>
                  <a:srgbClr val="FF0000"/>
                </a:solidFill>
              </a:rPr>
              <a:t> (</a:t>
            </a:r>
            <a:r>
              <a:rPr lang="ru-RU" sz="2400" dirty="0" err="1" smtClean="0">
                <a:solidFill>
                  <a:srgbClr val="FF0000"/>
                </a:solidFill>
              </a:rPr>
              <a:t>інформаційна</a:t>
            </a:r>
            <a:r>
              <a:rPr lang="ru-RU" sz="2400" dirty="0" smtClean="0">
                <a:solidFill>
                  <a:srgbClr val="FF0000"/>
                </a:solidFill>
              </a:rPr>
              <a:t>) </a:t>
            </a:r>
            <a:r>
              <a:rPr lang="ru-RU" sz="2400" dirty="0" err="1" smtClean="0">
                <a:solidFill>
                  <a:srgbClr val="FF0000"/>
                </a:solidFill>
              </a:rPr>
              <a:t>функція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реклама </a:t>
            </a:r>
            <a:r>
              <a:rPr lang="ru-RU" sz="2400" dirty="0" err="1" smtClean="0"/>
              <a:t>виступає</a:t>
            </a:r>
            <a:r>
              <a:rPr lang="ru-RU" sz="2400" dirty="0" smtClean="0"/>
              <a:t> як </a:t>
            </a:r>
            <a:r>
              <a:rPr lang="ru-RU" sz="2400" dirty="0" err="1" smtClean="0"/>
              <a:t>засіб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: </a:t>
            </a:r>
            <a:r>
              <a:rPr lang="ru-RU" sz="2400" dirty="0" err="1" smtClean="0"/>
              <a:t>споживач</a:t>
            </a:r>
            <a:r>
              <a:rPr lang="ru-RU" sz="2400" dirty="0" smtClean="0"/>
              <a:t>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дізнається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товари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послуги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відкриває</a:t>
            </a:r>
            <a:r>
              <a:rPr lang="ru-RU" sz="2400" dirty="0" smtClean="0"/>
              <a:t> для себе </a:t>
            </a:r>
            <a:r>
              <a:rPr lang="ru-RU" sz="2400" dirty="0" err="1" smtClean="0"/>
              <a:t>способи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вдосконалення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>
                <a:solidFill>
                  <a:srgbClr val="FF0000"/>
                </a:solidFill>
              </a:rPr>
              <a:t>Комунікативна</a:t>
            </a:r>
            <a:r>
              <a:rPr lang="ru-RU" sz="2400" dirty="0" smtClean="0"/>
              <a:t> -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опитувань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анкет, </a:t>
            </a:r>
            <a:r>
              <a:rPr lang="ru-RU" sz="2400" dirty="0" err="1" smtClean="0"/>
              <a:t>аналізу</a:t>
            </a:r>
            <a:r>
              <a:rPr lang="ru-RU" sz="2400" dirty="0" smtClean="0"/>
              <a:t> </a:t>
            </a:r>
            <a:r>
              <a:rPr lang="ru-RU" sz="2400" dirty="0" err="1" smtClean="0"/>
              <a:t>ринкових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внутрішньофірмових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зворотний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зв'язок</a:t>
            </a:r>
            <a:r>
              <a:rPr lang="ru-RU" sz="2400" dirty="0" smtClean="0"/>
              <a:t> </a:t>
            </a:r>
            <a:r>
              <a:rPr lang="ru-RU" sz="2400" dirty="0" err="1" smtClean="0"/>
              <a:t>фірми</a:t>
            </a:r>
            <a:r>
              <a:rPr lang="ru-RU" sz="2400" dirty="0" smtClean="0"/>
              <a:t> (</a:t>
            </a:r>
            <a:r>
              <a:rPr lang="ru-RU" sz="2400" dirty="0" err="1" smtClean="0"/>
              <a:t>підприємства</a:t>
            </a:r>
            <a:r>
              <a:rPr lang="ru-RU" sz="2400" dirty="0" smtClean="0"/>
              <a:t>) </a:t>
            </a:r>
            <a:r>
              <a:rPr lang="ru-RU" sz="2400" dirty="0" err="1" smtClean="0"/>
              <a:t>з</a:t>
            </a:r>
            <a:r>
              <a:rPr lang="ru-RU" sz="2400" dirty="0" smtClean="0"/>
              <a:t> ринком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споживачем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>
                <a:solidFill>
                  <a:srgbClr val="FF0000"/>
                </a:solidFill>
              </a:rPr>
              <a:t>Контролююча</a:t>
            </a:r>
            <a:r>
              <a:rPr lang="ru-RU" sz="2400" dirty="0" smtClean="0"/>
              <a:t> - </a:t>
            </a:r>
            <a:r>
              <a:rPr lang="ru-RU" sz="2400" dirty="0" err="1" smtClean="0"/>
              <a:t>контролює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процеси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переваг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споживачів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товарів</a:t>
            </a:r>
            <a:r>
              <a:rPr lang="ru-RU" sz="2400" dirty="0" smtClean="0"/>
              <a:t>; </a:t>
            </a:r>
          </a:p>
          <a:p>
            <a:r>
              <a:rPr lang="ru-RU" sz="2400" dirty="0" err="1" smtClean="0">
                <a:solidFill>
                  <a:srgbClr val="FF0000"/>
                </a:solidFill>
              </a:rPr>
              <a:t>Стимулююча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функція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нагадування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спонукання</a:t>
            </a:r>
            <a:r>
              <a:rPr lang="ru-RU" sz="2400" dirty="0" smtClean="0"/>
              <a:t> до покупки, </a:t>
            </a:r>
            <a:r>
              <a:rPr lang="ru-RU" sz="2400" dirty="0" err="1" smtClean="0"/>
              <a:t>встановлення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контактів</a:t>
            </a:r>
            <a:endParaRPr lang="ru-RU" sz="2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Управління</a:t>
            </a:r>
            <a:r>
              <a:rPr lang="ru-RU" dirty="0" smtClean="0">
                <a:solidFill>
                  <a:srgbClr val="FF0000"/>
                </a:solidFill>
              </a:rPr>
              <a:t> попитом (</a:t>
            </a:r>
            <a:r>
              <a:rPr lang="ru-RU" dirty="0" err="1" smtClean="0">
                <a:solidFill>
                  <a:srgbClr val="FF0000"/>
                </a:solidFill>
              </a:rPr>
              <a:t>маркетингова</a:t>
            </a:r>
            <a:r>
              <a:rPr lang="ru-RU" dirty="0" smtClean="0">
                <a:solidFill>
                  <a:srgbClr val="FF0000"/>
                </a:solidFill>
              </a:rPr>
              <a:t>) </a:t>
            </a:r>
            <a:r>
              <a:rPr lang="ru-RU" dirty="0" smtClean="0"/>
              <a:t>-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спрямованого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споживача</a:t>
            </a:r>
            <a:r>
              <a:rPr lang="ru-RU" dirty="0" smtClean="0"/>
              <a:t>, реклама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формує</a:t>
            </a:r>
            <a:r>
              <a:rPr lang="ru-RU" dirty="0" smtClean="0"/>
              <a:t> попит,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керує</a:t>
            </a:r>
            <a:r>
              <a:rPr lang="ru-RU" dirty="0" smtClean="0"/>
              <a:t> ним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рекламної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та </a:t>
            </a:r>
            <a:r>
              <a:rPr lang="ru-RU" dirty="0" err="1" smtClean="0"/>
              <a:t>складання</a:t>
            </a:r>
            <a:r>
              <a:rPr lang="ru-RU" dirty="0" smtClean="0"/>
              <a:t> </a:t>
            </a:r>
            <a:r>
              <a:rPr lang="ru-RU" dirty="0" err="1" smtClean="0"/>
              <a:t>графіків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подачі</a:t>
            </a:r>
            <a:r>
              <a:rPr lang="ru-RU" dirty="0" smtClean="0"/>
              <a:t>; 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>
                <a:solidFill>
                  <a:srgbClr val="FF0000"/>
                </a:solidFill>
              </a:rPr>
              <a:t>Громадська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dirty="0" err="1" smtClean="0">
                <a:solidFill>
                  <a:srgbClr val="FF0000"/>
                </a:solidFill>
              </a:rPr>
              <a:t>соціальна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r>
              <a:rPr lang="ru-RU" dirty="0" smtClean="0"/>
              <a:t> -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 </a:t>
            </a:r>
            <a:r>
              <a:rPr lang="ru-RU" dirty="0" err="1" smtClean="0"/>
              <a:t>передається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адресоване</a:t>
            </a:r>
            <a:r>
              <a:rPr lang="ru-RU" dirty="0" smtClean="0"/>
              <a:t> </a:t>
            </a:r>
            <a:r>
              <a:rPr lang="ru-RU" dirty="0" err="1" smtClean="0"/>
              <a:t>безлічі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пропагує</a:t>
            </a:r>
            <a:r>
              <a:rPr lang="ru-RU" dirty="0" smtClean="0"/>
              <a:t> </a:t>
            </a:r>
            <a:r>
              <a:rPr lang="ru-RU" dirty="0" err="1" smtClean="0"/>
              <a:t>яке-небудь</a:t>
            </a:r>
            <a:r>
              <a:rPr lang="ru-RU" dirty="0" smtClean="0"/>
              <a:t> </a:t>
            </a:r>
            <a:r>
              <a:rPr lang="ru-RU" dirty="0" err="1" smtClean="0"/>
              <a:t>позитивне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, </a:t>
            </a:r>
            <a:r>
              <a:rPr lang="ru-RU" dirty="0" err="1" smtClean="0"/>
              <a:t>подія</a:t>
            </a:r>
            <a:r>
              <a:rPr lang="ru-RU" dirty="0" smtClean="0"/>
              <a:t>, </a:t>
            </a:r>
            <a:r>
              <a:rPr lang="ru-RU" dirty="0" err="1" smtClean="0"/>
              <a:t>заклик</a:t>
            </a:r>
            <a:r>
              <a:rPr lang="ru-RU" dirty="0" smtClean="0"/>
              <a:t>, </a:t>
            </a:r>
            <a:r>
              <a:rPr lang="ru-RU" dirty="0" err="1" smtClean="0"/>
              <a:t>нагадує</a:t>
            </a:r>
            <a:r>
              <a:rPr lang="ru-RU" dirty="0" smtClean="0"/>
              <a:t> про </a:t>
            </a:r>
            <a:r>
              <a:rPr lang="ru-RU" dirty="0" err="1" smtClean="0"/>
              <a:t>ювілейну</a:t>
            </a:r>
            <a:r>
              <a:rPr lang="ru-RU" dirty="0" smtClean="0"/>
              <a:t> дату в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 </a:t>
            </a:r>
            <a:r>
              <a:rPr lang="ru-RU" dirty="0" err="1" smtClean="0"/>
              <a:t>попереджає</a:t>
            </a:r>
            <a:r>
              <a:rPr lang="ru-RU" dirty="0" smtClean="0"/>
              <a:t> про </a:t>
            </a:r>
            <a:r>
              <a:rPr lang="ru-RU" dirty="0" err="1" smtClean="0"/>
              <a:t>негативні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>
                <a:solidFill>
                  <a:srgbClr val="FF0000"/>
                </a:solidFill>
              </a:rPr>
              <a:t>Психологічна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функція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емоційні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розумові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та </a:t>
            </a:r>
            <a:r>
              <a:rPr lang="ru-RU" dirty="0" err="1" smtClean="0"/>
              <a:t>розвиток</a:t>
            </a:r>
            <a:r>
              <a:rPr lang="ru-RU" dirty="0" smtClean="0"/>
              <a:t> потреб, на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самооцінки</a:t>
            </a:r>
            <a:r>
              <a:rPr lang="ru-RU" dirty="0" smtClean="0"/>
              <a:t>, престижу, погляди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уподобання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устремління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Проект на економіку\Картинки\reklama-vibor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4357686" cy="30432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786314" cy="106680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Класифікація </a:t>
            </a:r>
            <a:br>
              <a:rPr lang="uk-UA" sz="4400" dirty="0" smtClean="0">
                <a:solidFill>
                  <a:srgbClr val="FF0000"/>
                </a:solidFill>
              </a:rPr>
            </a:br>
            <a:r>
              <a:rPr lang="uk-UA" sz="4400" dirty="0" smtClean="0">
                <a:solidFill>
                  <a:srgbClr val="FF0000"/>
                </a:solidFill>
              </a:rPr>
              <a:t>    реклами: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Autofit/>
          </a:bodyPr>
          <a:lstStyle/>
          <a:p>
            <a:pPr marL="452628" indent="-342900">
              <a:buFont typeface="+mj-lt"/>
              <a:buAutoNum type="arabicPeriod"/>
            </a:pPr>
            <a:r>
              <a:rPr lang="ru-RU" sz="2400" b="1" dirty="0" smtClean="0"/>
              <a:t>У </a:t>
            </a:r>
            <a:r>
              <a:rPr lang="ru-RU" sz="2400" b="1" dirty="0" err="1" smtClean="0"/>
              <a:t>залежності</a:t>
            </a:r>
            <a:r>
              <a:rPr lang="ru-RU" sz="2400" b="1" dirty="0" smtClean="0"/>
              <a:t> від </a:t>
            </a:r>
            <a:r>
              <a:rPr lang="ru-RU" sz="2400" b="1" dirty="0" err="1" smtClean="0"/>
              <a:t>об'єкта</a:t>
            </a:r>
            <a:r>
              <a:rPr lang="ru-RU" sz="2400" b="1" dirty="0" smtClean="0"/>
              <a:t>                                    рекламного </a:t>
            </a:r>
            <a:r>
              <a:rPr lang="ru-RU" sz="2400" b="1" dirty="0" err="1" smtClean="0"/>
              <a:t>звернення</a:t>
            </a:r>
            <a:r>
              <a:rPr lang="ru-RU" sz="2400" b="1" dirty="0" smtClean="0"/>
              <a:t>: </a:t>
            </a:r>
          </a:p>
          <a:p>
            <a:pPr marL="452628" lvl="0" indent="-342900">
              <a:buFont typeface="+mj-lt"/>
              <a:buAutoNum type="arabicPeriod"/>
            </a:pPr>
            <a:r>
              <a:rPr lang="ru-RU" sz="2400" b="1" dirty="0" smtClean="0"/>
              <a:t>Реклама для </a:t>
            </a:r>
            <a:r>
              <a:rPr lang="ru-RU" sz="2400" b="1" dirty="0" err="1" smtClean="0"/>
              <a:t>покупців</a:t>
            </a:r>
            <a:r>
              <a:rPr lang="ru-RU" sz="2400" b="1" dirty="0" smtClean="0"/>
              <a:t>                                        </a:t>
            </a:r>
            <a:r>
              <a:rPr lang="ru-RU" sz="2400" b="1" dirty="0" err="1" smtClean="0"/>
              <a:t>споживчих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товарів</a:t>
            </a:r>
            <a:r>
              <a:rPr lang="ru-RU" sz="2400" b="1" dirty="0" smtClean="0"/>
              <a:t>;</a:t>
            </a:r>
          </a:p>
          <a:p>
            <a:pPr marL="452628" lvl="0" indent="-342900">
              <a:buFont typeface="+mj-lt"/>
              <a:buAutoNum type="arabicPeriod"/>
            </a:pPr>
            <a:r>
              <a:rPr lang="ru-RU" sz="2400" b="1" dirty="0" smtClean="0"/>
              <a:t>Реклама для </a:t>
            </a:r>
            <a:r>
              <a:rPr lang="ru-RU" sz="2400" b="1" dirty="0" err="1" smtClean="0"/>
              <a:t>покупців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товарів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виробничо-технічного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призначення</a:t>
            </a:r>
            <a:r>
              <a:rPr lang="ru-RU" sz="2400" b="1" dirty="0" smtClean="0"/>
              <a:t>;</a:t>
            </a:r>
          </a:p>
          <a:p>
            <a:pPr marL="452628" lvl="0" indent="-342900">
              <a:buFont typeface="+mj-lt"/>
              <a:buAutoNum type="arabicPeriod"/>
            </a:pPr>
            <a:r>
              <a:rPr lang="ru-RU" sz="2400" b="1" dirty="0" err="1" smtClean="0"/>
              <a:t>Змішана</a:t>
            </a:r>
            <a:r>
              <a:rPr lang="ru-RU" sz="2400" b="1" dirty="0" smtClean="0"/>
              <a:t> реклама.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2400" b="1" dirty="0" smtClean="0"/>
              <a:t>У </a:t>
            </a:r>
            <a:r>
              <a:rPr lang="ru-RU" sz="2400" b="1" dirty="0" err="1" smtClean="0"/>
              <a:t>залежності</a:t>
            </a:r>
            <a:r>
              <a:rPr lang="ru-RU" sz="2400" b="1" dirty="0" smtClean="0"/>
              <a:t> від </a:t>
            </a:r>
            <a:r>
              <a:rPr lang="ru-RU" sz="2400" b="1" dirty="0" err="1" smtClean="0"/>
              <a:t>замовника</a:t>
            </a:r>
            <a:r>
              <a:rPr lang="ru-RU" sz="2400" b="1" dirty="0" smtClean="0"/>
              <a:t>:</a:t>
            </a:r>
          </a:p>
          <a:p>
            <a:pPr marL="452628" lvl="0" indent="-342900">
              <a:buFont typeface="+mj-lt"/>
              <a:buAutoNum type="arabicPeriod"/>
            </a:pPr>
            <a:r>
              <a:rPr lang="ru-RU" sz="2400" b="1" dirty="0" smtClean="0"/>
              <a:t>Реклама </a:t>
            </a:r>
            <a:r>
              <a:rPr lang="ru-RU" sz="2400" b="1" dirty="0" err="1" smtClean="0"/>
              <a:t>підприємств-виробників</a:t>
            </a:r>
            <a:r>
              <a:rPr lang="ru-RU" sz="2400" b="1" dirty="0" smtClean="0"/>
              <a:t>;</a:t>
            </a:r>
          </a:p>
          <a:p>
            <a:pPr marL="452628" lvl="0" indent="-342900">
              <a:buFont typeface="+mj-lt"/>
              <a:buAutoNum type="arabicPeriod"/>
            </a:pPr>
            <a:r>
              <a:rPr lang="ru-RU" sz="2400" b="1" dirty="0" smtClean="0"/>
              <a:t>Реклама </a:t>
            </a:r>
            <a:r>
              <a:rPr lang="ru-RU" sz="2400" b="1" dirty="0" err="1" smtClean="0"/>
              <a:t>підприємств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оптової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торгівлі</a:t>
            </a:r>
            <a:r>
              <a:rPr lang="ru-RU" sz="2400" b="1" dirty="0" smtClean="0"/>
              <a:t>;</a:t>
            </a:r>
          </a:p>
          <a:p>
            <a:pPr marL="452628" lvl="0" indent="-342900">
              <a:buFont typeface="+mj-lt"/>
              <a:buAutoNum type="arabicPeriod"/>
            </a:pPr>
            <a:r>
              <a:rPr lang="ru-RU" sz="2400" b="1" dirty="0" smtClean="0"/>
              <a:t>Реклама </a:t>
            </a:r>
            <a:r>
              <a:rPr lang="ru-RU" sz="2400" b="1" dirty="0" err="1" smtClean="0"/>
              <a:t>підприємств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роздрібної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торгівлі</a:t>
            </a:r>
            <a:r>
              <a:rPr lang="ru-RU" sz="2400" b="1" dirty="0" smtClean="0"/>
              <a:t>. </a:t>
            </a:r>
          </a:p>
          <a:p>
            <a:pPr marL="452628" lvl="0" indent="-342900">
              <a:buFont typeface="+mj-lt"/>
              <a:buAutoNum type="arabicPeriod"/>
            </a:pPr>
            <a:r>
              <a:rPr lang="ru-RU" sz="2400" b="1" dirty="0" err="1" smtClean="0"/>
              <a:t>Залежно</a:t>
            </a:r>
            <a:r>
              <a:rPr lang="ru-RU" sz="2400" b="1" dirty="0" smtClean="0"/>
              <a:t> від умов </a:t>
            </a:r>
            <a:r>
              <a:rPr lang="ru-RU" sz="2400" b="1" dirty="0" err="1" smtClean="0"/>
              <a:t>застосування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усіх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видах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реклами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загальні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виявляються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принципах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формування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рекламного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повідомлення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214686"/>
            <a:ext cx="635798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err="1" smtClean="0"/>
              <a:t>Повідомлення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має</a:t>
            </a:r>
            <a:r>
              <a:rPr lang="ru-RU" sz="4000" i="1" dirty="0" smtClean="0"/>
              <a:t> бути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357430"/>
            <a:ext cx="29289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Коротким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2348880"/>
            <a:ext cx="321471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Цікавим покупцю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2357430"/>
            <a:ext cx="30003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Достовірним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000504"/>
            <a:ext cx="292892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Зрозумілим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8926" y="4000504"/>
            <a:ext cx="321471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Динамічним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3636" y="4000504"/>
            <a:ext cx="300036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Повинно повторюватися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0"/>
            <a:ext cx="2928926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наведені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вигоди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одержує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даного</a:t>
            </a:r>
            <a:r>
              <a:rPr lang="ru-RU" sz="2000" dirty="0" smtClean="0"/>
              <a:t> товару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потенційний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споживач</a:t>
            </a:r>
            <a:r>
              <a:rPr lang="ru-RU" sz="2000" dirty="0" smtClean="0"/>
              <a:t>;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0"/>
            <a:ext cx="3286148" cy="2132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сприятливу</a:t>
            </a:r>
            <a:r>
              <a:rPr lang="ru-RU" sz="2000" dirty="0" smtClean="0"/>
              <a:t> атмосферу </a:t>
            </a:r>
            <a:r>
              <a:rPr lang="ru-RU" sz="2000" dirty="0" err="1" smtClean="0"/>
              <a:t>й</a:t>
            </a:r>
            <a:r>
              <a:rPr lang="ru-RU" sz="2000" dirty="0" smtClean="0"/>
              <a:t> образ </a:t>
            </a:r>
            <a:r>
              <a:rPr lang="ru-RU" sz="2000" dirty="0" err="1" smtClean="0"/>
              <a:t>даного</a:t>
            </a:r>
            <a:r>
              <a:rPr lang="ru-RU" sz="2000" dirty="0" smtClean="0"/>
              <a:t> товару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послуги</a:t>
            </a:r>
            <a:r>
              <a:rPr lang="ru-RU" sz="2000" dirty="0" smtClean="0"/>
              <a:t>, широко </a:t>
            </a:r>
            <a:r>
              <a:rPr lang="ru-RU" sz="2000" dirty="0" err="1" smtClean="0"/>
              <a:t>залучаючи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образи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краси</a:t>
            </a:r>
            <a:r>
              <a:rPr lang="ru-RU" sz="2000" dirty="0" smtClean="0"/>
              <a:t>, </a:t>
            </a:r>
            <a:r>
              <a:rPr lang="ru-RU" sz="2000" dirty="0" err="1" smtClean="0"/>
              <a:t>надійності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зручності</a:t>
            </a:r>
            <a:r>
              <a:rPr lang="ru-RU" sz="2000" dirty="0" smtClean="0"/>
              <a:t>;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15074" y="0"/>
            <a:ext cx="2928926" cy="1857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це</a:t>
            </a:r>
            <a:r>
              <a:rPr lang="ru-RU" dirty="0" smtClean="0"/>
              <a:t> правило </a:t>
            </a:r>
            <a:r>
              <a:rPr lang="ru-RU" dirty="0" err="1" smtClean="0"/>
              <a:t>стосується</a:t>
            </a:r>
            <a:r>
              <a:rPr lang="ru-RU" dirty="0" smtClean="0"/>
              <a:t> як </a:t>
            </a:r>
            <a:r>
              <a:rPr lang="ru-RU" dirty="0" err="1" smtClean="0"/>
              <a:t>змісту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рекламного </a:t>
            </a:r>
            <a:r>
              <a:rPr lang="ru-RU" dirty="0" err="1" smtClean="0"/>
              <a:t>повідомлення</a:t>
            </a:r>
            <a:r>
              <a:rPr lang="ru-RU" dirty="0" smtClean="0"/>
              <a:t>: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один одному;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5214950"/>
            <a:ext cx="2928926" cy="1643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зрозумілим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потенційному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покупцю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488" y="5214950"/>
            <a:ext cx="3286148" cy="1643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варто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вибирати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енергійні</a:t>
            </a:r>
            <a:r>
              <a:rPr lang="ru-RU" sz="2000" dirty="0" smtClean="0"/>
              <a:t>, </a:t>
            </a:r>
            <a:r>
              <a:rPr lang="ru-RU" sz="2000" dirty="0" err="1" smtClean="0"/>
              <a:t>ємні</a:t>
            </a:r>
            <a:r>
              <a:rPr lang="ru-RU" sz="2000" dirty="0" smtClean="0"/>
              <a:t> слова, </a:t>
            </a:r>
            <a:r>
              <a:rPr lang="ru-RU" sz="2000" dirty="0" err="1" smtClean="0"/>
              <a:t>дієслова</a:t>
            </a:r>
            <a:r>
              <a:rPr lang="ru-RU" sz="2000" dirty="0" smtClean="0"/>
              <a:t> в </a:t>
            </a:r>
            <a:r>
              <a:rPr lang="ru-RU" sz="2000" dirty="0" err="1" smtClean="0"/>
              <a:t>наказовому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способі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43636" y="5143512"/>
            <a:ext cx="3000364" cy="1714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тобто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будь-якого</a:t>
            </a:r>
            <a:r>
              <a:rPr lang="ru-RU" sz="2000" dirty="0" smtClean="0"/>
              <a:t> виду </a:t>
            </a:r>
            <a:r>
              <a:rPr lang="ru-RU" sz="2000" dirty="0" err="1" smtClean="0"/>
              <a:t>реклами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існує</a:t>
            </a:r>
            <a:r>
              <a:rPr lang="ru-RU" sz="2000" dirty="0" smtClean="0"/>
              <a:t> опт</a:t>
            </a:r>
            <a:endParaRPr lang="ru-RU" sz="2000" dirty="0"/>
          </a:p>
        </p:txBody>
      </p:sp>
      <p:cxnSp>
        <p:nvCxnSpPr>
          <p:cNvPr id="21" name="Прямая со стрелкой 20"/>
          <p:cNvCxnSpPr>
            <a:stCxn id="10" idx="2"/>
            <a:endCxn id="17" idx="0"/>
          </p:cNvCxnSpPr>
          <p:nvPr/>
        </p:nvCxnSpPr>
        <p:spPr>
          <a:xfrm>
            <a:off x="1464463" y="4714884"/>
            <a:ext cx="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1" idx="2"/>
            <a:endCxn id="18" idx="0"/>
          </p:cNvCxnSpPr>
          <p:nvPr/>
        </p:nvCxnSpPr>
        <p:spPr>
          <a:xfrm flipH="1">
            <a:off x="4500562" y="4714884"/>
            <a:ext cx="35719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2" idx="2"/>
            <a:endCxn id="19" idx="0"/>
          </p:cNvCxnSpPr>
          <p:nvPr/>
        </p:nvCxnSpPr>
        <p:spPr>
          <a:xfrm>
            <a:off x="7643818" y="4786322"/>
            <a:ext cx="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0"/>
            <a:endCxn id="13" idx="2"/>
          </p:cNvCxnSpPr>
          <p:nvPr/>
        </p:nvCxnSpPr>
        <p:spPr>
          <a:xfrm flipV="1">
            <a:off x="1464463" y="1857388"/>
            <a:ext cx="0" cy="500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0"/>
            <a:endCxn id="14" idx="2"/>
          </p:cNvCxnSpPr>
          <p:nvPr/>
        </p:nvCxnSpPr>
        <p:spPr>
          <a:xfrm flipV="1">
            <a:off x="4523171" y="2132856"/>
            <a:ext cx="48829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0"/>
            <a:endCxn id="15" idx="2"/>
          </p:cNvCxnSpPr>
          <p:nvPr/>
        </p:nvCxnSpPr>
        <p:spPr>
          <a:xfrm flipV="1">
            <a:off x="7643818" y="1857364"/>
            <a:ext cx="35719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8662" y="2428868"/>
            <a:ext cx="7429552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/>
              <a:t>Реклама використовує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28" y="0"/>
            <a:ext cx="4143372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Телебачення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0430" y="5357826"/>
            <a:ext cx="2286016" cy="1500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Пресу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0"/>
            <a:ext cx="342899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Зовнішню рекламу</a:t>
            </a:r>
            <a:endParaRPr lang="ru-RU" sz="4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429264"/>
            <a:ext cx="2928926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Інтернет</a:t>
            </a:r>
            <a:endParaRPr lang="ru-RU" sz="4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72264" y="5286388"/>
            <a:ext cx="2571736" cy="1571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Радіо</a:t>
            </a:r>
            <a:endParaRPr lang="ru-RU" sz="48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857356" y="1500174"/>
            <a:ext cx="0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215206" y="1500174"/>
            <a:ext cx="0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928794" y="4429132"/>
            <a:ext cx="0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  <a:endCxn id="6" idx="0"/>
          </p:cNvCxnSpPr>
          <p:nvPr/>
        </p:nvCxnSpPr>
        <p:spPr>
          <a:xfrm>
            <a:off x="4643438" y="4643446"/>
            <a:ext cx="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286644" y="4429132"/>
            <a:ext cx="0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" y="1428736"/>
            <a:ext cx="7715272" cy="542926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телевізійна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різні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рекламні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блоки, спонсорство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фільмів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т. д.)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радіо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різні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рекламні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ролики в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перервах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друкована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преса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lang="ru-RU" sz="3600" dirty="0" smtClean="0"/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рекламні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листівки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зовнішня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рекламні</a:t>
            </a:r>
            <a:r>
              <a:rPr lang="ru-RU" sz="3600" dirty="0" smtClean="0"/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щити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3600" dirty="0" err="1" smtClean="0"/>
              <a:t>в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ивіски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5" name="Picture 5" descr="Картинка 49 из 9822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456992"/>
            <a:ext cx="2643174" cy="34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28604"/>
            <a:ext cx="9144000" cy="1017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За </a:t>
            </a:r>
            <a:r>
              <a:rPr lang="ru-RU" sz="3200" dirty="0" err="1" smtClean="0">
                <a:solidFill>
                  <a:srgbClr val="FF0000"/>
                </a:solidFill>
              </a:rPr>
              <a:t>місцем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і</a:t>
            </a:r>
            <a:r>
              <a:rPr lang="ru-RU" sz="3200" dirty="0" smtClean="0">
                <a:solidFill>
                  <a:srgbClr val="FF0000"/>
                </a:solidFill>
              </a:rPr>
              <a:t> способом </a:t>
            </a:r>
            <a:r>
              <a:rPr lang="ru-RU" sz="3200" dirty="0" err="1" smtClean="0">
                <a:solidFill>
                  <a:srgbClr val="FF0000"/>
                </a:solidFill>
              </a:rPr>
              <a:t>розміщення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існують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такі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L="365760" lvl="0" indent="-256032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defRPr/>
            </a:pPr>
            <a:r>
              <a:rPr lang="ru-RU" sz="3200" dirty="0" err="1" smtClean="0">
                <a:solidFill>
                  <a:srgbClr val="FF0000"/>
                </a:solidFill>
              </a:rPr>
              <a:t>види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реклами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66800"/>
          </a:xfrm>
        </p:spPr>
        <p:txBody>
          <a:bodyPr>
            <a:noAutofit/>
          </a:bodyPr>
          <a:lstStyle/>
          <a:p>
            <a:r>
              <a:rPr lang="uk-UA" sz="4400" dirty="0" smtClean="0"/>
              <a:t>Приклад реклами на телебаченні</a:t>
            </a:r>
            <a:endParaRPr lang="ru-RU" sz="4400" dirty="0"/>
          </a:p>
        </p:txBody>
      </p:sp>
      <p:pic>
        <p:nvPicPr>
          <p:cNvPr id="4" name="Reklama Windows 8 (HD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8001024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5436096" cy="1368152"/>
          </a:xfrm>
        </p:spPr>
        <p:txBody>
          <a:bodyPr>
            <a:noAutofit/>
          </a:bodyPr>
          <a:lstStyle/>
          <a:p>
            <a:r>
              <a:rPr lang="uk-UA" sz="13800" dirty="0" smtClean="0">
                <a:latin typeface="Monotype Corsiva" pitchFamily="66" charset="0"/>
              </a:rPr>
              <a:t>Девіз:</a:t>
            </a:r>
            <a:endParaRPr lang="ru-RU" sz="13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2930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Мета </a:t>
            </a:r>
            <a:r>
              <a:rPr lang="ru-RU" sz="5400" dirty="0" err="1" smtClean="0">
                <a:solidFill>
                  <a:srgbClr val="FF0000"/>
                </a:solidFill>
              </a:rPr>
              <a:t>реклами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</a:rPr>
              <a:t>полягає</a:t>
            </a:r>
            <a:r>
              <a:rPr lang="ru-RU" sz="5400" dirty="0" smtClean="0">
                <a:solidFill>
                  <a:srgbClr val="FF0000"/>
                </a:solidFill>
              </a:rPr>
              <a:t> не в</a:t>
            </a: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тому, </a:t>
            </a:r>
            <a:r>
              <a:rPr lang="ru-RU" sz="5400" dirty="0" err="1" smtClean="0">
                <a:solidFill>
                  <a:srgbClr val="FF0000"/>
                </a:solidFill>
              </a:rPr>
              <a:t>щоб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</a:rPr>
              <a:t>розважати</a:t>
            </a:r>
            <a:endParaRPr lang="ru-RU" sz="5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400" dirty="0" err="1" smtClean="0">
                <a:solidFill>
                  <a:srgbClr val="FF0000"/>
                </a:solidFill>
              </a:rPr>
              <a:t>глядача</a:t>
            </a:r>
            <a:r>
              <a:rPr lang="ru-RU" sz="5400" dirty="0" smtClean="0">
                <a:solidFill>
                  <a:srgbClr val="FF0000"/>
                </a:solidFill>
              </a:rPr>
              <a:t>, а в тому, </a:t>
            </a:r>
            <a:r>
              <a:rPr lang="ru-RU" sz="5400" dirty="0" err="1" smtClean="0">
                <a:solidFill>
                  <a:srgbClr val="FF0000"/>
                </a:solidFill>
              </a:rPr>
              <a:t>щоб</a:t>
            </a:r>
            <a:endParaRPr lang="ru-RU" sz="5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400" dirty="0" err="1" smtClean="0">
                <a:solidFill>
                  <a:srgbClr val="FF0000"/>
                </a:solidFill>
              </a:rPr>
              <a:t>продавати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</a:rPr>
              <a:t>йому</a:t>
            </a:r>
            <a:r>
              <a:rPr lang="ru-RU" sz="5400" dirty="0" smtClean="0">
                <a:solidFill>
                  <a:srgbClr val="FF0000"/>
                </a:solidFill>
              </a:rPr>
              <a:t> товар.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</a:t>
            </a:r>
            <a:r>
              <a:rPr lang="ru-RU" sz="4800" dirty="0" err="1" smtClean="0">
                <a:solidFill>
                  <a:srgbClr val="00FF00"/>
                </a:solidFill>
                <a:latin typeface="Segoe Print" pitchFamily="2" charset="0"/>
              </a:rPr>
              <a:t>Девід</a:t>
            </a:r>
            <a:r>
              <a:rPr lang="ru-RU" sz="4800" dirty="0" smtClean="0">
                <a:solidFill>
                  <a:srgbClr val="00FF00"/>
                </a:solidFill>
                <a:latin typeface="Segoe Print" pitchFamily="2" charset="0"/>
              </a:rPr>
              <a:t> </a:t>
            </a:r>
            <a:r>
              <a:rPr lang="ru-RU" sz="4800" dirty="0" err="1" smtClean="0">
                <a:solidFill>
                  <a:srgbClr val="00FF00"/>
                </a:solidFill>
                <a:latin typeface="Segoe Print" pitchFamily="2" charset="0"/>
              </a:rPr>
              <a:t>Огілві</a:t>
            </a:r>
            <a:endParaRPr lang="ru-RU" dirty="0" smtClean="0">
              <a:solidFill>
                <a:srgbClr val="00FF00"/>
              </a:solidFill>
              <a:latin typeface="Segoe Print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5429256" cy="71438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Реклама в </a:t>
            </a:r>
            <a:r>
              <a:rPr lang="uk-UA" dirty="0" err="1" smtClean="0">
                <a:solidFill>
                  <a:schemeClr val="tx1"/>
                </a:solidFill>
              </a:rPr>
              <a:t>інтернеті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B51201"/>
                </a:solidFill>
              </a:rPr>
              <a:t>Основні</a:t>
            </a:r>
            <a:r>
              <a:rPr lang="ru-RU" dirty="0" smtClean="0">
                <a:solidFill>
                  <a:srgbClr val="B51201"/>
                </a:solidFill>
              </a:rPr>
              <a:t> </a:t>
            </a:r>
            <a:r>
              <a:rPr lang="ru-RU" dirty="0" err="1" smtClean="0">
                <a:solidFill>
                  <a:srgbClr val="B51201"/>
                </a:solidFill>
              </a:rPr>
              <a:t>види</a:t>
            </a:r>
            <a:r>
              <a:rPr lang="ru-RU" dirty="0" smtClean="0">
                <a:solidFill>
                  <a:srgbClr val="B51201"/>
                </a:solidFill>
              </a:rPr>
              <a:t> </a:t>
            </a:r>
            <a:r>
              <a:rPr lang="ru-RU" dirty="0" err="1" smtClean="0">
                <a:solidFill>
                  <a:srgbClr val="B51201"/>
                </a:solidFill>
              </a:rPr>
              <a:t>інтернет-реклами</a:t>
            </a:r>
            <a:r>
              <a:rPr lang="ru-RU" dirty="0" smtClean="0">
                <a:solidFill>
                  <a:srgbClr val="B51201"/>
                </a:solidFill>
              </a:rPr>
              <a:t>:</a:t>
            </a:r>
          </a:p>
          <a:p>
            <a:r>
              <a:rPr lang="ru-RU" dirty="0" err="1" smtClean="0"/>
              <a:t>медійна</a:t>
            </a:r>
            <a:r>
              <a:rPr lang="ru-RU" dirty="0" smtClean="0"/>
              <a:t> реклама,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банери</a:t>
            </a:r>
            <a:r>
              <a:rPr lang="ru-RU" dirty="0" smtClean="0"/>
              <a:t> на сайтах,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endParaRPr lang="ru-RU" dirty="0" smtClean="0"/>
          </a:p>
          <a:p>
            <a:r>
              <a:rPr lang="ru-RU" dirty="0" err="1" smtClean="0"/>
              <a:t>контекстна</a:t>
            </a:r>
            <a:r>
              <a:rPr lang="ru-RU" dirty="0" smtClean="0"/>
              <a:t> реклама, яка </a:t>
            </a:r>
            <a:r>
              <a:rPr lang="ru-RU" dirty="0" err="1" smtClean="0"/>
              <a:t>показується</a:t>
            </a:r>
            <a:r>
              <a:rPr lang="ru-RU" dirty="0" smtClean="0"/>
              <a:t> в </a:t>
            </a:r>
            <a:r>
              <a:rPr lang="ru-RU" dirty="0" err="1" smtClean="0"/>
              <a:t>пошукових</a:t>
            </a:r>
            <a:r>
              <a:rPr lang="ru-RU" dirty="0" smtClean="0"/>
              <a:t> системах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результатами </a:t>
            </a:r>
            <a:r>
              <a:rPr lang="ru-RU" dirty="0" err="1" smtClean="0"/>
              <a:t>пошуку</a:t>
            </a:r>
            <a:r>
              <a:rPr lang="ru-RU" dirty="0" smtClean="0"/>
              <a:t> по </a:t>
            </a:r>
            <a:r>
              <a:rPr lang="ru-RU" dirty="0" err="1" smtClean="0"/>
              <a:t>певному</a:t>
            </a:r>
            <a:r>
              <a:rPr lang="ru-RU" dirty="0" smtClean="0"/>
              <a:t> </a:t>
            </a:r>
            <a:r>
              <a:rPr lang="ru-RU" dirty="0" err="1" smtClean="0"/>
              <a:t>запиту</a:t>
            </a:r>
            <a:endParaRPr lang="ru-RU" dirty="0" smtClean="0"/>
          </a:p>
          <a:p>
            <a:r>
              <a:rPr lang="ru-RU" dirty="0" err="1" smtClean="0"/>
              <a:t>масові</a:t>
            </a:r>
            <a:r>
              <a:rPr lang="ru-RU" dirty="0" smtClean="0"/>
              <a:t> </a:t>
            </a:r>
            <a:r>
              <a:rPr lang="ru-RU" dirty="0" err="1" smtClean="0"/>
              <a:t>розсилки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в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мережах</a:t>
            </a:r>
          </a:p>
          <a:p>
            <a:r>
              <a:rPr lang="ru-RU" dirty="0" err="1" smtClean="0"/>
              <a:t>просування</a:t>
            </a:r>
            <a:r>
              <a:rPr lang="ru-RU" dirty="0" smtClean="0"/>
              <a:t> в ТОП-10 </a:t>
            </a:r>
            <a:r>
              <a:rPr lang="ru-RU" dirty="0" err="1" smtClean="0"/>
              <a:t>пошукових</a:t>
            </a:r>
            <a:r>
              <a:rPr lang="ru-RU" dirty="0" smtClean="0"/>
              <a:t> систем </a:t>
            </a:r>
            <a:r>
              <a:rPr lang="ru-RU" dirty="0" err="1" smtClean="0"/>
              <a:t>і</a:t>
            </a:r>
            <a:r>
              <a:rPr lang="ru-RU" dirty="0" smtClean="0"/>
              <a:t> реклама сайту в </a:t>
            </a:r>
            <a:r>
              <a:rPr lang="ru-RU" dirty="0" err="1" smtClean="0"/>
              <a:t>пошуковій</a:t>
            </a:r>
            <a:r>
              <a:rPr lang="ru-RU" dirty="0" smtClean="0"/>
              <a:t> </a:t>
            </a:r>
            <a:r>
              <a:rPr lang="ru-RU" dirty="0" err="1" smtClean="0"/>
              <a:t>видачі</a:t>
            </a:r>
            <a:endParaRPr lang="ru-RU" dirty="0" smtClean="0"/>
          </a:p>
          <a:p>
            <a:r>
              <a:rPr lang="ru-RU" dirty="0" smtClean="0"/>
              <a:t>реклама сайту на форумах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Одним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найефективніших</a:t>
            </a:r>
            <a:r>
              <a:rPr lang="ru-RU" dirty="0" smtClean="0">
                <a:solidFill>
                  <a:srgbClr val="FF0000"/>
                </a:solidFill>
              </a:rPr>
              <a:t> видом </a:t>
            </a:r>
            <a:r>
              <a:rPr lang="ru-RU" dirty="0" err="1" smtClean="0">
                <a:solidFill>
                  <a:srgbClr val="FF0000"/>
                </a:solidFill>
              </a:rPr>
              <a:t>реклами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вважається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контекстна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інтернет-реклама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Проект на економіку\Картинки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9"/>
            <a:ext cx="9144000" cy="5877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668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Розміщення реклами на пошукових сайтах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Особливості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реклами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алкогольних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напоїв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тютюнових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виробів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dirty="0" smtClean="0"/>
              <a:t>У </a:t>
            </a:r>
            <a:r>
              <a:rPr lang="ru-RU" sz="3200" dirty="0" err="1" smtClean="0"/>
              <a:t>рекламі</a:t>
            </a:r>
            <a:r>
              <a:rPr lang="ru-RU" sz="3200" dirty="0" smtClean="0"/>
              <a:t> </a:t>
            </a:r>
            <a:r>
              <a:rPr lang="ru-RU" sz="3200" dirty="0" err="1" smtClean="0"/>
              <a:t>цих</a:t>
            </a:r>
            <a:r>
              <a:rPr lang="ru-RU" sz="3200" dirty="0" smtClean="0"/>
              <a:t> </a:t>
            </a:r>
            <a:r>
              <a:rPr lang="ru-RU" sz="3200" dirty="0" err="1" smtClean="0"/>
              <a:t>товарів</a:t>
            </a:r>
            <a:r>
              <a:rPr lang="ru-RU" sz="3200" dirty="0" smtClean="0"/>
              <a:t> заборонено</a:t>
            </a:r>
          </a:p>
          <a:p>
            <a:pPr>
              <a:buNone/>
            </a:pPr>
            <a:r>
              <a:rPr lang="ru-RU" sz="3200" dirty="0" err="1" smtClean="0"/>
              <a:t>використовувати</a:t>
            </a:r>
            <a:r>
              <a:rPr lang="ru-RU" sz="3200" dirty="0" smtClean="0"/>
              <a:t>  фотомоделей, </a:t>
            </a:r>
            <a:r>
              <a:rPr lang="ru-RU" sz="3200" dirty="0" err="1" smtClean="0"/>
              <a:t>осіб</a:t>
            </a:r>
            <a:r>
              <a:rPr lang="ru-RU" sz="3200" dirty="0" smtClean="0"/>
              <a:t> </a:t>
            </a:r>
            <a:r>
              <a:rPr lang="ru-RU" sz="3200" dirty="0" err="1" smtClean="0"/>
              <a:t>віком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до 18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, </a:t>
            </a:r>
            <a:r>
              <a:rPr lang="ru-RU" sz="3200" dirty="0" err="1" smtClean="0"/>
              <a:t>лікарів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акторів</a:t>
            </a:r>
            <a:r>
              <a:rPr lang="ru-RU" sz="3200" dirty="0" smtClean="0"/>
              <a:t>, </a:t>
            </a:r>
            <a:r>
              <a:rPr lang="ru-RU" sz="3200" dirty="0" err="1" smtClean="0"/>
              <a:t>зовнішній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вигляд</a:t>
            </a:r>
            <a:r>
              <a:rPr lang="ru-RU" sz="3200" dirty="0" smtClean="0"/>
              <a:t> </a:t>
            </a:r>
            <a:r>
              <a:rPr lang="ru-RU" sz="3200" dirty="0" err="1" smtClean="0"/>
              <a:t>яких</a:t>
            </a:r>
            <a:r>
              <a:rPr lang="ru-RU" sz="3200" dirty="0" smtClean="0"/>
              <a:t> </a:t>
            </a:r>
            <a:r>
              <a:rPr lang="ru-RU" sz="3200" dirty="0" err="1" smtClean="0"/>
              <a:t>імітує</a:t>
            </a:r>
            <a:r>
              <a:rPr lang="ru-RU" sz="3200" dirty="0" smtClean="0"/>
              <a:t> </a:t>
            </a:r>
            <a:r>
              <a:rPr lang="ru-RU" sz="3200" dirty="0" err="1" smtClean="0"/>
              <a:t>зовнішній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вигляд</a:t>
            </a:r>
            <a:r>
              <a:rPr lang="ru-RU" sz="3200" dirty="0" smtClean="0"/>
              <a:t> </a:t>
            </a:r>
            <a:r>
              <a:rPr lang="ru-RU" sz="3200" dirty="0" err="1" smtClean="0"/>
              <a:t>лікарів</a:t>
            </a:r>
            <a:r>
              <a:rPr lang="ru-RU" sz="3200" dirty="0" smtClean="0"/>
              <a:t>,</a:t>
            </a:r>
          </a:p>
          <a:p>
            <a:pPr>
              <a:buNone/>
            </a:pPr>
            <a:r>
              <a:rPr lang="ru-RU" sz="3200" dirty="0" err="1" smtClean="0"/>
              <a:t>відомих</a:t>
            </a:r>
            <a:r>
              <a:rPr lang="ru-RU" sz="3200" dirty="0" smtClean="0"/>
              <a:t> людей,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прямо </a:t>
            </a:r>
            <a:r>
              <a:rPr lang="ru-RU" sz="3200" dirty="0" err="1" smtClean="0"/>
              <a:t>чи</a:t>
            </a:r>
            <a:r>
              <a:rPr lang="ru-RU" sz="3200" dirty="0" smtClean="0"/>
              <a:t> </a:t>
            </a:r>
            <a:r>
              <a:rPr lang="ru-RU" sz="3200" dirty="0" err="1" smtClean="0"/>
              <a:t>опосередковано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схвалюють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паління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вживання</a:t>
            </a:r>
            <a:r>
              <a:rPr lang="ru-RU" sz="3200" dirty="0" smtClean="0"/>
              <a:t> алкоголю, пива</a:t>
            </a:r>
          </a:p>
          <a:p>
            <a:pPr>
              <a:buNone/>
            </a:pPr>
            <a:r>
              <a:rPr lang="ru-RU" sz="3200" dirty="0" smtClean="0"/>
              <a:t>та </a:t>
            </a:r>
            <a:r>
              <a:rPr lang="ru-RU" sz="3200" dirty="0" err="1" smtClean="0"/>
              <a:t>напоїв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виготовляються</a:t>
            </a:r>
            <a:r>
              <a:rPr lang="ru-RU" sz="3200" dirty="0" smtClean="0"/>
              <a:t> на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основі</a:t>
            </a:r>
            <a:r>
              <a:rPr lang="ru-RU" sz="3200" dirty="0" smtClean="0"/>
              <a:t>.</a:t>
            </a:r>
          </a:p>
          <a:p>
            <a:pPr>
              <a:buNone/>
            </a:pPr>
            <a:r>
              <a:rPr lang="ru-RU" sz="3200" dirty="0" smtClean="0"/>
              <a:t>Сама реклама не повинна </a:t>
            </a:r>
            <a:r>
              <a:rPr lang="ru-RU" sz="3200" dirty="0" err="1" smtClean="0"/>
              <a:t>містити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зображення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процесу</a:t>
            </a:r>
            <a:r>
              <a:rPr lang="ru-RU" sz="3200" dirty="0" smtClean="0"/>
              <a:t> </a:t>
            </a:r>
            <a:r>
              <a:rPr lang="ru-RU" sz="3200" dirty="0" err="1" smtClean="0"/>
              <a:t>паління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споживання</a:t>
            </a:r>
            <a:r>
              <a:rPr lang="ru-RU" sz="3200" dirty="0" smtClean="0"/>
              <a:t> алкоголю.</a:t>
            </a:r>
          </a:p>
          <a:p>
            <a:pPr>
              <a:buNone/>
            </a:pPr>
            <a:r>
              <a:rPr lang="ru-RU" sz="3200" dirty="0" err="1" smtClean="0"/>
              <a:t>Порушення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будь-якого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описаних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вище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принципів</a:t>
            </a:r>
            <a:r>
              <a:rPr lang="ru-RU" sz="3200" dirty="0" smtClean="0"/>
              <a:t> </a:t>
            </a:r>
            <a:r>
              <a:rPr lang="ru-RU" sz="3200" dirty="0" err="1" smtClean="0"/>
              <a:t>карається</a:t>
            </a:r>
            <a:r>
              <a:rPr lang="ru-RU" sz="3200" dirty="0" smtClean="0"/>
              <a:t> законом.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Проект на економіку\Картинки\Приклад соціальної реклами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928801"/>
            <a:ext cx="3643306" cy="26820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2961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FF00"/>
                </a:solidFill>
              </a:rPr>
              <a:t>Реклама </a:t>
            </a:r>
            <a:r>
              <a:rPr lang="ru-RU" sz="3200" dirty="0" err="1" smtClean="0">
                <a:solidFill>
                  <a:srgbClr val="00FF00"/>
                </a:solidFill>
              </a:rPr>
              <a:t>тютюнових</a:t>
            </a:r>
            <a:r>
              <a:rPr lang="ru-RU" sz="3200" dirty="0" smtClean="0">
                <a:solidFill>
                  <a:srgbClr val="00FF00"/>
                </a:solidFill>
              </a:rPr>
              <a:t> </a:t>
            </a:r>
            <a:r>
              <a:rPr lang="ru-RU" sz="3200" dirty="0" err="1" smtClean="0">
                <a:solidFill>
                  <a:srgbClr val="00FF00"/>
                </a:solidFill>
              </a:rPr>
              <a:t>виробів</a:t>
            </a:r>
            <a:r>
              <a:rPr lang="ru-RU" sz="3200" dirty="0" smtClean="0">
                <a:solidFill>
                  <a:srgbClr val="00FF00"/>
                </a:solidFill>
              </a:rPr>
              <a:t> </a:t>
            </a:r>
            <a:r>
              <a:rPr lang="ru-RU" sz="3200" dirty="0" err="1" smtClean="0">
                <a:solidFill>
                  <a:srgbClr val="00FF00"/>
                </a:solidFill>
              </a:rPr>
              <a:t>забороняється</a:t>
            </a:r>
            <a:r>
              <a:rPr lang="ru-RU" sz="3200" dirty="0" smtClean="0">
                <a:solidFill>
                  <a:srgbClr val="00FF00"/>
                </a:solidFill>
              </a:rPr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6429388" cy="585789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dirty="0" smtClean="0"/>
              <a:t>на </a:t>
            </a:r>
            <a:r>
              <a:rPr lang="ru-RU" sz="3200" dirty="0" err="1" smtClean="0"/>
              <a:t>радіо</a:t>
            </a:r>
            <a:r>
              <a:rPr lang="ru-RU" sz="3200" dirty="0" smtClean="0"/>
              <a:t> та </a:t>
            </a:r>
            <a:r>
              <a:rPr lang="ru-RU" sz="3200" dirty="0" err="1" smtClean="0"/>
              <a:t>телебаченні</a:t>
            </a:r>
            <a:r>
              <a:rPr lang="ru-RU" sz="3200" dirty="0" smtClean="0"/>
              <a:t>;</a:t>
            </a:r>
          </a:p>
          <a:p>
            <a:pPr lvl="0"/>
            <a:r>
              <a:rPr lang="ru-RU" sz="3200" dirty="0" smtClean="0"/>
              <a:t>в </a:t>
            </a:r>
            <a:r>
              <a:rPr lang="ru-RU" sz="3200" dirty="0" err="1" smtClean="0"/>
              <a:t>усіх</a:t>
            </a:r>
            <a:r>
              <a:rPr lang="ru-RU" sz="3200" dirty="0" smtClean="0"/>
              <a:t> </a:t>
            </a:r>
            <a:r>
              <a:rPr lang="ru-RU" sz="3200" dirty="0" err="1" smtClean="0"/>
              <a:t>друкованих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засобах</a:t>
            </a:r>
            <a:r>
              <a:rPr lang="ru-RU" sz="3200" dirty="0" smtClean="0"/>
              <a:t> </a:t>
            </a:r>
            <a:r>
              <a:rPr lang="ru-RU" sz="3200" dirty="0" err="1" smtClean="0"/>
              <a:t>масової</a:t>
            </a:r>
            <a:r>
              <a:rPr lang="ru-RU" sz="3200" dirty="0" smtClean="0"/>
              <a:t> </a:t>
            </a:r>
            <a:r>
              <a:rPr lang="ru-RU" sz="3200" dirty="0" err="1" smtClean="0"/>
              <a:t>інформації</a:t>
            </a:r>
            <a:r>
              <a:rPr lang="ru-RU" sz="3200" dirty="0" smtClean="0"/>
              <a:t> (</a:t>
            </a:r>
            <a:r>
              <a:rPr lang="ru-RU" sz="3200" dirty="0" err="1" smtClean="0"/>
              <a:t>крім</a:t>
            </a:r>
            <a:r>
              <a:rPr lang="ru-RU" sz="3200" dirty="0" smtClean="0"/>
              <a:t> </a:t>
            </a:r>
            <a:r>
              <a:rPr lang="ru-RU" sz="3200" dirty="0" err="1" smtClean="0"/>
              <a:t>спеціалізованих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видань</a:t>
            </a:r>
            <a:r>
              <a:rPr lang="ru-RU" sz="3200" dirty="0" smtClean="0"/>
              <a:t>);</a:t>
            </a:r>
          </a:p>
          <a:p>
            <a:pPr lvl="0"/>
            <a:r>
              <a:rPr lang="ru-RU" sz="3200" dirty="0" err="1" smtClean="0"/>
              <a:t>засобами</a:t>
            </a:r>
            <a:r>
              <a:rPr lang="ru-RU" sz="3200" dirty="0" smtClean="0"/>
              <a:t> </a:t>
            </a:r>
            <a:r>
              <a:rPr lang="ru-RU" sz="3200" dirty="0" err="1" smtClean="0"/>
              <a:t>внутрішньої</a:t>
            </a:r>
            <a:r>
              <a:rPr lang="ru-RU" sz="3200" dirty="0" smtClean="0"/>
              <a:t> </a:t>
            </a:r>
            <a:r>
              <a:rPr lang="ru-RU" sz="3200" dirty="0" err="1" smtClean="0"/>
              <a:t>реклами</a:t>
            </a:r>
            <a:r>
              <a:rPr lang="ru-RU" sz="3200" dirty="0" smtClean="0"/>
              <a:t>;</a:t>
            </a:r>
          </a:p>
          <a:p>
            <a:pPr lvl="0"/>
            <a:r>
              <a:rPr lang="ru-RU" sz="3200" dirty="0" smtClean="0"/>
              <a:t>на </a:t>
            </a:r>
            <a:r>
              <a:rPr lang="ru-RU" sz="3200" dirty="0" err="1" smtClean="0"/>
              <a:t>транспорті</a:t>
            </a:r>
            <a:r>
              <a:rPr lang="ru-RU" sz="3200" dirty="0" smtClean="0"/>
              <a:t>;</a:t>
            </a:r>
          </a:p>
          <a:p>
            <a:pPr lvl="0"/>
            <a:r>
              <a:rPr lang="ru-RU" sz="3200" dirty="0" smtClean="0"/>
              <a:t>за </a:t>
            </a:r>
            <a:r>
              <a:rPr lang="ru-RU" sz="3200" dirty="0" err="1" smtClean="0"/>
              <a:t>допомогою</a:t>
            </a:r>
            <a:r>
              <a:rPr lang="ru-RU" sz="3200" dirty="0" smtClean="0"/>
              <a:t> </a:t>
            </a:r>
            <a:r>
              <a:rPr lang="ru-RU" sz="3200" dirty="0" err="1" smtClean="0"/>
              <a:t>заходів</a:t>
            </a:r>
            <a:r>
              <a:rPr lang="ru-RU" sz="3200" dirty="0" smtClean="0"/>
              <a:t> рекламного характеру (</a:t>
            </a:r>
            <a:r>
              <a:rPr lang="ru-RU" sz="3200" dirty="0" err="1" smtClean="0"/>
              <a:t>крім</a:t>
            </a:r>
            <a:r>
              <a:rPr lang="ru-RU" sz="3200" dirty="0" smtClean="0"/>
              <a:t> </a:t>
            </a:r>
            <a:r>
              <a:rPr lang="ru-RU" sz="3200" dirty="0" err="1" smtClean="0"/>
              <a:t>спеціальних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виставкових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заходів</a:t>
            </a:r>
            <a:r>
              <a:rPr lang="ru-RU" sz="3200" dirty="0" smtClean="0"/>
              <a:t> </a:t>
            </a:r>
            <a:r>
              <a:rPr lang="ru-RU" sz="3200" dirty="0" err="1" smtClean="0"/>
              <a:t>тютюнових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виробів</a:t>
            </a:r>
            <a:r>
              <a:rPr lang="ru-RU" sz="3200" dirty="0" smtClean="0"/>
              <a:t>);</a:t>
            </a:r>
          </a:p>
          <a:p>
            <a:pPr lvl="0"/>
            <a:r>
              <a:rPr lang="ru-RU" sz="3200" dirty="0" err="1" smtClean="0"/>
              <a:t>засобами</a:t>
            </a:r>
            <a:r>
              <a:rPr lang="ru-RU" sz="3200" dirty="0" smtClean="0"/>
              <a:t> </a:t>
            </a:r>
            <a:r>
              <a:rPr lang="ru-RU" sz="3200" dirty="0" err="1" smtClean="0"/>
              <a:t>зовнішньої</a:t>
            </a:r>
            <a:r>
              <a:rPr lang="ru-RU" sz="3200" dirty="0" smtClean="0"/>
              <a:t> </a:t>
            </a:r>
            <a:r>
              <a:rPr lang="ru-RU" sz="3200" dirty="0" err="1" smtClean="0"/>
              <a:t>реклами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FF00"/>
                </a:solidFill>
              </a:rPr>
              <a:t>Реклама </a:t>
            </a:r>
            <a:r>
              <a:rPr lang="ru-RU" sz="3200" dirty="0" err="1" smtClean="0">
                <a:solidFill>
                  <a:srgbClr val="00FF00"/>
                </a:solidFill>
              </a:rPr>
              <a:t>алкогольних</a:t>
            </a:r>
            <a:r>
              <a:rPr lang="ru-RU" sz="3200" dirty="0" smtClean="0">
                <a:solidFill>
                  <a:srgbClr val="00FF00"/>
                </a:solidFill>
              </a:rPr>
              <a:t> </a:t>
            </a:r>
            <a:r>
              <a:rPr lang="ru-RU" sz="3200" dirty="0" err="1" smtClean="0">
                <a:solidFill>
                  <a:srgbClr val="00FF00"/>
                </a:solidFill>
              </a:rPr>
              <a:t>напоїв</a:t>
            </a:r>
            <a:r>
              <a:rPr lang="ru-RU" sz="3200" dirty="0" smtClean="0">
                <a:solidFill>
                  <a:srgbClr val="00FF00"/>
                </a:solidFill>
              </a:rPr>
              <a:t> </a:t>
            </a:r>
            <a:r>
              <a:rPr lang="ru-RU" sz="3200" dirty="0" err="1" smtClean="0">
                <a:solidFill>
                  <a:srgbClr val="00FF00"/>
                </a:solidFill>
              </a:rPr>
              <a:t>забороняється</a:t>
            </a:r>
            <a:r>
              <a:rPr lang="ru-RU" sz="3200" dirty="0" smtClean="0">
                <a:solidFill>
                  <a:srgbClr val="00FF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6876256" cy="5877272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на </a:t>
            </a:r>
            <a:r>
              <a:rPr lang="ru-RU" dirty="0" err="1" smtClean="0"/>
              <a:t>радіо</a:t>
            </a:r>
            <a:r>
              <a:rPr lang="ru-RU" dirty="0" smtClean="0"/>
              <a:t> та </a:t>
            </a:r>
            <a:r>
              <a:rPr lang="ru-RU" dirty="0" err="1" smtClean="0"/>
              <a:t>телебаченні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6 до 23 </a:t>
            </a:r>
            <a:r>
              <a:rPr lang="ru-RU" dirty="0" err="1" smtClean="0"/>
              <a:t>години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друкованих</a:t>
            </a:r>
            <a:r>
              <a:rPr lang="ru-RU" dirty="0" smtClean="0"/>
              <a:t> </a:t>
            </a:r>
            <a:r>
              <a:rPr lang="ru-RU" dirty="0" err="1" smtClean="0"/>
              <a:t>засобах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(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спеціалізованих</a:t>
            </a:r>
            <a:r>
              <a:rPr lang="ru-RU" dirty="0" smtClean="0"/>
              <a:t> </a:t>
            </a:r>
            <a:r>
              <a:rPr lang="ru-RU" dirty="0" err="1" smtClean="0"/>
              <a:t>видань</a:t>
            </a:r>
            <a:r>
              <a:rPr lang="ru-RU" dirty="0" smtClean="0"/>
              <a:t>);</a:t>
            </a:r>
          </a:p>
          <a:p>
            <a:pPr lvl="0"/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рекламного характеру (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виставкових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алкогольних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r>
              <a:rPr lang="ru-RU" dirty="0" smtClean="0"/>
              <a:t>);</a:t>
            </a:r>
          </a:p>
          <a:p>
            <a:pPr lvl="0"/>
            <a:r>
              <a:rPr lang="ru-RU" dirty="0" smtClean="0"/>
              <a:t>на </a:t>
            </a:r>
            <a:r>
              <a:rPr lang="ru-RU" dirty="0" err="1" smtClean="0"/>
              <a:t>зовнішніх</a:t>
            </a:r>
            <a:r>
              <a:rPr lang="ru-RU" dirty="0" smtClean="0"/>
              <a:t> та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поверхнях</a:t>
            </a:r>
            <a:r>
              <a:rPr lang="ru-RU" dirty="0" smtClean="0"/>
              <a:t> </a:t>
            </a:r>
            <a:r>
              <a:rPr lang="ru-RU" dirty="0" err="1" smtClean="0"/>
              <a:t>транспортних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метрополітену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 descr="C:\Users\Администратор\Desktop\Проект на економіку\Картинки\530287_333957963329995_126392054086588_936038_147254882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76" y="1928802"/>
            <a:ext cx="3429024" cy="2571768"/>
          </a:xfrm>
          <a:prstGeom prst="rect">
            <a:avLst/>
          </a:prstGeom>
          <a:noFill/>
        </p:spPr>
      </p:pic>
      <p:pic>
        <p:nvPicPr>
          <p:cNvPr id="5122" name="Picture 2" descr="C:\Users\home\Desktop\Проект на економіку\Картинки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1" y="5107787"/>
            <a:ext cx="3500430" cy="1750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78581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Взаємозалежні цілі реклами: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pPr lvl="0"/>
            <a:r>
              <a:rPr lang="ru-RU" sz="2750" dirty="0" err="1" smtClean="0"/>
              <a:t>формування</a:t>
            </a:r>
            <a:r>
              <a:rPr lang="ru-RU" sz="2750" dirty="0" smtClean="0"/>
              <a:t> у </a:t>
            </a:r>
            <a:r>
              <a:rPr lang="ru-RU" sz="2750" dirty="0" err="1" smtClean="0"/>
              <a:t>споживача</a:t>
            </a:r>
            <a:r>
              <a:rPr lang="ru-RU" sz="2750" dirty="0" smtClean="0"/>
              <a:t> </a:t>
            </a:r>
            <a:r>
              <a:rPr lang="ru-RU" sz="2750" dirty="0" err="1" smtClean="0"/>
              <a:t>визначеного</a:t>
            </a:r>
            <a:r>
              <a:rPr lang="ru-RU" sz="2750" dirty="0" smtClean="0"/>
              <a:t> </a:t>
            </a:r>
            <a:r>
              <a:rPr lang="ru-RU" sz="2750" dirty="0" err="1" smtClean="0"/>
              <a:t>рівня</a:t>
            </a:r>
            <a:r>
              <a:rPr lang="ru-RU" sz="2750" dirty="0" smtClean="0"/>
              <a:t> </a:t>
            </a:r>
            <a:r>
              <a:rPr lang="ru-RU" sz="2750" dirty="0" err="1" smtClean="0"/>
              <a:t>знань</a:t>
            </a:r>
            <a:r>
              <a:rPr lang="ru-RU" sz="2750" dirty="0" smtClean="0"/>
              <a:t> про </a:t>
            </a:r>
            <a:r>
              <a:rPr lang="ru-RU" sz="2750" dirty="0" err="1" smtClean="0"/>
              <a:t>даний</a:t>
            </a:r>
            <a:r>
              <a:rPr lang="ru-RU" sz="2750" dirty="0" smtClean="0"/>
              <a:t> товар/</a:t>
            </a:r>
            <a:r>
              <a:rPr lang="ru-RU" sz="2750" dirty="0" err="1" smtClean="0"/>
              <a:t>послугу</a:t>
            </a:r>
            <a:r>
              <a:rPr lang="ru-RU" sz="2750" dirty="0" smtClean="0"/>
              <a:t>;</a:t>
            </a:r>
          </a:p>
          <a:p>
            <a:pPr lvl="0"/>
            <a:r>
              <a:rPr lang="ru-RU" sz="2750" dirty="0" err="1" smtClean="0"/>
              <a:t>формування</a:t>
            </a:r>
            <a:r>
              <a:rPr lang="ru-RU" sz="2750" dirty="0" smtClean="0"/>
              <a:t> у </a:t>
            </a:r>
            <a:r>
              <a:rPr lang="ru-RU" sz="2750" dirty="0" err="1" smtClean="0"/>
              <a:t>споживача</a:t>
            </a:r>
            <a:r>
              <a:rPr lang="ru-RU" sz="2750" dirty="0" smtClean="0"/>
              <a:t> </a:t>
            </a:r>
            <a:r>
              <a:rPr lang="ru-RU" sz="2750" dirty="0" err="1" smtClean="0"/>
              <a:t>визначеного</a:t>
            </a:r>
            <a:r>
              <a:rPr lang="ru-RU" sz="2750" dirty="0" smtClean="0"/>
              <a:t> образа </a:t>
            </a:r>
            <a:r>
              <a:rPr lang="ru-RU" sz="2750" dirty="0" err="1" smtClean="0"/>
              <a:t>фірми</a:t>
            </a:r>
            <a:r>
              <a:rPr lang="ru-RU" sz="2750" dirty="0" smtClean="0"/>
              <a:t>;</a:t>
            </a:r>
          </a:p>
          <a:p>
            <a:pPr lvl="0"/>
            <a:r>
              <a:rPr lang="ru-RU" sz="2750" dirty="0" err="1" smtClean="0"/>
              <a:t>формування</a:t>
            </a:r>
            <a:r>
              <a:rPr lang="ru-RU" sz="2750" dirty="0" smtClean="0"/>
              <a:t> у </a:t>
            </a:r>
            <a:r>
              <a:rPr lang="ru-RU" sz="2750" dirty="0" err="1" smtClean="0"/>
              <a:t>споживача</a:t>
            </a:r>
            <a:r>
              <a:rPr lang="ru-RU" sz="2750" dirty="0" smtClean="0"/>
              <a:t> </a:t>
            </a:r>
            <a:r>
              <a:rPr lang="ru-RU" sz="2750" dirty="0" err="1" smtClean="0"/>
              <a:t>доброзичливого</a:t>
            </a:r>
            <a:r>
              <a:rPr lang="ru-RU" sz="2750" dirty="0" smtClean="0"/>
              <a:t> </a:t>
            </a:r>
            <a:r>
              <a:rPr lang="ru-RU" sz="2750" dirty="0" err="1" smtClean="0"/>
              <a:t>ставлення</a:t>
            </a:r>
            <a:r>
              <a:rPr lang="ru-RU" sz="2750" dirty="0" smtClean="0"/>
              <a:t> до </a:t>
            </a:r>
            <a:r>
              <a:rPr lang="ru-RU" sz="2750" dirty="0" err="1" smtClean="0"/>
              <a:t>фірми</a:t>
            </a:r>
            <a:r>
              <a:rPr lang="ru-RU" sz="2750" dirty="0" smtClean="0"/>
              <a:t>;</a:t>
            </a:r>
          </a:p>
          <a:p>
            <a:pPr lvl="0"/>
            <a:r>
              <a:rPr lang="ru-RU" sz="2750" dirty="0" err="1" smtClean="0"/>
              <a:t>спонукання</a:t>
            </a:r>
            <a:r>
              <a:rPr lang="ru-RU" sz="2750" dirty="0" smtClean="0"/>
              <a:t> </a:t>
            </a:r>
            <a:r>
              <a:rPr lang="ru-RU" sz="2750" dirty="0" err="1" smtClean="0"/>
              <a:t>споживача</a:t>
            </a:r>
            <a:r>
              <a:rPr lang="ru-RU" sz="2750" dirty="0" smtClean="0"/>
              <a:t> </a:t>
            </a:r>
            <a:r>
              <a:rPr lang="ru-RU" sz="2750" dirty="0" err="1" smtClean="0"/>
              <a:t>знову</a:t>
            </a:r>
            <a:r>
              <a:rPr lang="ru-RU" sz="2750" dirty="0" smtClean="0"/>
              <a:t> </a:t>
            </a:r>
            <a:r>
              <a:rPr lang="ru-RU" sz="2750" dirty="0" err="1" smtClean="0"/>
              <a:t>звернутися</a:t>
            </a:r>
            <a:r>
              <a:rPr lang="ru-RU" sz="2750" dirty="0" smtClean="0"/>
              <a:t> до </a:t>
            </a:r>
            <a:r>
              <a:rPr lang="ru-RU" sz="2750" dirty="0" err="1" smtClean="0"/>
              <a:t>даної</a:t>
            </a:r>
            <a:r>
              <a:rPr lang="ru-RU" sz="2750" dirty="0" smtClean="0"/>
              <a:t> </a:t>
            </a:r>
            <a:r>
              <a:rPr lang="ru-RU" sz="2750" dirty="0" err="1" smtClean="0"/>
              <a:t>фірми</a:t>
            </a:r>
            <a:r>
              <a:rPr lang="ru-RU" sz="2750" dirty="0" smtClean="0"/>
              <a:t>;</a:t>
            </a:r>
          </a:p>
          <a:p>
            <a:pPr lvl="0"/>
            <a:r>
              <a:rPr lang="ru-RU" sz="2750" dirty="0" err="1" smtClean="0"/>
              <a:t>спонукання</a:t>
            </a:r>
            <a:r>
              <a:rPr lang="ru-RU" sz="2750" dirty="0" smtClean="0"/>
              <a:t> </a:t>
            </a:r>
            <a:r>
              <a:rPr lang="ru-RU" sz="2750" dirty="0" err="1" smtClean="0"/>
              <a:t>споживача</a:t>
            </a:r>
            <a:r>
              <a:rPr lang="ru-RU" sz="2750" dirty="0" smtClean="0"/>
              <a:t> до </a:t>
            </a:r>
            <a:r>
              <a:rPr lang="ru-RU" sz="2750" dirty="0" err="1" smtClean="0"/>
              <a:t>придбання</a:t>
            </a:r>
            <a:r>
              <a:rPr lang="ru-RU" sz="2750" dirty="0" smtClean="0"/>
              <a:t> </a:t>
            </a:r>
            <a:r>
              <a:rPr lang="ru-RU" sz="2750" dirty="0" err="1" smtClean="0"/>
              <a:t>даного</a:t>
            </a:r>
            <a:r>
              <a:rPr lang="ru-RU" sz="2750" dirty="0" smtClean="0"/>
              <a:t> товару/</a:t>
            </a:r>
            <a:r>
              <a:rPr lang="ru-RU" sz="2750" dirty="0" err="1" smtClean="0"/>
              <a:t>послуги</a:t>
            </a:r>
            <a:r>
              <a:rPr lang="ru-RU" sz="2750" dirty="0" smtClean="0"/>
              <a:t> у </a:t>
            </a:r>
            <a:r>
              <a:rPr lang="ru-RU" sz="2750" dirty="0" err="1" smtClean="0"/>
              <a:t>даної</a:t>
            </a:r>
            <a:r>
              <a:rPr lang="ru-RU" sz="2750" dirty="0" smtClean="0"/>
              <a:t> </a:t>
            </a:r>
            <a:r>
              <a:rPr lang="ru-RU" sz="2750" dirty="0" err="1" smtClean="0"/>
              <a:t>фірми</a:t>
            </a:r>
            <a:r>
              <a:rPr lang="ru-RU" sz="2750" dirty="0" smtClean="0"/>
              <a:t>;</a:t>
            </a:r>
          </a:p>
          <a:p>
            <a:pPr lvl="0"/>
            <a:r>
              <a:rPr lang="ru-RU" sz="2750" dirty="0" err="1" smtClean="0"/>
              <a:t>стимулювання</a:t>
            </a:r>
            <a:r>
              <a:rPr lang="ru-RU" sz="2750" dirty="0" smtClean="0"/>
              <a:t> </a:t>
            </a:r>
            <a:r>
              <a:rPr lang="ru-RU" sz="2750" dirty="0" err="1" smtClean="0"/>
              <a:t>збуту</a:t>
            </a:r>
            <a:r>
              <a:rPr lang="ru-RU" sz="2750" dirty="0" smtClean="0"/>
              <a:t> товару/</a:t>
            </a:r>
            <a:r>
              <a:rPr lang="ru-RU" sz="2750" dirty="0" err="1" smtClean="0"/>
              <a:t>послуги</a:t>
            </a:r>
            <a:r>
              <a:rPr lang="ru-RU" sz="2750" dirty="0" smtClean="0"/>
              <a:t>;</a:t>
            </a:r>
          </a:p>
          <a:p>
            <a:pPr lvl="0"/>
            <a:r>
              <a:rPr lang="ru-RU" sz="2750" dirty="0" err="1" smtClean="0"/>
              <a:t>прискорення</a:t>
            </a:r>
            <a:r>
              <a:rPr lang="ru-RU" sz="2750" dirty="0" smtClean="0"/>
              <a:t> </a:t>
            </a:r>
            <a:r>
              <a:rPr lang="ru-RU" sz="2750" dirty="0" err="1" smtClean="0"/>
              <a:t>товарообігу</a:t>
            </a:r>
            <a:r>
              <a:rPr lang="ru-RU" sz="2750" dirty="0" smtClean="0"/>
              <a:t> </a:t>
            </a:r>
            <a:r>
              <a:rPr lang="ru-RU" sz="2750" dirty="0" err="1" smtClean="0"/>
              <a:t>фірми</a:t>
            </a:r>
            <a:r>
              <a:rPr lang="ru-RU" sz="2750" dirty="0" smtClean="0"/>
              <a:t>;</a:t>
            </a:r>
          </a:p>
          <a:p>
            <a:pPr lvl="0"/>
            <a:r>
              <a:rPr lang="ru-RU" sz="2750" dirty="0" err="1" smtClean="0"/>
              <a:t>прагнення</a:t>
            </a:r>
            <a:r>
              <a:rPr lang="ru-RU" sz="2750" dirty="0" smtClean="0"/>
              <a:t> </a:t>
            </a:r>
            <a:r>
              <a:rPr lang="ru-RU" sz="2750" dirty="0" err="1" smtClean="0"/>
              <a:t>зробити</a:t>
            </a:r>
            <a:r>
              <a:rPr lang="ru-RU" sz="2750" dirty="0" smtClean="0"/>
              <a:t> </a:t>
            </a:r>
            <a:r>
              <a:rPr lang="ru-RU" sz="2750" dirty="0" err="1" smtClean="0"/>
              <a:t>даного</a:t>
            </a:r>
            <a:r>
              <a:rPr lang="ru-RU" sz="2750" dirty="0" smtClean="0"/>
              <a:t> </a:t>
            </a:r>
            <a:r>
              <a:rPr lang="ru-RU" sz="2750" dirty="0" err="1" smtClean="0"/>
              <a:t>споживача</a:t>
            </a:r>
            <a:r>
              <a:rPr lang="ru-RU" sz="2750" dirty="0" smtClean="0"/>
              <a:t> </a:t>
            </a:r>
            <a:r>
              <a:rPr lang="ru-RU" sz="2750" dirty="0" err="1" smtClean="0"/>
              <a:t>постійним</a:t>
            </a:r>
            <a:r>
              <a:rPr lang="ru-RU" sz="2750" dirty="0" smtClean="0"/>
              <a:t> </a:t>
            </a:r>
            <a:r>
              <a:rPr lang="ru-RU" sz="2750" dirty="0" err="1" smtClean="0"/>
              <a:t>покупцем</a:t>
            </a:r>
            <a:r>
              <a:rPr lang="ru-RU" sz="2750" dirty="0" smtClean="0"/>
              <a:t> </a:t>
            </a:r>
            <a:r>
              <a:rPr lang="ru-RU" sz="2750" dirty="0" err="1" smtClean="0"/>
              <a:t>даного</a:t>
            </a:r>
            <a:r>
              <a:rPr lang="ru-RU" sz="2750" dirty="0" smtClean="0"/>
              <a:t> товару/</a:t>
            </a:r>
            <a:r>
              <a:rPr lang="ru-RU" sz="2750" dirty="0" err="1" smtClean="0"/>
              <a:t>послуги</a:t>
            </a:r>
            <a:r>
              <a:rPr lang="ru-RU" sz="275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Проект на економіку\Картинки\kontekstnaya-rekl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909" y="1428736"/>
            <a:ext cx="4224091" cy="36480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5929322" cy="928694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Переваги реклами: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500694" cy="57150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dirty="0" err="1" smtClean="0"/>
              <a:t>можливість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залучення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аудиторії</a:t>
            </a:r>
            <a:r>
              <a:rPr lang="ru-RU" sz="2400" dirty="0" smtClean="0"/>
              <a:t>;</a:t>
            </a:r>
          </a:p>
          <a:p>
            <a:pPr lvl="0"/>
            <a:r>
              <a:rPr lang="ru-RU" sz="2400" dirty="0" err="1" smtClean="0"/>
              <a:t>низька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вартість</a:t>
            </a:r>
            <a:r>
              <a:rPr lang="ru-RU" sz="2400" dirty="0" smtClean="0"/>
              <a:t> одного рекламного контакту;</a:t>
            </a:r>
          </a:p>
          <a:p>
            <a:pPr lvl="0"/>
            <a:r>
              <a:rPr lang="ru-RU" sz="2400" dirty="0" smtClean="0"/>
              <a:t>у </a:t>
            </a:r>
            <a:r>
              <a:rPr lang="ru-RU" sz="2400" dirty="0" err="1" smtClean="0"/>
              <a:t>наявності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мається</a:t>
            </a:r>
            <a:r>
              <a:rPr lang="ru-RU" sz="2400" dirty="0" smtClean="0"/>
              <a:t> велика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ЗМІ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придатні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цільових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сегментів</a:t>
            </a:r>
            <a:r>
              <a:rPr lang="ru-RU" sz="2400" dirty="0" smtClean="0"/>
              <a:t>;</a:t>
            </a:r>
          </a:p>
          <a:p>
            <a:pPr lvl="0"/>
            <a:r>
              <a:rPr lang="ru-RU" sz="2400" dirty="0" err="1" smtClean="0"/>
              <a:t>можливість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контролювати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повідомлення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оформлення</a:t>
            </a:r>
            <a:r>
              <a:rPr lang="ru-RU" sz="2400" dirty="0" smtClean="0"/>
              <a:t>, час </a:t>
            </a:r>
            <a:r>
              <a:rPr lang="ru-RU" sz="2400" dirty="0" err="1" smtClean="0"/>
              <a:t>виходу</a:t>
            </a:r>
            <a:r>
              <a:rPr lang="ru-RU" sz="2400" dirty="0" smtClean="0"/>
              <a:t>;</a:t>
            </a:r>
          </a:p>
          <a:p>
            <a:pPr lvl="0"/>
            <a:r>
              <a:rPr lang="ru-RU" sz="2400" dirty="0" err="1" smtClean="0"/>
              <a:t>можливість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повідомлення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цільового</a:t>
            </a:r>
            <a:r>
              <a:rPr lang="ru-RU" sz="2400" dirty="0" smtClean="0"/>
              <a:t> сегмента;</a:t>
            </a:r>
          </a:p>
          <a:p>
            <a:pPr lvl="0"/>
            <a:r>
              <a:rPr lang="ru-RU" sz="2400" dirty="0" err="1" smtClean="0"/>
              <a:t>висока</a:t>
            </a:r>
            <a:r>
              <a:rPr lang="ru-RU" sz="2400" dirty="0" smtClean="0"/>
              <a:t> </a:t>
            </a:r>
            <a:r>
              <a:rPr lang="ru-RU" sz="2400" dirty="0" err="1" smtClean="0"/>
              <a:t>ймовірність</a:t>
            </a:r>
            <a:r>
              <a:rPr lang="ru-RU" sz="2400" dirty="0" smtClean="0"/>
              <a:t> того,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рекламне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повідомлення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дійде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потенційного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споживача</a:t>
            </a:r>
            <a:r>
              <a:rPr lang="ru-RU" sz="2400" dirty="0" smtClean="0"/>
              <a:t>;</a:t>
            </a:r>
          </a:p>
          <a:p>
            <a:pPr lvl="0"/>
            <a:r>
              <a:rPr lang="ru-RU" sz="2400" dirty="0" err="1" smtClean="0"/>
              <a:t>імовірність</a:t>
            </a:r>
            <a:r>
              <a:rPr lang="ru-RU" sz="2400" dirty="0" smtClean="0"/>
              <a:t> того,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покупець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прийде</a:t>
            </a:r>
            <a:r>
              <a:rPr lang="ru-RU" sz="2400" dirty="0" smtClean="0"/>
              <a:t> до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 про покупку до контакту </a:t>
            </a:r>
            <a:r>
              <a:rPr lang="ru-RU" sz="2400" dirty="0" err="1" smtClean="0"/>
              <a:t>безпосередньо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продавцем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Проект на економіку\Картинки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581" y="1714488"/>
            <a:ext cx="4710419" cy="36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5357818" cy="857256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Недоліки реклами: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5715008" cy="58578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err="1" smtClean="0"/>
              <a:t>рекламне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стандартним</a:t>
            </a:r>
            <a:r>
              <a:rPr lang="ru-RU" dirty="0" smtClean="0"/>
              <a:t>, </a:t>
            </a:r>
            <a:r>
              <a:rPr lang="ru-RU" dirty="0" err="1" smtClean="0"/>
              <a:t>негнучким</a:t>
            </a:r>
            <a:r>
              <a:rPr lang="ru-RU" dirty="0" smtClean="0"/>
              <a:t>; 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зосередитися</a:t>
            </a:r>
            <a:r>
              <a:rPr lang="ru-RU" dirty="0" smtClean="0"/>
              <a:t> на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потребах </a:t>
            </a:r>
            <a:r>
              <a:rPr lang="ru-RU" dirty="0" err="1" smtClean="0"/>
              <a:t>клієнта</a:t>
            </a:r>
            <a:r>
              <a:rPr lang="ru-RU" dirty="0" smtClean="0"/>
              <a:t>;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рекламне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коротким;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 </a:t>
            </a:r>
            <a:r>
              <a:rPr lang="ru-RU" dirty="0" err="1" smtClean="0"/>
              <a:t>вимагають</a:t>
            </a:r>
            <a:r>
              <a:rPr lang="ru-RU" dirty="0" smtClean="0"/>
              <a:t> великих </a:t>
            </a:r>
            <a:r>
              <a:rPr lang="ru-RU" dirty="0" err="1" smtClean="0"/>
              <a:t>інвестицій</a:t>
            </a:r>
            <a:r>
              <a:rPr lang="ru-RU" dirty="0" smtClean="0"/>
              <a:t>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у </a:t>
            </a:r>
            <a:r>
              <a:rPr lang="ru-RU" dirty="0" err="1" smtClean="0"/>
              <a:t>ряді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довго</a:t>
            </a:r>
            <a:r>
              <a:rPr lang="ru-RU" dirty="0" smtClean="0"/>
              <a:t> </a:t>
            </a:r>
            <a:r>
              <a:rPr lang="ru-RU" dirty="0" err="1" smtClean="0"/>
              <a:t>чекати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рекламного </a:t>
            </a:r>
            <a:r>
              <a:rPr lang="ru-RU" dirty="0" err="1" smtClean="0"/>
              <a:t>повідомлення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143504" cy="10668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Цитати про рекламу: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398"/>
            <a:ext cx="91440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Основа </a:t>
            </a:r>
            <a:r>
              <a:rPr lang="ru-RU" sz="2400" dirty="0" err="1" smtClean="0"/>
              <a:t>будь-якої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реклами</a:t>
            </a:r>
            <a:r>
              <a:rPr lang="ru-RU" sz="2400" dirty="0" smtClean="0"/>
              <a:t> – </a:t>
            </a:r>
            <a:r>
              <a:rPr lang="ru-RU" sz="2400" dirty="0" err="1" smtClean="0"/>
              <a:t>необхідність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змусити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клієнта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відволіктися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справ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подумати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щось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інше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</a:t>
            </a:r>
            <a:r>
              <a:rPr lang="ru-RU" sz="2400" b="1" dirty="0" smtClean="0"/>
              <a:t>Сет </a:t>
            </a:r>
            <a:r>
              <a:rPr lang="ru-RU" sz="2400" b="1" dirty="0" err="1" smtClean="0"/>
              <a:t>Годін</a:t>
            </a:r>
            <a:endParaRPr lang="ru-RU" sz="2400" b="1" dirty="0" smtClean="0"/>
          </a:p>
          <a:p>
            <a:pPr>
              <a:buNone/>
            </a:pPr>
            <a:r>
              <a:rPr lang="ru-RU" sz="2400" dirty="0" smtClean="0"/>
              <a:t>Без </a:t>
            </a:r>
            <a:r>
              <a:rPr lang="ru-RU" sz="2400" dirty="0" err="1" smtClean="0"/>
              <a:t>реклами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станеться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найжахливіше</a:t>
            </a:r>
            <a:r>
              <a:rPr lang="ru-RU" sz="2400" dirty="0" smtClean="0"/>
              <a:t> – не </a:t>
            </a:r>
            <a:r>
              <a:rPr lang="ru-RU" sz="2400" dirty="0" err="1" smtClean="0"/>
              <a:t>відбудеться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нічого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                     Том </a:t>
            </a:r>
            <a:r>
              <a:rPr lang="ru-RU" sz="2400" b="1" dirty="0" err="1" smtClean="0"/>
              <a:t>Біскарді</a:t>
            </a:r>
            <a:endParaRPr lang="ru-RU" sz="2400" b="1" dirty="0" smtClean="0"/>
          </a:p>
          <a:p>
            <a:pPr>
              <a:buNone/>
            </a:pPr>
            <a:r>
              <a:rPr lang="ru-RU" sz="2400" dirty="0" smtClean="0"/>
              <a:t>Реклама - </a:t>
            </a:r>
            <a:r>
              <a:rPr lang="ru-RU" sz="2400" dirty="0" err="1" smtClean="0"/>
              <a:t>найбільше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мистецтво</a:t>
            </a:r>
            <a:r>
              <a:rPr lang="ru-RU" sz="2400" dirty="0" smtClean="0"/>
              <a:t> XX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</a:t>
            </a:r>
            <a:r>
              <a:rPr lang="ru-RU" sz="2400" b="1" dirty="0" smtClean="0"/>
              <a:t>МАРШАЛЛ МАКЛУХАН</a:t>
            </a:r>
          </a:p>
          <a:p>
            <a:pPr>
              <a:buNone/>
            </a:pPr>
            <a:r>
              <a:rPr lang="ru-RU" sz="2400" dirty="0" smtClean="0"/>
              <a:t>Про </a:t>
            </a:r>
            <a:r>
              <a:rPr lang="ru-RU" sz="2400" dirty="0" err="1" smtClean="0"/>
              <a:t>ідеали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судити</a:t>
            </a:r>
            <a:r>
              <a:rPr lang="ru-RU" sz="2400" dirty="0" smtClean="0"/>
              <a:t> по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рекламі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                  НОРМАН Дуглас</a:t>
            </a:r>
          </a:p>
          <a:p>
            <a:pPr>
              <a:buNone/>
            </a:pPr>
            <a:r>
              <a:rPr lang="ru-RU" sz="2400" dirty="0" err="1" smtClean="0"/>
              <a:t>Творчість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стратегії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мистецтвом</a:t>
            </a:r>
            <a:r>
              <a:rPr lang="ru-RU" sz="2400" dirty="0" smtClean="0"/>
              <a:t>. </a:t>
            </a:r>
            <a:r>
              <a:rPr lang="ru-RU" sz="2400" dirty="0" err="1" smtClean="0"/>
              <a:t>Творчість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стратегією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називається</a:t>
            </a:r>
            <a:r>
              <a:rPr lang="ru-RU" sz="2400" dirty="0" smtClean="0"/>
              <a:t> рекламою.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                ДЖЕФФ </a:t>
            </a:r>
            <a:r>
              <a:rPr lang="ru-RU" sz="2400" b="1" dirty="0" err="1" smtClean="0"/>
              <a:t>Річардс</a:t>
            </a:r>
            <a:endParaRPr lang="ru-RU" sz="2400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1219200"/>
          </a:xfrm>
        </p:spPr>
        <p:txBody>
          <a:bodyPr>
            <a:noAutofit/>
          </a:bodyPr>
          <a:lstStyle/>
          <a:p>
            <a:r>
              <a:rPr lang="uk-UA" sz="4800" dirty="0" smtClean="0"/>
              <a:t>Визначення рекламний </a:t>
            </a:r>
            <a:r>
              <a:rPr lang="uk-UA" sz="4800" dirty="0" err="1" smtClean="0"/>
              <a:t>слоган</a:t>
            </a:r>
            <a:endParaRPr lang="ru-RU" sz="4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3" y="1285861"/>
            <a:ext cx="8467756" cy="481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Рекламний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слоган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лаконічна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легко </a:t>
            </a:r>
            <a:r>
              <a:rPr kumimoji="0" lang="ru-RU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запам'ятовується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фраза, </a:t>
            </a:r>
            <a:r>
              <a:rPr kumimoji="0" lang="ru-RU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виражає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суть рекламного </a:t>
            </a:r>
            <a:r>
              <a:rPr kumimoji="0" lang="ru-RU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повідомлення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5" name="Picture 5" descr="Картинка 148 из 9822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429000"/>
            <a:ext cx="26463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Картинка 175 из 98227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86200"/>
            <a:ext cx="50768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78 из 9822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3" y="2866174"/>
            <a:ext cx="5715008" cy="399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dirty="0" err="1" smtClean="0">
                <a:solidFill>
                  <a:srgbClr val="FF0000"/>
                </a:solidFill>
              </a:rPr>
              <a:t>Реклама</a:t>
            </a:r>
            <a:r>
              <a:rPr lang="ru-RU" sz="3600" dirty="0" err="1" smtClean="0"/>
              <a:t>-це</a:t>
            </a:r>
            <a:r>
              <a:rPr lang="ru-RU" sz="3600" dirty="0" smtClean="0"/>
              <a:t> </a:t>
            </a:r>
            <a:r>
              <a:rPr lang="ru-RU" sz="3600" dirty="0" err="1" smtClean="0"/>
              <a:t>інформація</a:t>
            </a:r>
            <a:r>
              <a:rPr lang="ru-RU" sz="3600" dirty="0" smtClean="0"/>
              <a:t>, </a:t>
            </a:r>
            <a:r>
              <a:rPr lang="ru-RU" sz="3600" dirty="0" err="1" smtClean="0"/>
              <a:t>поширювана</a:t>
            </a:r>
            <a:r>
              <a:rPr lang="ru-RU" sz="3600" dirty="0" smtClean="0"/>
              <a:t> в </a:t>
            </a:r>
            <a:r>
              <a:rPr lang="ru-RU" sz="3600" dirty="0" err="1" smtClean="0"/>
              <a:t>будь-якій</a:t>
            </a:r>
            <a:r>
              <a:rPr lang="ru-RU" sz="3600" dirty="0" smtClean="0"/>
              <a:t> </a:t>
            </a:r>
            <a:r>
              <a:rPr lang="ru-RU" sz="3600" dirty="0" err="1" smtClean="0"/>
              <a:t>формі</a:t>
            </a:r>
            <a:r>
              <a:rPr lang="ru-RU" sz="3600" dirty="0" smtClean="0"/>
              <a:t> за </a:t>
            </a:r>
            <a:r>
              <a:rPr lang="ru-RU" sz="3600" dirty="0" err="1" smtClean="0"/>
              <a:t>допомогою</a:t>
            </a:r>
            <a:r>
              <a:rPr lang="ru-RU" sz="3600" dirty="0" smtClean="0"/>
              <a:t> </a:t>
            </a:r>
            <a:r>
              <a:rPr lang="ru-RU" sz="3600" dirty="0" err="1" smtClean="0"/>
              <a:t>будь-яких</a:t>
            </a:r>
            <a:r>
              <a:rPr lang="ru-RU" sz="3600" dirty="0" smtClean="0"/>
              <a:t> </a:t>
            </a:r>
            <a:r>
              <a:rPr lang="ru-RU" sz="3600" dirty="0" err="1" smtClean="0"/>
              <a:t>правомірних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або</a:t>
            </a:r>
            <a:r>
              <a:rPr lang="ru-RU" sz="3600" dirty="0" smtClean="0"/>
              <a:t> </a:t>
            </a:r>
            <a:r>
              <a:rPr lang="ru-RU" sz="3600" dirty="0" err="1" smtClean="0"/>
              <a:t>неправомірних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засобів</a:t>
            </a:r>
            <a:r>
              <a:rPr lang="ru-RU" sz="3600" dirty="0" smtClean="0"/>
              <a:t> про </a:t>
            </a:r>
            <a:r>
              <a:rPr lang="ru-RU" sz="3600" dirty="0" err="1" smtClean="0"/>
              <a:t>фірму</a:t>
            </a:r>
            <a:r>
              <a:rPr lang="ru-RU" sz="3600" dirty="0" smtClean="0"/>
              <a:t>, бренд, товар, </a:t>
            </a:r>
            <a:r>
              <a:rPr lang="ru-RU" sz="3600" dirty="0" err="1" smtClean="0"/>
              <a:t>послугу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000628" cy="852510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00B0F0"/>
                </a:solidFill>
              </a:rPr>
              <a:t>Види </a:t>
            </a:r>
            <a:r>
              <a:rPr lang="uk-UA" sz="5400" dirty="0" err="1" smtClean="0">
                <a:solidFill>
                  <a:srgbClr val="00B0F0"/>
                </a:solidFill>
              </a:rPr>
              <a:t>слоганів</a:t>
            </a:r>
            <a:r>
              <a:rPr lang="uk-UA" sz="5400" dirty="0" smtClean="0">
                <a:solidFill>
                  <a:srgbClr val="00B0F0"/>
                </a:solidFill>
              </a:rPr>
              <a:t>: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 marL="624078" indent="-514350">
              <a:buFont typeface="+mj-lt"/>
              <a:buAutoNum type="arabicPeriod"/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Пов'язані</a:t>
            </a:r>
            <a:r>
              <a:rPr lang="ru-RU" dirty="0" smtClean="0"/>
              <a:t> - </a:t>
            </a:r>
            <a:r>
              <a:rPr lang="ru-RU" dirty="0" err="1" smtClean="0"/>
              <a:t>включають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продукту.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слоган</a:t>
            </a:r>
            <a:r>
              <a:rPr lang="ru-RU" dirty="0" smtClean="0"/>
              <a:t> не </a:t>
            </a:r>
            <a:r>
              <a:rPr lang="ru-RU" dirty="0" err="1" smtClean="0"/>
              <a:t>роздільний</a:t>
            </a:r>
            <a:r>
              <a:rPr lang="ru-RU" dirty="0" smtClean="0"/>
              <a:t> від </a:t>
            </a:r>
            <a:r>
              <a:rPr lang="ru-RU" dirty="0" err="1" smtClean="0"/>
              <a:t>назви</a:t>
            </a:r>
            <a:r>
              <a:rPr lang="ru-RU" dirty="0" smtClean="0"/>
              <a:t>. «Ваша </a:t>
            </a:r>
            <a:r>
              <a:rPr lang="ru-RU" dirty="0" err="1" smtClean="0"/>
              <a:t>кицька</a:t>
            </a:r>
            <a:r>
              <a:rPr lang="ru-RU" dirty="0" smtClean="0"/>
              <a:t> купила б" </a:t>
            </a:r>
            <a:r>
              <a:rPr lang="ru-RU" dirty="0" err="1" smtClean="0"/>
              <a:t>Віскас</a:t>
            </a:r>
            <a:r>
              <a:rPr lang="ru-RU" dirty="0" smtClean="0"/>
              <a:t> "»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Прив'язані</a:t>
            </a:r>
            <a:r>
              <a:rPr lang="ru-RU" dirty="0" smtClean="0"/>
              <a:t> - </a:t>
            </a:r>
            <a:r>
              <a:rPr lang="ru-RU" dirty="0" err="1" smtClean="0"/>
              <a:t>співвідносяться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err="1" smtClean="0"/>
              <a:t>ритмічно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фонетично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даний</a:t>
            </a:r>
            <a:r>
              <a:rPr lang="ru-RU" dirty="0" smtClean="0"/>
              <a:t> </a:t>
            </a:r>
            <a:r>
              <a:rPr lang="ru-RU" dirty="0" err="1" smtClean="0"/>
              <a:t>слоган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без </a:t>
            </a:r>
            <a:r>
              <a:rPr lang="ru-RU" dirty="0" err="1" smtClean="0"/>
              <a:t>назви</a:t>
            </a:r>
            <a:r>
              <a:rPr lang="ru-RU" dirty="0" smtClean="0"/>
              <a:t> товару,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не буде </a:t>
            </a:r>
            <a:r>
              <a:rPr lang="ru-RU" dirty="0" err="1" smtClean="0"/>
              <a:t>зрозумілий</a:t>
            </a:r>
            <a:r>
              <a:rPr lang="ru-RU" dirty="0" smtClean="0"/>
              <a:t>. «" </a:t>
            </a:r>
            <a:r>
              <a:rPr lang="ru-RU" dirty="0" err="1" smtClean="0"/>
              <a:t>Жилетт</a:t>
            </a:r>
            <a:r>
              <a:rPr lang="ru-RU" dirty="0" smtClean="0"/>
              <a:t> ". </a:t>
            </a:r>
            <a:r>
              <a:rPr lang="ru-RU" dirty="0" err="1" smtClean="0"/>
              <a:t>Краще</a:t>
            </a:r>
            <a:r>
              <a:rPr lang="ru-RU" dirty="0" smtClean="0"/>
              <a:t> для </a:t>
            </a:r>
            <a:r>
              <a:rPr lang="ru-RU" dirty="0" err="1" smtClean="0"/>
              <a:t>чоловіка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»;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Вільні</a:t>
            </a:r>
            <a:r>
              <a:rPr lang="ru-RU" dirty="0" smtClean="0"/>
              <a:t> - вони </a:t>
            </a:r>
            <a:r>
              <a:rPr lang="ru-RU" dirty="0" err="1" smtClean="0"/>
              <a:t>самодостатні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незалежні</a:t>
            </a:r>
            <a:r>
              <a:rPr lang="ru-RU" dirty="0" smtClean="0"/>
              <a:t>. «Аромат,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зближує</a:t>
            </a:r>
            <a:r>
              <a:rPr lang="ru-RU" dirty="0" smtClean="0"/>
              <a:t>». Але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зауважити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вільні</a:t>
            </a:r>
            <a:r>
              <a:rPr lang="ru-RU" dirty="0" smtClean="0"/>
              <a:t> </a:t>
            </a:r>
            <a:r>
              <a:rPr lang="ru-RU" dirty="0" err="1" smtClean="0"/>
              <a:t>слогани</a:t>
            </a:r>
            <a:r>
              <a:rPr lang="ru-RU" dirty="0" smtClean="0"/>
              <a:t> далеко не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асоціюються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товару, тому як правило,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два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слоганів</a:t>
            </a:r>
            <a:r>
              <a:rPr lang="ru-RU" dirty="0" smtClean="0"/>
              <a:t>.</a:t>
            </a:r>
          </a:p>
          <a:p>
            <a:pPr marL="624078" indent="-514350">
              <a:buFont typeface="+mj-lt"/>
              <a:buAutoNum type="arabicPeriod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5429256" cy="714380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Приклади </a:t>
            </a:r>
            <a:r>
              <a:rPr lang="uk-UA" sz="4400" dirty="0" err="1" smtClean="0">
                <a:solidFill>
                  <a:srgbClr val="00B0F0"/>
                </a:solidFill>
              </a:rPr>
              <a:t>слоганів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200" dirty="0" err="1" smtClean="0">
                <a:solidFill>
                  <a:srgbClr val="FF0000"/>
                </a:solidFill>
              </a:rPr>
              <a:t>Яндекс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r>
              <a:rPr lang="ru-RU" sz="3200" dirty="0" smtClean="0"/>
              <a:t> </a:t>
            </a:r>
            <a:r>
              <a:rPr lang="ru-RU" sz="3200" dirty="0" err="1" smtClean="0"/>
              <a:t>Знайдеться</a:t>
            </a:r>
            <a:r>
              <a:rPr lang="ru-RU" sz="3200" dirty="0" smtClean="0"/>
              <a:t> все.</a:t>
            </a:r>
          </a:p>
          <a:p>
            <a:pPr>
              <a:lnSpc>
                <a:spcPct val="90000"/>
              </a:lnSpc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МТС.</a:t>
            </a:r>
            <a:r>
              <a:rPr lang="ru-RU" sz="3200" dirty="0" smtClean="0"/>
              <a:t> Про кого </a:t>
            </a:r>
            <a:r>
              <a:rPr lang="ru-RU" sz="3200" dirty="0" err="1" smtClean="0"/>
              <a:t>ти</a:t>
            </a:r>
            <a:r>
              <a:rPr lang="ru-RU" sz="3200" dirty="0" smtClean="0"/>
              <a:t> </a:t>
            </a:r>
            <a:r>
              <a:rPr lang="ru-RU" sz="3200" dirty="0" err="1" smtClean="0"/>
              <a:t>думаєш</a:t>
            </a:r>
            <a:r>
              <a:rPr lang="ru-RU" sz="3200" dirty="0" smtClean="0"/>
              <a:t> зараз?</a:t>
            </a:r>
          </a:p>
          <a:p>
            <a:pPr>
              <a:lnSpc>
                <a:spcPct val="90000"/>
              </a:lnSpc>
              <a:defRPr/>
            </a:pPr>
            <a:r>
              <a:rPr lang="ru-RU" sz="3200" dirty="0" err="1" smtClean="0">
                <a:solidFill>
                  <a:srgbClr val="FFFF00"/>
                </a:solidFill>
              </a:rPr>
              <a:t>Білайн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r>
              <a:rPr lang="ru-RU" sz="3200" dirty="0" smtClean="0"/>
              <a:t> Живи на </a:t>
            </a:r>
            <a:r>
              <a:rPr lang="ru-RU" sz="3200" dirty="0" err="1" smtClean="0"/>
              <a:t>яскравій</a:t>
            </a:r>
            <a:r>
              <a:rPr lang="ru-RU" sz="3200" dirty="0" smtClean="0"/>
              <a:t> </a:t>
            </a:r>
            <a:r>
              <a:rPr lang="ru-RU" sz="3200" dirty="0" err="1" smtClean="0"/>
              <a:t>стороні</a:t>
            </a:r>
            <a:r>
              <a:rPr lang="ru-RU" sz="3200" dirty="0" smtClean="0"/>
              <a:t>!</a:t>
            </a:r>
          </a:p>
          <a:p>
            <a:pPr>
              <a:lnSpc>
                <a:spcPct val="90000"/>
              </a:lnSpc>
              <a:defRPr/>
            </a:pPr>
            <a:r>
              <a:rPr lang="de-DE" sz="3200" dirty="0" smtClean="0">
                <a:solidFill>
                  <a:schemeClr val="bg2"/>
                </a:solidFill>
              </a:rPr>
              <a:t>Toyota.</a:t>
            </a:r>
            <a:r>
              <a:rPr lang="de-DE" sz="3200" dirty="0" smtClean="0"/>
              <a:t> </a:t>
            </a:r>
            <a:r>
              <a:rPr lang="ru-RU" sz="3200" dirty="0" smtClean="0"/>
              <a:t>Управляй </a:t>
            </a:r>
            <a:r>
              <a:rPr lang="ru-RU" sz="3200" dirty="0" err="1" smtClean="0"/>
              <a:t>мрією</a:t>
            </a:r>
            <a:r>
              <a:rPr lang="ru-RU" sz="3200" dirty="0" smtClean="0"/>
              <a:t>!</a:t>
            </a:r>
          </a:p>
          <a:p>
            <a:pPr>
              <a:lnSpc>
                <a:spcPct val="90000"/>
              </a:lnSpc>
              <a:defRPr/>
            </a:pPr>
            <a:r>
              <a:rPr lang="ru-RU" sz="3200" dirty="0" smtClean="0">
                <a:solidFill>
                  <a:srgbClr val="00FF00"/>
                </a:solidFill>
              </a:rPr>
              <a:t>Спрайт.</a:t>
            </a:r>
            <a:r>
              <a:rPr lang="ru-RU" sz="3200" dirty="0" smtClean="0"/>
              <a:t> Не дай </a:t>
            </a:r>
            <a:r>
              <a:rPr lang="ru-RU" sz="3200" dirty="0" err="1" smtClean="0"/>
              <a:t>собі</a:t>
            </a:r>
            <a:r>
              <a:rPr lang="ru-RU" sz="3200" dirty="0" smtClean="0"/>
              <a:t> </a:t>
            </a:r>
            <a:r>
              <a:rPr lang="ru-RU" sz="3200" dirty="0" err="1" smtClean="0"/>
              <a:t>засохнути</a:t>
            </a:r>
            <a:r>
              <a:rPr lang="ru-RU" sz="3200" dirty="0" smtClean="0"/>
              <a:t>!</a:t>
            </a:r>
          </a:p>
          <a:p>
            <a:pPr>
              <a:lnSpc>
                <a:spcPct val="90000"/>
              </a:lnSpc>
              <a:defRPr/>
            </a:pPr>
            <a:r>
              <a:rPr lang="de-DE" sz="3200" dirty="0" smtClean="0">
                <a:solidFill>
                  <a:srgbClr val="FF0000"/>
                </a:solidFill>
              </a:rPr>
              <a:t>Master</a:t>
            </a:r>
            <a:r>
              <a:rPr lang="de-DE" sz="3200" dirty="0" smtClean="0">
                <a:solidFill>
                  <a:srgbClr val="FFC000"/>
                </a:solidFill>
              </a:rPr>
              <a:t>Card</a:t>
            </a:r>
            <a:r>
              <a:rPr lang="de-DE" sz="3200" dirty="0" smtClean="0">
                <a:solidFill>
                  <a:srgbClr val="FF0000"/>
                </a:solidFill>
              </a:rPr>
              <a:t>. </a:t>
            </a:r>
            <a:r>
              <a:rPr lang="ru-RU" sz="3200" dirty="0" smtClean="0"/>
              <a:t>Є </a:t>
            </a:r>
            <a:r>
              <a:rPr lang="ru-RU" sz="3200" dirty="0" err="1" smtClean="0"/>
              <a:t>речі</a:t>
            </a:r>
            <a:r>
              <a:rPr lang="ru-RU" sz="3200" dirty="0" smtClean="0"/>
              <a:t>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не </a:t>
            </a:r>
            <a:r>
              <a:rPr lang="ru-RU" sz="3200" dirty="0" err="1" smtClean="0"/>
              <a:t>можна</a:t>
            </a:r>
            <a:r>
              <a:rPr lang="ru-RU" sz="3200" dirty="0" smtClean="0"/>
              <a:t> </a:t>
            </a:r>
            <a:r>
              <a:rPr lang="ru-RU" sz="3200" dirty="0" err="1" smtClean="0"/>
              <a:t>купити</a:t>
            </a:r>
            <a:r>
              <a:rPr lang="ru-RU" sz="3200" dirty="0" smtClean="0"/>
              <a:t>. Для </a:t>
            </a:r>
            <a:r>
              <a:rPr lang="ru-RU" sz="3200" dirty="0" err="1" smtClean="0"/>
              <a:t>всього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іншого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de-DE" sz="3200" dirty="0" smtClean="0"/>
              <a:t>MasterCard.</a:t>
            </a:r>
          </a:p>
          <a:p>
            <a:pPr>
              <a:lnSpc>
                <a:spcPct val="90000"/>
              </a:lnSpc>
              <a:defRPr/>
            </a:pPr>
            <a:r>
              <a:rPr lang="ru-RU" sz="3200" b="1" dirty="0" err="1" smtClean="0"/>
              <a:t>Чорний</a:t>
            </a:r>
            <a:r>
              <a:rPr lang="ru-RU" sz="3200" b="1" dirty="0" smtClean="0"/>
              <a:t> жемчуг</a:t>
            </a:r>
            <a:r>
              <a:rPr lang="ru-RU" sz="3200" dirty="0" smtClean="0"/>
              <a:t>. Наука про красу.</a:t>
            </a:r>
          </a:p>
          <a:p>
            <a:pPr>
              <a:lnSpc>
                <a:spcPct val="90000"/>
              </a:lnSpc>
              <a:defRPr/>
            </a:pPr>
            <a:r>
              <a:rPr lang="ru-RU" sz="3200" dirty="0" smtClean="0">
                <a:solidFill>
                  <a:srgbClr val="00FF00"/>
                </a:solidFill>
              </a:rPr>
              <a:t>Мегафон. </a:t>
            </a:r>
            <a:r>
              <a:rPr lang="ru-RU" sz="3200" dirty="0" err="1" smtClean="0"/>
              <a:t>Майбутнє</a:t>
            </a:r>
            <a:r>
              <a:rPr lang="ru-RU" sz="3200" dirty="0" smtClean="0"/>
              <a:t> </a:t>
            </a:r>
            <a:r>
              <a:rPr lang="ru-RU" sz="3200" dirty="0" err="1" smtClean="0"/>
              <a:t>залежить</a:t>
            </a:r>
            <a:r>
              <a:rPr lang="ru-RU" sz="3200" dirty="0" smtClean="0"/>
              <a:t> від тебе.</a:t>
            </a:r>
          </a:p>
          <a:p>
            <a:pPr>
              <a:lnSpc>
                <a:spcPct val="90000"/>
              </a:lnSpc>
              <a:defRPr/>
            </a:pPr>
            <a:r>
              <a:rPr lang="de-DE" sz="3200" dirty="0" smtClean="0">
                <a:solidFill>
                  <a:srgbClr val="FFFF00"/>
                </a:solidFill>
              </a:rPr>
              <a:t>McDonalds.</a:t>
            </a:r>
            <a:r>
              <a:rPr lang="de-DE" sz="3200" dirty="0" smtClean="0"/>
              <a:t> </a:t>
            </a:r>
            <a:r>
              <a:rPr lang="ru-RU" sz="3200" dirty="0" smtClean="0"/>
              <a:t>Ось </a:t>
            </a:r>
            <a:r>
              <a:rPr lang="ru-RU" sz="3200" dirty="0" err="1" smtClean="0"/>
              <a:t>що</a:t>
            </a:r>
            <a:r>
              <a:rPr lang="ru-RU" sz="3200" dirty="0" smtClean="0"/>
              <a:t> я люблю.</a:t>
            </a:r>
          </a:p>
          <a:p>
            <a:pPr>
              <a:lnSpc>
                <a:spcPct val="90000"/>
              </a:lnSpc>
              <a:defRPr/>
            </a:pPr>
            <a:r>
              <a:rPr lang="de-DE" sz="3200" dirty="0" smtClean="0"/>
              <a:t>Ikea. </a:t>
            </a:r>
            <a:r>
              <a:rPr lang="ru-RU" sz="3200" dirty="0" smtClean="0"/>
              <a:t>Є </a:t>
            </a:r>
            <a:r>
              <a:rPr lang="ru-RU" sz="3200" dirty="0" err="1" smtClean="0"/>
              <a:t>ідея</a:t>
            </a:r>
            <a:r>
              <a:rPr lang="ru-RU" sz="3200" dirty="0" smtClean="0"/>
              <a:t>,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ru-RU" sz="3200" dirty="0" err="1" smtClean="0"/>
              <a:t>Ікея</a:t>
            </a:r>
            <a:r>
              <a:rPr lang="ru-RU" sz="3200" dirty="0" smtClean="0"/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5072098"/>
          </a:xfrm>
        </p:spPr>
        <p:txBody>
          <a:bodyPr>
            <a:normAutofit/>
          </a:bodyPr>
          <a:lstStyle/>
          <a:p>
            <a:pPr algn="ctr"/>
            <a:r>
              <a:rPr lang="uk-UA" sz="9800" dirty="0" smtClean="0"/>
              <a:t>Приклади реклами та </a:t>
            </a:r>
            <a:r>
              <a:rPr lang="uk-UA" sz="9800" smtClean="0"/>
              <a:t>її розміщення</a:t>
            </a:r>
            <a:endParaRPr lang="ru-RU" sz="9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/>
          <a:lstStyle/>
          <a:p>
            <a:r>
              <a:rPr lang="ru-RU" dirty="0" smtClean="0"/>
              <a:t>Приклад </a:t>
            </a:r>
            <a:r>
              <a:rPr lang="ru-RU" dirty="0" err="1" smtClean="0"/>
              <a:t>престижної</a:t>
            </a:r>
            <a:r>
              <a:rPr lang="ru-RU" dirty="0" smtClean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home\Desktop\Проект на економіку\Картинки\Приклад престижної реклами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3044"/>
            <a:ext cx="7929618" cy="507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Проект на економіку\Картинки\Приклад реклами на засобах транспорту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7830949" cy="4714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878" y="857232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Приклад </a:t>
            </a:r>
            <a:r>
              <a:rPr lang="ru-RU" sz="3200" dirty="0" err="1" smtClean="0">
                <a:solidFill>
                  <a:srgbClr val="FF0000"/>
                </a:solidFill>
              </a:rPr>
              <a:t>реклами</a:t>
            </a:r>
            <a:r>
              <a:rPr lang="ru-RU" sz="3200" dirty="0" smtClean="0">
                <a:solidFill>
                  <a:srgbClr val="FF0000"/>
                </a:solidFill>
              </a:rPr>
              <a:t> на </a:t>
            </a:r>
            <a:r>
              <a:rPr lang="ru-RU" sz="3200" dirty="0" err="1" smtClean="0">
                <a:solidFill>
                  <a:srgbClr val="FF0000"/>
                </a:solidFill>
              </a:rPr>
              <a:t>засобах</a:t>
            </a:r>
            <a:r>
              <a:rPr lang="ru-RU" sz="3200" dirty="0" smtClean="0">
                <a:solidFill>
                  <a:srgbClr val="FF0000"/>
                </a:solidFill>
              </a:rPr>
              <a:t> транспорту.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Проект на економіку\Картинки\Приклад інформативної реклами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40"/>
            <a:ext cx="6357982" cy="4495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928670"/>
            <a:ext cx="8387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Приклад </a:t>
            </a:r>
            <a:r>
              <a:rPr lang="ru-RU" sz="4000" dirty="0" err="1" smtClean="0">
                <a:solidFill>
                  <a:srgbClr val="FF0000"/>
                </a:solidFill>
              </a:rPr>
              <a:t>інформативної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реклами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Проект на економіку\Картинки\1352194218_reklama-na-av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7134207" cy="5707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Проект на економіку\Картинки\1352613412_nastol.com.ua-12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78612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Проект на економіку\Картинки\1356050570_reklama-i-ks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6667500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home\Desktop\Проект на економіку\Картинки\gruz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59411"/>
            <a:ext cx="7000924" cy="5260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600" b="1" u="sng" dirty="0">
                <a:solidFill>
                  <a:srgbClr val="FF0000"/>
                </a:solidFill>
              </a:rPr>
              <a:t>Головна мета реклами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467544" y="2492896"/>
            <a:ext cx="8219256" cy="403244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Привабити споживачів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uk-U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Вплинути на їхні смаки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uk-U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Переконати купити</a:t>
            </a: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Проект на економіку\Картинки\reklama_na_shitah_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98" cy="4085471"/>
          </a:xfrm>
          <a:prstGeom prst="rect">
            <a:avLst/>
          </a:prstGeom>
          <a:noFill/>
        </p:spPr>
      </p:pic>
      <p:pic>
        <p:nvPicPr>
          <p:cNvPr id="10243" name="Picture 3" descr="C:\Users\home\Desktop\Проект на економіку\Картинки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500" y="785794"/>
            <a:ext cx="4071500" cy="5500726"/>
          </a:xfrm>
          <a:prstGeom prst="rect">
            <a:avLst/>
          </a:prstGeom>
          <a:noFill/>
        </p:spPr>
      </p:pic>
      <p:pic>
        <p:nvPicPr>
          <p:cNvPr id="10244" name="Picture 4" descr="C:\Users\home\Desktop\Проект на економіку\Картинки\images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6987"/>
            <a:ext cx="5000628" cy="2781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Проект на економіку\Картинки\p386_B3_20080502_123928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8975" cy="6858000"/>
          </a:xfrm>
          <a:prstGeom prst="rect">
            <a:avLst/>
          </a:prstGeom>
          <a:noFill/>
        </p:spPr>
      </p:pic>
      <p:pic>
        <p:nvPicPr>
          <p:cNvPr id="12291" name="Picture 3" descr="C:\Users\home\Desktop\Проект на економіку\Картинки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000496" cy="2967046"/>
          </a:xfrm>
          <a:prstGeom prst="rect">
            <a:avLst/>
          </a:prstGeom>
          <a:noFill/>
        </p:spPr>
      </p:pic>
      <p:pic>
        <p:nvPicPr>
          <p:cNvPr id="12292" name="Picture 4" descr="C:\Users\home\Desktop\Проект на економіку\Картинки\horoshaya_rekla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071811"/>
            <a:ext cx="4014021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Проект на економіку\Картинки\rekl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8094363" cy="6101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584325"/>
          </a:xfrm>
        </p:spPr>
        <p:txBody>
          <a:bodyPr/>
          <a:lstStyle/>
          <a:p>
            <a:pPr algn="ctr"/>
            <a:r>
              <a:rPr lang="uk-UA" sz="6600" b="1" u="sng" dirty="0">
                <a:solidFill>
                  <a:srgbClr val="FF0000"/>
                </a:solidFill>
              </a:rPr>
              <a:t>Рекламні ходи: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678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4000"/>
              <a:t>Подарунки</a:t>
            </a:r>
          </a:p>
          <a:p>
            <a:pPr>
              <a:lnSpc>
                <a:spcPct val="90000"/>
              </a:lnSpc>
            </a:pPr>
            <a:r>
              <a:rPr lang="uk-UA" sz="4000"/>
              <a:t>Лотерея</a:t>
            </a:r>
          </a:p>
          <a:p>
            <a:pPr>
              <a:lnSpc>
                <a:spcPct val="90000"/>
              </a:lnSpc>
            </a:pPr>
            <a:r>
              <a:rPr lang="uk-UA" sz="4000"/>
              <a:t>Клуби за інтересами</a:t>
            </a:r>
          </a:p>
          <a:p>
            <a:pPr>
              <a:lnSpc>
                <a:spcPct val="90000"/>
              </a:lnSpc>
            </a:pPr>
            <a:r>
              <a:rPr lang="uk-UA" sz="4000"/>
              <a:t>Участь у ярмарках, виставках</a:t>
            </a:r>
          </a:p>
          <a:p>
            <a:pPr>
              <a:lnSpc>
                <a:spcPct val="90000"/>
              </a:lnSpc>
            </a:pPr>
            <a:r>
              <a:rPr lang="uk-UA" sz="4000"/>
              <a:t>Реклама бренду через підтримку відомих команд спорту та шоубізнесу.</a:t>
            </a:r>
          </a:p>
          <a:p>
            <a:pPr>
              <a:lnSpc>
                <a:spcPct val="90000"/>
              </a:lnSpc>
            </a:pPr>
            <a:endParaRPr lang="uk-UA" sz="4000"/>
          </a:p>
          <a:p>
            <a:pPr>
              <a:lnSpc>
                <a:spcPct val="90000"/>
              </a:lnSpc>
            </a:pPr>
            <a:endParaRPr lang="uk-UA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600" b="1" u="sng" dirty="0">
                <a:solidFill>
                  <a:srgbClr val="FF0000"/>
                </a:solidFill>
              </a:rPr>
              <a:t>Основні вимоги до реклами: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068638"/>
            <a:ext cx="8229600" cy="3159125"/>
          </a:xfrm>
        </p:spPr>
        <p:txBody>
          <a:bodyPr/>
          <a:lstStyle/>
          <a:p>
            <a:r>
              <a:rPr lang="uk-UA" sz="4400"/>
              <a:t>Правдива</a:t>
            </a:r>
          </a:p>
          <a:p>
            <a:r>
              <a:rPr lang="uk-UA" sz="4400"/>
              <a:t>Інформативна</a:t>
            </a:r>
          </a:p>
          <a:p>
            <a:r>
              <a:rPr lang="uk-UA" sz="4400"/>
              <a:t>переконлива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635625"/>
          </a:xfrm>
        </p:spPr>
        <p:txBody>
          <a:bodyPr/>
          <a:lstStyle/>
          <a:p>
            <a:pPr algn="ctr"/>
            <a:r>
              <a:rPr lang="uk-UA" sz="8800" b="1" u="sng" dirty="0">
                <a:solidFill>
                  <a:srgbClr val="FF0000"/>
                </a:solidFill>
              </a:rPr>
              <a:t>Рекламні стратегії</a:t>
            </a:r>
            <a:r>
              <a:rPr lang="uk-UA" sz="8800" b="1" u="sng" dirty="0">
                <a:solidFill>
                  <a:srgbClr val="FFFF00"/>
                </a:solidFill>
              </a:rPr>
              <a:t/>
            </a:r>
            <a:br>
              <a:rPr lang="uk-UA" sz="8800" b="1" u="sng" dirty="0">
                <a:solidFill>
                  <a:srgbClr val="FFFF00"/>
                </a:solidFill>
              </a:rPr>
            </a:br>
            <a:r>
              <a:rPr lang="uk-UA" sz="6000" b="1" u="sng" dirty="0"/>
              <a:t/>
            </a:r>
            <a:br>
              <a:rPr lang="uk-UA" sz="6000" b="1" u="sng" dirty="0"/>
            </a:br>
            <a:r>
              <a:rPr lang="uk-UA" sz="6000" dirty="0"/>
              <a:t>(що використовують насправді)</a:t>
            </a:r>
            <a:endParaRPr lang="uk-UA" sz="6000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b="1" u="sng" dirty="0">
                <a:solidFill>
                  <a:srgbClr val="FF0000"/>
                </a:solidFill>
              </a:rPr>
              <a:t>Сімейна ідилія </a:t>
            </a:r>
            <a:r>
              <a:rPr lang="uk-UA" sz="4000" b="1" u="sng" dirty="0">
                <a:solidFill>
                  <a:srgbClr val="FFFF00"/>
                </a:solidFill>
              </a:rPr>
              <a:t/>
            </a:r>
            <a:br>
              <a:rPr lang="uk-UA" sz="4000" b="1" u="sng" dirty="0">
                <a:solidFill>
                  <a:srgbClr val="FFFF00"/>
                </a:solidFill>
              </a:rPr>
            </a:br>
            <a:r>
              <a:rPr lang="uk-UA" sz="4000" dirty="0"/>
              <a:t>(</a:t>
            </a:r>
            <a:r>
              <a:rPr lang="uk-UA" sz="4000" i="1" dirty="0"/>
              <a:t>вживання даного продукту об’єднує</a:t>
            </a:r>
            <a:r>
              <a:rPr lang="uk-UA" sz="4000" dirty="0"/>
              <a:t>)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 l="15579" r="18184" b="27512"/>
          <a:stretch>
            <a:fillRect/>
          </a:stretch>
        </p:blipFill>
        <p:spPr bwMode="auto">
          <a:xfrm>
            <a:off x="1547813" y="1995488"/>
            <a:ext cx="5903912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183</TotalTime>
  <Words>1217</Words>
  <Application>Microsoft Office PowerPoint</Application>
  <PresentationFormat>Экран (4:3)</PresentationFormat>
  <Paragraphs>208</Paragraphs>
  <Slides>52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Городская</vt:lpstr>
      <vt:lpstr>Творчий  проект</vt:lpstr>
      <vt:lpstr>Емблема</vt:lpstr>
      <vt:lpstr>Девіз:</vt:lpstr>
      <vt:lpstr>Слайд 4</vt:lpstr>
      <vt:lpstr>Головна мета реклами</vt:lpstr>
      <vt:lpstr>Рекламні ходи:</vt:lpstr>
      <vt:lpstr>Основні вимоги до реклами: </vt:lpstr>
      <vt:lpstr>Рекламні стратегії  (що використовують насправді)</vt:lpstr>
      <vt:lpstr>Сімейна ідилія  (вживання даного продукту об’єднує)</vt:lpstr>
      <vt:lpstr>Неймовірні відчуття від вживаного продукту</vt:lpstr>
      <vt:lpstr>Використання відомих людей</vt:lpstr>
      <vt:lpstr>Метод «натовпу»  (коли всі купують, а я ні – я не такий, як всі)</vt:lpstr>
      <vt:lpstr>Перебільшення</vt:lpstr>
      <vt:lpstr>Власний продукт на фоні гіршої якості іншого</vt:lpstr>
      <vt:lpstr>Повторювання та нав’язування</vt:lpstr>
      <vt:lpstr>Звуковий ряд  (підвищення звуку під час показу)</vt:lpstr>
      <vt:lpstr>Використання відомих мультимедійних персонажів</vt:lpstr>
      <vt:lpstr>Надавання неправдивої інформації</vt:lpstr>
      <vt:lpstr>Неповна інформація  про продукт</vt:lpstr>
      <vt:lpstr>Сучасні види реклами</vt:lpstr>
      <vt:lpstr>Фунукції реклами:</vt:lpstr>
      <vt:lpstr>Слайд 22</vt:lpstr>
      <vt:lpstr>Слайд 23</vt:lpstr>
      <vt:lpstr>Класифікація      реклами:</vt:lpstr>
      <vt:lpstr>Слайд 25</vt:lpstr>
      <vt:lpstr>Слайд 26</vt:lpstr>
      <vt:lpstr>Слайд 27</vt:lpstr>
      <vt:lpstr>Слайд 28</vt:lpstr>
      <vt:lpstr>Приклад реклами на телебаченні</vt:lpstr>
      <vt:lpstr>Реклама в інтернеті</vt:lpstr>
      <vt:lpstr>Розміщення реклами на пошукових сайтах</vt:lpstr>
      <vt:lpstr>Особливості реклами алкогольних напоїв та тютюнових виробів </vt:lpstr>
      <vt:lpstr>Реклама тютюнових виробів забороняється: </vt:lpstr>
      <vt:lpstr>Реклама алкогольних напоїв забороняється: </vt:lpstr>
      <vt:lpstr>Взаємозалежні цілі реклами:</vt:lpstr>
      <vt:lpstr>Переваги реклами:</vt:lpstr>
      <vt:lpstr>Недоліки реклами:</vt:lpstr>
      <vt:lpstr>Цитати про рекламу:</vt:lpstr>
      <vt:lpstr>Визначення рекламний слоган</vt:lpstr>
      <vt:lpstr>Види слоганів:</vt:lpstr>
      <vt:lpstr>Приклади слоганів</vt:lpstr>
      <vt:lpstr>Приклади реклами та її розміщення</vt:lpstr>
      <vt:lpstr>Приклад престижної реклами.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Творчий  проект</dc:title>
  <dc:creator>Ярик</dc:creator>
  <cp:lastModifiedBy>Ярослав</cp:lastModifiedBy>
  <cp:revision>58</cp:revision>
  <dcterms:created xsi:type="dcterms:W3CDTF">2013-01-12T07:42:31Z</dcterms:created>
  <dcterms:modified xsi:type="dcterms:W3CDTF">2014-06-03T17:12:07Z</dcterms:modified>
</cp:coreProperties>
</file>