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59" r:id="rId9"/>
    <p:sldId id="267" r:id="rId10"/>
    <p:sldId id="268" r:id="rId11"/>
    <p:sldId id="261" r:id="rId12"/>
    <p:sldId id="260" r:id="rId13"/>
    <p:sldId id="272" r:id="rId14"/>
    <p:sldId id="271" r:id="rId15"/>
    <p:sldId id="273" r:id="rId16"/>
    <p:sldId id="274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Азія</c:v>
                </c:pt>
                <c:pt idx="1">
                  <c:v>Африка</c:v>
                </c:pt>
                <c:pt idx="2">
                  <c:v>Західна Європа</c:v>
                </c:pt>
                <c:pt idx="3">
                  <c:v>Латинська Америка</c:v>
                </c:pt>
                <c:pt idx="4">
                  <c:v>СНД та Балтія</c:v>
                </c:pt>
                <c:pt idx="5">
                  <c:v>Північна Америка</c:v>
                </c:pt>
                <c:pt idx="6">
                  <c:v>Австралія та Океанія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0.60000000000000031</c:v>
                </c:pt>
                <c:pt idx="1">
                  <c:v>0.1</c:v>
                </c:pt>
                <c:pt idx="2">
                  <c:v>0.1</c:v>
                </c:pt>
                <c:pt idx="3">
                  <c:v>8.0000000000000043E-2</c:v>
                </c:pt>
                <c:pt idx="4">
                  <c:v>6.0000000000000026E-2</c:v>
                </c:pt>
                <c:pt idx="5">
                  <c:v>5.0000000000000024E-2</c:v>
                </c:pt>
                <c:pt idx="6">
                  <c:v>1.0000000000000005E-2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Італія</c:v>
                </c:pt>
                <c:pt idx="1">
                  <c:v>Японія</c:v>
                </c:pt>
                <c:pt idx="2">
                  <c:v>Норвегія</c:v>
                </c:pt>
                <c:pt idx="3">
                  <c:v>Ісландія</c:v>
                </c:pt>
                <c:pt idx="4">
                  <c:v>Греція</c:v>
                </c:pt>
                <c:pt idx="5">
                  <c:v>США</c:v>
                </c:pt>
                <c:pt idx="6">
                  <c:v>Китай</c:v>
                </c:pt>
                <c:pt idx="7">
                  <c:v>Україна</c:v>
                </c:pt>
                <c:pt idx="8">
                  <c:v>Росія</c:v>
                </c:pt>
                <c:pt idx="9">
                  <c:v>Зімбабве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83</c:v>
                </c:pt>
                <c:pt idx="1">
                  <c:v>82</c:v>
                </c:pt>
                <c:pt idx="2">
                  <c:v>80</c:v>
                </c:pt>
                <c:pt idx="3">
                  <c:v>81</c:v>
                </c:pt>
                <c:pt idx="4">
                  <c:v>79</c:v>
                </c:pt>
                <c:pt idx="5">
                  <c:v>78</c:v>
                </c:pt>
                <c:pt idx="6">
                  <c:v>73</c:v>
                </c:pt>
                <c:pt idx="7">
                  <c:v>65</c:v>
                </c:pt>
                <c:pt idx="8">
                  <c:v>65</c:v>
                </c:pt>
                <c:pt idx="9">
                  <c:v>36</c:v>
                </c:pt>
              </c:numCache>
            </c:numRef>
          </c:val>
        </c:ser>
        <c:shape val="box"/>
        <c:axId val="115300608"/>
        <c:axId val="115302400"/>
        <c:axId val="0"/>
      </c:bar3DChart>
      <c:catAx>
        <c:axId val="115300608"/>
        <c:scaling>
          <c:orientation val="minMax"/>
        </c:scaling>
        <c:axPos val="b"/>
        <c:tickLblPos val="nextTo"/>
        <c:crossAx val="115302400"/>
        <c:crosses val="autoZero"/>
        <c:auto val="1"/>
        <c:lblAlgn val="ctr"/>
        <c:lblOffset val="100"/>
      </c:catAx>
      <c:valAx>
        <c:axId val="115302400"/>
        <c:scaling>
          <c:orientation val="minMax"/>
        </c:scaling>
        <c:axPos val="l"/>
        <c:majorGridlines/>
        <c:numFmt formatCode="General" sourceLinked="1"/>
        <c:tickLblPos val="nextTo"/>
        <c:crossAx val="1153006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6"/>
              <c:delete val="1"/>
            </c:dLbl>
            <c:showPercent val="1"/>
            <c:showLeaderLines val="1"/>
          </c:dLbls>
          <c:cat>
            <c:strRef>
              <c:f>Лист1!$A$2:$A$11</c:f>
              <c:strCache>
                <c:ptCount val="9"/>
                <c:pt idx="0">
                  <c:v>Християни</c:v>
                </c:pt>
                <c:pt idx="1">
                  <c:v>Мусульмани</c:v>
                </c:pt>
                <c:pt idx="2">
                  <c:v>Індуїсти</c:v>
                </c:pt>
                <c:pt idx="3">
                  <c:v>Послідовники етнічної релігії</c:v>
                </c:pt>
                <c:pt idx="4">
                  <c:v>Буддисти</c:v>
                </c:pt>
                <c:pt idx="5">
                  <c:v>Послідовники нових релігій</c:v>
                </c:pt>
                <c:pt idx="6">
                  <c:v>Іудеї</c:v>
                </c:pt>
                <c:pt idx="7">
                  <c:v>Послідовники інших релігій </c:v>
                </c:pt>
                <c:pt idx="8">
                  <c:v>Невірующі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0.34</c:v>
                </c:pt>
                <c:pt idx="1">
                  <c:v>0.2</c:v>
                </c:pt>
                <c:pt idx="2">
                  <c:v>0.14000000000000001</c:v>
                </c:pt>
                <c:pt idx="3">
                  <c:v>4.0000000000000008E-2</c:v>
                </c:pt>
                <c:pt idx="4">
                  <c:v>6.0000000000000005E-2</c:v>
                </c:pt>
                <c:pt idx="5">
                  <c:v>2.0000000000000004E-2</c:v>
                </c:pt>
                <c:pt idx="6" formatCode="0.00%">
                  <c:v>2.0000000000000005E-3</c:v>
                </c:pt>
                <c:pt idx="7" formatCode="0.00%">
                  <c:v>8.0000000000000019E-3</c:v>
                </c:pt>
                <c:pt idx="8">
                  <c:v>0.13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2056" name="Rectangle 6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400"/>
        </a:spcAft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Населення </a:t>
            </a:r>
            <a:r>
              <a:rPr lang="uk-UA" sz="9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endParaRPr lang="uk-UA" sz="9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Карта зовнішньої міграції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z-Cyrl-UZ" dirty="0" smtClean="0"/>
              <a:t>Більшість регіонів світу може похвалитися збільшенням тривалості життя. На сьогодні в середньому люди живуть 67,2 року. При цьому в промислово розвинених державах – 76,5 року, у країнах, що розвиваються, 65,4 року. В найменш розвинених країнах середній показник очікуваної тривалості життя становить лише 54,6 року.</a:t>
            </a:r>
            <a:endParaRPr lang="uz-Cyrl-UZ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65238"/>
          </a:xfrm>
        </p:spPr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Тривалість життя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187624" y="1484784"/>
          <a:ext cx="6264696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1187624" y="1484784"/>
          <a:ext cx="6696744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Середня тривалість життя: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Світові релігії — віровчення, які поширені в усьому світі, в усіх куточках сучасного глобального суспільства, серед народів різних країн і континентів.</a:t>
            </a:r>
          </a:p>
          <a:p>
            <a:r>
              <a:rPr lang="uk-UA" dirty="0" smtClean="0"/>
              <a:t>Найчастіше до них відносять такі віровчення як:</a:t>
            </a:r>
          </a:p>
          <a:p>
            <a:r>
              <a:rPr lang="uk-UA" i="1" dirty="0" smtClean="0"/>
              <a:t>Буддизм</a:t>
            </a:r>
          </a:p>
          <a:p>
            <a:r>
              <a:rPr lang="uk-UA" i="1" dirty="0" smtClean="0"/>
              <a:t>Християнство</a:t>
            </a:r>
          </a:p>
          <a:p>
            <a:r>
              <a:rPr lang="uk-UA" i="1" dirty="0" smtClean="0"/>
              <a:t>Іслам</a:t>
            </a:r>
            <a:endParaRPr lang="uk-UA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Релігії Світу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115616" y="1052736"/>
          <a:ext cx="7344816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Релігії світу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826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Фіолетовий  </a:t>
            </a:r>
            <a:r>
              <a:rPr lang="uk-UA" dirty="0" smtClean="0"/>
              <a:t>— католики, </a:t>
            </a:r>
            <a:r>
              <a:rPr lang="uk-UA" dirty="0" smtClean="0">
                <a:solidFill>
                  <a:srgbClr val="FF00FF"/>
                </a:solidFill>
              </a:rPr>
              <a:t>Рожевий</a:t>
            </a:r>
            <a:r>
              <a:rPr lang="uk-UA" dirty="0" smtClean="0"/>
              <a:t> — православні, </a:t>
            </a:r>
            <a:r>
              <a:rPr lang="uk-UA" dirty="0" smtClean="0">
                <a:solidFill>
                  <a:srgbClr val="00B0F0"/>
                </a:solidFill>
              </a:rPr>
              <a:t>Блакитний</a:t>
            </a:r>
            <a:r>
              <a:rPr lang="uk-UA" dirty="0" smtClean="0"/>
              <a:t> — протестанти,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Темно-зелений</a:t>
            </a:r>
            <a:r>
              <a:rPr lang="uk-UA" dirty="0" smtClean="0"/>
              <a:t> — суніти, </a:t>
            </a:r>
            <a:r>
              <a:rPr lang="uk-UA" dirty="0" smtClean="0">
                <a:solidFill>
                  <a:srgbClr val="92D050"/>
                </a:solidFill>
              </a:rPr>
              <a:t>Світло-зелений</a:t>
            </a:r>
            <a:r>
              <a:rPr lang="uk-UA" dirty="0" smtClean="0"/>
              <a:t> — шиїти,</a:t>
            </a:r>
          </a:p>
          <a:p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Помаранчевий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dirty="0" smtClean="0"/>
              <a:t>— індуїсти, </a:t>
            </a:r>
            <a:r>
              <a:rPr lang="uk-UA" dirty="0" smtClean="0">
                <a:solidFill>
                  <a:srgbClr val="FF0000"/>
                </a:solidFill>
              </a:rPr>
              <a:t>Червоний</a:t>
            </a:r>
            <a:r>
              <a:rPr lang="uk-UA" dirty="0" smtClean="0"/>
              <a:t> — іудеї, </a:t>
            </a:r>
            <a:r>
              <a:rPr lang="uk-UA" dirty="0" smtClean="0">
                <a:solidFill>
                  <a:srgbClr val="FFC000"/>
                </a:solidFill>
              </a:rPr>
              <a:t>Світло-оранжевий</a:t>
            </a:r>
            <a:r>
              <a:rPr lang="uk-UA" dirty="0" smtClean="0"/>
              <a:t> — китайські релігії</a:t>
            </a:r>
            <a:endParaRPr lang="uk-UA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195263" algn="just" ea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000" b="1" dirty="0" smtClean="0">
                <a:effectLst/>
                <a:latin typeface="Times New Roman" pitchFamily="18" charset="0"/>
                <a:ea typeface="Times New Roman" pitchFamily="18" charset="0"/>
              </a:rPr>
              <a:t>― З </a:t>
            </a:r>
            <a:r>
              <a:rPr lang="uk-UA" sz="2000" b="1" dirty="0" smtClean="0">
                <a:effectLst/>
                <a:latin typeface="Times New Roman" pitchFamily="18" charset="0"/>
                <a:ea typeface="Times New Roman" pitchFamily="18" charset="0"/>
              </a:rPr>
              <a:t>«демографічним вибухом</a:t>
            </a:r>
            <a:r>
              <a:rPr lang="uk-UA" sz="2000" dirty="0" smtClean="0">
                <a:effectLst/>
                <a:latin typeface="Times New Roman" pitchFamily="18" charset="0"/>
                <a:ea typeface="Times New Roman" pitchFamily="18" charset="0"/>
              </a:rPr>
              <a:t>» у країнах, що розвиваються, </a:t>
            </a:r>
          </a:p>
          <a:p>
            <a:pPr marL="0" lvl="0" indent="195263" algn="just" ea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000" dirty="0" smtClean="0">
                <a:effectLst/>
                <a:latin typeface="Times New Roman" pitchFamily="18" charset="0"/>
                <a:ea typeface="Times New Roman" pitchFamily="18" charset="0"/>
              </a:rPr>
              <a:t>пов'язано багато соціальних проблем. </a:t>
            </a:r>
            <a:endParaRPr lang="uk-UA" sz="2000" dirty="0" smtClean="0">
              <a:effectLst/>
              <a:latin typeface="Times New Roman" pitchFamily="18" charset="0"/>
              <a:ea typeface="Times New Roman" pitchFamily="18" charset="0"/>
            </a:endParaRPr>
          </a:p>
          <a:p>
            <a:pPr marL="0" lvl="0" indent="195263" algn="just" eaLnBrk="0" hangingPunct="0">
              <a:spcBef>
                <a:spcPct val="0"/>
              </a:spcBef>
              <a:spcAft>
                <a:spcPct val="0"/>
              </a:spcAft>
              <a:buNone/>
            </a:pPr>
            <a:endParaRPr lang="uk-UA" sz="2000" b="1" dirty="0" smtClean="0">
              <a:effectLst/>
              <a:latin typeface="Times New Roman" pitchFamily="18" charset="0"/>
              <a:ea typeface="Times New Roman" pitchFamily="18" charset="0"/>
            </a:endParaRPr>
          </a:p>
          <a:p>
            <a:pPr>
              <a:buNone/>
            </a:pPr>
            <a:r>
              <a:rPr lang="uk-UA" sz="2000" i="1" dirty="0" smtClean="0">
                <a:effectLst/>
                <a:latin typeface="Times New Roman" pitchFamily="18" charset="0"/>
                <a:cs typeface="Times New Roman" pitchFamily="18" charset="0"/>
              </a:rPr>
              <a:t> ― «</a:t>
            </a:r>
            <a:r>
              <a:rPr lang="uk-UA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старіння нації» </a:t>
            </a:r>
            <a:r>
              <a:rPr 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— зростання частки людей літнього віку. Це викликає зменшення частки працездатного </a:t>
            </a:r>
            <a:r>
              <a:rPr 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населення. 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― У </a:t>
            </a:r>
            <a:r>
              <a:rPr 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деяких країнах Європи спостерігається явище </a:t>
            </a:r>
            <a:r>
              <a:rPr lang="uk-UA" sz="2000" i="1" dirty="0" smtClean="0">
                <a:effectLst/>
                <a:latin typeface="Times New Roman" pitchFamily="18" charset="0"/>
                <a:cs typeface="Times New Roman" pitchFamily="18" charset="0"/>
              </a:rPr>
              <a:t>депопуляції, </a:t>
            </a:r>
            <a:r>
              <a:rPr 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коли рівень смертності є вищим за народжуваність. 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Arno Pro Display" pitchFamily="18" charset="0"/>
              </a:rPr>
              <a:t>  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населення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5" name="Object 1025"/>
          <p:cNvGraphicFramePr>
            <a:graphicFrameLocks noChangeAspect="1"/>
          </p:cNvGraphicFramePr>
          <p:nvPr/>
        </p:nvGraphicFramePr>
        <p:xfrm>
          <a:off x="7020272" y="4096703"/>
          <a:ext cx="1697162" cy="2761298"/>
        </p:xfrm>
        <a:graphic>
          <a:graphicData uri="http://schemas.openxmlformats.org/presentationml/2006/ole">
            <p:oleObj spid="_x0000_s3075" name="Clip" r:id="rId3" imgW="3848040" imgH="5478120" progId="">
              <p:embed/>
            </p:oleObj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За даними вчених, загальна кількість населення Землі до 2025 року складе близько 8 млрд людей. При цьому найбільші скорочення чисельності населення відбудуться у Росії, Східній Європі і Японії.</a:t>
            </a:r>
          </a:p>
          <a:p>
            <a:r>
              <a:rPr lang="uk-UA" dirty="0" smtClean="0"/>
              <a:t>На перший погляд карта населення 2025 року нічого нового не відкрила - число жителів так званих країн, що розвиваються, продовжить збільшуватися, розвинутих - скорочуватися. Однак при більш детальному аналізі видно, що чисельність населення через 20 років зменшиться в регіонах, які прийнято вважати цілком благополучними в демографічному плані, - в Африці південніше Сахари, у Центральній і Південній Америці, на Філіппінах, у Непалі, Туреччині, Кампучії, Мьянмі (Бірмі) і Індонезії.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Населення світу на 2025 рік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93082887_34996-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628800"/>
            <a:ext cx="5508611" cy="4896544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292080" y="1700808"/>
            <a:ext cx="385192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Найбільший приріст населення буде зазначений в Індії і Китаї. Вважається, що тільки завдяки їм росте і загальне населення світу, яке 26 лютого перевищило за оцінку 6,5 млрд людей. Темпи росту населення в країнах, що розвиваються, складають 1,6%, у той час як у промислово розвинутих - 0,3% на рік.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Населення Землі — загальна кількість людей на планеті Земля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7193773" cy="5395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763688" y="1484784"/>
          <a:ext cx="511872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65238"/>
          </a:xfrm>
        </p:spPr>
        <p:txBody>
          <a:bodyPr>
            <a:norm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Загальна кількість людей на планеті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Населення Землі розміщене дуже нерівномірно: на 7% територій суші зосереджено 70% населення. У той же час на більшій частині населеної суші щільність населення не перевищує 5 чол/км2, а 15% суші взагалі не заселено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8596" y="2708920"/>
            <a:ext cx="487540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Таке нерівномірне розміщення населення викликане рядом взаємозв'язаних чинників: </a:t>
            </a:r>
          </a:p>
          <a:p>
            <a:endParaRPr lang="uk-UA" dirty="0" smtClean="0"/>
          </a:p>
          <a:p>
            <a:r>
              <a:rPr lang="uk-UA" dirty="0" smtClean="0"/>
              <a:t>- природними</a:t>
            </a:r>
          </a:p>
          <a:p>
            <a:endParaRPr lang="uk-UA" dirty="0" smtClean="0"/>
          </a:p>
          <a:p>
            <a:r>
              <a:rPr lang="uk-UA" dirty="0" smtClean="0"/>
              <a:t>- історичними</a:t>
            </a:r>
          </a:p>
          <a:p>
            <a:endParaRPr lang="uk-UA" dirty="0" smtClean="0"/>
          </a:p>
          <a:p>
            <a:r>
              <a:rPr lang="uk-UA" dirty="0" smtClean="0"/>
              <a:t>- демографічними</a:t>
            </a:r>
          </a:p>
          <a:p>
            <a:endParaRPr lang="uk-UA" dirty="0" smtClean="0"/>
          </a:p>
          <a:p>
            <a:r>
              <a:rPr lang="uk-UA" dirty="0" smtClean="0"/>
              <a:t>- соціально-економічними.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Китай - 1300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Країни - лідери за чисельністю населення (млн. чол.):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3096344" cy="207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47864" y="1628800"/>
            <a:ext cx="2071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Індія - 934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4221088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США - 262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9776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489106" y="1628800"/>
            <a:ext cx="2654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Бразилія - 162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132856"/>
            <a:ext cx="27718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771800" y="4293096"/>
            <a:ext cx="1986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Росія - 147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505739"/>
            <a:ext cx="3528392" cy="235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275856" cy="205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79912" y="1556792"/>
            <a:ext cx="2363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Японія - 125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132855"/>
            <a:ext cx="3888432" cy="2101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4149080"/>
            <a:ext cx="3021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Бангладеш - 120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3304935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419872" y="4149080"/>
            <a:ext cx="2287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Нігерія -114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586287"/>
            <a:ext cx="4038600" cy="227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39552" y="1484784"/>
            <a:ext cx="2706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Пакистан- 140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Кількість населення Землі постійно зростає. До другої половини 17ст. збільшення чисельності населення відбувалось повільно, із початком розвитку капіталізму пришвидшилося, а в другій половині 20 ст. набуло «вибухоподібного» характеру. Демографи пояснюють це т. зв. «демографічним переходом», який переживає людство. Перехід характеризується такими послідовними фазами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Фаза 1.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Для неї характерна висока народжуваність, висока смертність, низький природний приріст населення</a:t>
            </a:r>
            <a:r>
              <a:rPr lang="uk-UA" dirty="0" smtClean="0"/>
              <a:t>;</a:t>
            </a:r>
          </a:p>
          <a:p>
            <a:r>
              <a:rPr lang="uk-UA" sz="1900" i="1" dirty="0" smtClean="0">
                <a:latin typeface="Times New Roman" pitchFamily="18" charset="0"/>
                <a:cs typeface="Times New Roman" pitchFamily="18" charset="0"/>
              </a:rPr>
              <a:t>Фаза 2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. Зберігається висока народжуваність, проте з'являється тенденція до її зменшення, різко знижується смертність у всіх вікових групах населення</a:t>
            </a:r>
          </a:p>
          <a:p>
            <a:r>
              <a:rPr lang="uk-UA" sz="1900" i="1" dirty="0" smtClean="0">
                <a:latin typeface="Times New Roman" pitchFamily="18" charset="0"/>
                <a:cs typeface="Times New Roman" pitchFamily="18" charset="0"/>
              </a:rPr>
              <a:t>Фаза 3.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Характеризується малим відсотком народжуваності, низькою смертністю, низьким природним приростом населення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Зміна чисельності населення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uk-UA" i="1" dirty="0" smtClean="0"/>
              <a:t>Міграція (від латинського migratio - переселення) </a:t>
            </a:r>
            <a:r>
              <a:rPr lang="uk-UA" dirty="0" smtClean="0"/>
              <a:t>- фізичне переміщення населення, внаслідок чого відбувається зміна його кількості, тобто механічного руху.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Мігріція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24817"/>
            <a:ext cx="5688632" cy="333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624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Тема1</vt:lpstr>
      <vt:lpstr>Clip</vt:lpstr>
      <vt:lpstr>Слайд 1</vt:lpstr>
      <vt:lpstr>Населення Землі — загальна кількість людей на планеті Земля.</vt:lpstr>
      <vt:lpstr>Загальна кількість людей на планеті</vt:lpstr>
      <vt:lpstr>Слайд 4</vt:lpstr>
      <vt:lpstr>Слайд 5</vt:lpstr>
      <vt:lpstr>Країни - лідери за чисельністю населення (млн. чол.): </vt:lpstr>
      <vt:lpstr>Слайд 7</vt:lpstr>
      <vt:lpstr>Зміна чисельності населення</vt:lpstr>
      <vt:lpstr>                   Мігріція</vt:lpstr>
      <vt:lpstr>Карта зовнішньої міграції</vt:lpstr>
      <vt:lpstr>Тривалість життя</vt:lpstr>
      <vt:lpstr>Середня тривалість життя:</vt:lpstr>
      <vt:lpstr>               Релігії Світу</vt:lpstr>
      <vt:lpstr>              Релігії світу  </vt:lpstr>
      <vt:lpstr>Слайд 15</vt:lpstr>
      <vt:lpstr>    Проблеми населення</vt:lpstr>
      <vt:lpstr>Населення світу на 2025 рік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56</cp:revision>
  <dcterms:created xsi:type="dcterms:W3CDTF">2012-11-10T20:33:55Z</dcterms:created>
  <dcterms:modified xsi:type="dcterms:W3CDTF">2012-11-12T14:05:27Z</dcterms:modified>
</cp:coreProperties>
</file>