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59" r:id="rId7"/>
    <p:sldId id="257" r:id="rId8"/>
    <p:sldId id="260" r:id="rId9"/>
    <p:sldId id="264" r:id="rId10"/>
    <p:sldId id="262" r:id="rId11"/>
    <p:sldId id="263" r:id="rId12"/>
    <p:sldId id="261" r:id="rId13"/>
    <p:sldId id="265" r:id="rId14"/>
    <p:sldId id="266" r:id="rId15"/>
    <p:sldId id="267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44" autoAdjust="0"/>
    <p:restoredTop sz="94660"/>
  </p:normalViewPr>
  <p:slideViewPr>
    <p:cSldViewPr>
      <p:cViewPr varScale="1">
        <p:scale>
          <a:sx n="68" d="100"/>
          <a:sy n="68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C4E710-B118-45E2-AA15-A81BBF5C925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CAEC879-7367-4ABC-BF9E-9D1AAE1A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3%D0%B5%D0%BE%D0%BB%D0%BE%D0%B3%D1%96%D1%87%D0%BD%D0%B0_%D0%B1%D1%83%D0%B4%D0%BE%D0%B2%D0%B0_%D1%82%D0%B0_%D1%80%D0%B5%D0%BB%D1%8C%D1%94%D1%84_%D0%90%D1%84%D1%80%D0%B8%D0%BA%D0%B8:_%D1%80%D1%96%D0%B2%D0%BD%D0%B8%D0%BD%D0%B8" TargetMode="External"/><Relationship Id="rId2" Type="http://schemas.openxmlformats.org/officeDocument/2006/relationships/hyperlink" Target="http://school.xvatit.com/index.php?title=%D0%96%D0%B8%D0%B2%D0%BB%D0%B5%D0%BD%D0%BD%D1%8F_%D1%82%D0%B0_%D1%80%D0%B5%D0%B6%D0%B8%D0%BC_%D1%80%D1%96%D1%87%D0%BE%D0%BA,_%D1%80%D0%BE%D0%B1%D0%BE%D1%82%D0%B0_%D1%80%D1%96%D1%87%D0%BE%D0%BA._%D0%90%D0%BA%D1%81%D0%B5%D0%BB%D0%B5%D1%80%D0%B0%D1%82%D0%B8%D0%B2%D0%BD%D1%96_%D0%BC%D0%B5%D1%82%D0%BE%D0%B4%D0%B8_%D1%82%D0%B0_%D1%96%D0%BD%D1%82%D0%B5%D1%80%D0%B0%D0%BA%D1%82%D0%B8%D0%B2%D0%BD%D1%96_%D1%82%D0%B5%D1%85%D0%BD%D0%BE%D0%BB%D0%BE%D0%B3%D1%96%D1%9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1043;&#1080;&#1084;&#1085;&#1099;%20-%20&#1043;&#1080;&#1084;&#1085;%20&#1050;&#1080;&#1090;&#1072;&#1103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14338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ПРЕЗЕНТАЦ</a:t>
            </a:r>
            <a:r>
              <a:rPr lang="uk-UA" sz="7200" b="1" i="1" dirty="0" smtClean="0"/>
              <a:t>ІЯ НА ТЕМУ </a:t>
            </a:r>
            <a:br>
              <a:rPr lang="uk-UA" sz="7200" b="1" i="1" dirty="0" smtClean="0"/>
            </a:br>
            <a:r>
              <a:rPr lang="uk-UA" sz="7200" b="1" i="1" dirty="0" smtClean="0"/>
              <a:t>“ Китайська Народна Республіка “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05442"/>
            <a:ext cx="9144000" cy="1252558"/>
          </a:xfrm>
        </p:spPr>
        <p:txBody>
          <a:bodyPr/>
          <a:lstStyle/>
          <a:p>
            <a:pPr algn="ctr"/>
            <a:r>
              <a:rPr lang="uk-UA" smtClean="0">
                <a:solidFill>
                  <a:schemeClr val="accent1">
                    <a:lumMod val="75000"/>
                  </a:schemeClr>
                </a:solidFill>
              </a:rPr>
              <a:t>Підготувала</a:t>
            </a:r>
            <a:r>
              <a:rPr lang="uk-UA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u="sng" dirty="0" smtClean="0">
                <a:solidFill>
                  <a:srgbClr val="00B050"/>
                </a:solidFill>
              </a:rPr>
              <a:t>Форма </a:t>
            </a:r>
            <a:r>
              <a:rPr lang="ru-RU" sz="7200" i="1" u="sng" dirty="0" err="1" smtClean="0">
                <a:solidFill>
                  <a:srgbClr val="00B050"/>
                </a:solidFill>
              </a:rPr>
              <a:t>правління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Китай - </a:t>
            </a:r>
            <a:r>
              <a:rPr lang="ru-RU" dirty="0" err="1" smtClean="0"/>
              <a:t>соціалістична</a:t>
            </a:r>
            <a:r>
              <a:rPr lang="ru-RU" dirty="0" smtClean="0"/>
              <a:t> авторитарна держава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правлячою</a:t>
            </a:r>
            <a:r>
              <a:rPr lang="ru-RU" dirty="0" smtClean="0"/>
              <a:t> </a:t>
            </a:r>
            <a:r>
              <a:rPr lang="ru-RU" dirty="0" err="1" smtClean="0"/>
              <a:t>Комуністичною</a:t>
            </a:r>
            <a:r>
              <a:rPr lang="ru-RU" dirty="0" smtClean="0"/>
              <a:t> </a:t>
            </a:r>
            <a:r>
              <a:rPr lang="ru-RU" dirty="0" err="1" smtClean="0"/>
              <a:t>партією</a:t>
            </a:r>
            <a:r>
              <a:rPr lang="ru-RU" dirty="0" smtClean="0"/>
              <a:t> Китаю (КПК). Вся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народу . </a:t>
            </a:r>
            <a:r>
              <a:rPr lang="ru-RU" dirty="0" err="1" smtClean="0"/>
              <a:t>Вищий</a:t>
            </a:r>
            <a:r>
              <a:rPr lang="ru-RU" dirty="0" smtClean="0"/>
              <a:t> орган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- </a:t>
            </a:r>
            <a:r>
              <a:rPr lang="ru-RU" dirty="0" err="1" smtClean="0"/>
              <a:t>Всекитайські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. Глава </a:t>
            </a:r>
            <a:r>
              <a:rPr lang="ru-RU" dirty="0" err="1" smtClean="0"/>
              <a:t>держави</a:t>
            </a:r>
            <a:r>
              <a:rPr lang="ru-RU" dirty="0" smtClean="0"/>
              <a:t> - ​​голова КНР.</a:t>
            </a:r>
          </a:p>
          <a:p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 </a:t>
            </a:r>
            <a:r>
              <a:rPr lang="ru-RU" dirty="0" err="1" smtClean="0"/>
              <a:t>глави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постійним</a:t>
            </a:r>
            <a:r>
              <a:rPr lang="ru-RU" dirty="0" smtClean="0"/>
              <a:t> </a:t>
            </a:r>
            <a:r>
              <a:rPr lang="ru-RU" dirty="0" err="1" smtClean="0"/>
              <a:t>комітетом</a:t>
            </a:r>
            <a:r>
              <a:rPr lang="ru-RU" dirty="0" smtClean="0"/>
              <a:t> ВЗНП </a:t>
            </a:r>
            <a:r>
              <a:rPr lang="ru-RU" dirty="0" err="1" smtClean="0"/>
              <a:t>виконує</a:t>
            </a:r>
            <a:r>
              <a:rPr lang="ru-RU" dirty="0" smtClean="0"/>
              <a:t> Голова КНР (</a:t>
            </a:r>
            <a:r>
              <a:rPr lang="ru-RU" dirty="0" err="1" smtClean="0"/>
              <a:t>громадянин</a:t>
            </a:r>
            <a:r>
              <a:rPr lang="ru-RU" dirty="0" smtClean="0"/>
              <a:t> Китаю,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досяг</a:t>
            </a:r>
            <a:r>
              <a:rPr lang="ru-RU" dirty="0" smtClean="0"/>
              <a:t> 45 </a:t>
            </a:r>
            <a:r>
              <a:rPr lang="ru-RU" dirty="0" err="1" smtClean="0"/>
              <a:t>років</a:t>
            </a:r>
            <a:r>
              <a:rPr lang="ru-RU" dirty="0" smtClean="0"/>
              <a:t> , </a:t>
            </a:r>
            <a:r>
              <a:rPr lang="ru-RU" dirty="0" err="1" smtClean="0"/>
              <a:t>має</a:t>
            </a:r>
            <a:r>
              <a:rPr lang="ru-RU" dirty="0" smtClean="0"/>
              <a:t> право </a:t>
            </a:r>
            <a:r>
              <a:rPr lang="ru-RU" dirty="0" err="1" smtClean="0"/>
              <a:t>обирати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бути </a:t>
            </a:r>
            <a:r>
              <a:rPr lang="ru-RU" dirty="0" err="1" smtClean="0"/>
              <a:t>обраним</a:t>
            </a:r>
            <a:r>
              <a:rPr lang="ru-RU" dirty="0" smtClean="0"/>
              <a:t>;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займати</a:t>
            </a:r>
            <a:r>
              <a:rPr lang="ru-RU" dirty="0" smtClean="0"/>
              <a:t> свою посаду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 ) . На </a:t>
            </a:r>
            <a:r>
              <a:rPr lang="ru-RU" dirty="0" err="1" smtClean="0"/>
              <a:t>даний</a:t>
            </a:r>
            <a:r>
              <a:rPr lang="ru-RU" dirty="0" smtClean="0"/>
              <a:t> момент Головою КНР </a:t>
            </a:r>
            <a:r>
              <a:rPr lang="ru-RU" dirty="0" err="1" smtClean="0"/>
              <a:t>є</a:t>
            </a:r>
            <a:r>
              <a:rPr lang="ru-RU" dirty="0" smtClean="0"/>
              <a:t> Ян </a:t>
            </a:r>
            <a:r>
              <a:rPr lang="ru-RU" dirty="0" err="1" smtClean="0"/>
              <a:t>Шанкунь</a:t>
            </a:r>
            <a:r>
              <a:rPr lang="ru-RU" dirty="0" smtClean="0"/>
              <a:t> .</a:t>
            </a:r>
          </a:p>
          <a:p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виконавчий</a:t>
            </a:r>
            <a:r>
              <a:rPr lang="ru-RU" dirty="0" smtClean="0"/>
              <a:t> орган </a:t>
            </a:r>
            <a:r>
              <a:rPr lang="ru-RU" dirty="0" err="1" smtClean="0"/>
              <a:t>влади</a:t>
            </a:r>
            <a:r>
              <a:rPr lang="ru-RU" dirty="0" smtClean="0"/>
              <a:t> - </a:t>
            </a:r>
            <a:r>
              <a:rPr lang="ru-RU" dirty="0" err="1" smtClean="0"/>
              <a:t>Держрада</a:t>
            </a:r>
            <a:r>
              <a:rPr lang="ru-RU" dirty="0" smtClean="0"/>
              <a:t> КНР , вона </a:t>
            </a:r>
            <a:r>
              <a:rPr lang="ru-RU" dirty="0" err="1" smtClean="0"/>
              <a:t>формується</a:t>
            </a:r>
            <a:r>
              <a:rPr lang="ru-RU" dirty="0" smtClean="0"/>
              <a:t> ВЗНП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підзвітний</a:t>
            </a:r>
            <a:r>
              <a:rPr lang="ru-RU" dirty="0" smtClean="0"/>
              <a:t> ,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прем'єра</a:t>
            </a:r>
            <a:r>
              <a:rPr lang="ru-RU" dirty="0" smtClean="0"/>
              <a:t> , </a:t>
            </a:r>
            <a:r>
              <a:rPr lang="ru-RU" dirty="0" err="1" smtClean="0"/>
              <a:t>заступників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комісій</a:t>
            </a:r>
            <a:r>
              <a:rPr lang="ru-RU" dirty="0" smtClean="0"/>
              <a:t> . </a:t>
            </a:r>
            <a:r>
              <a:rPr lang="ru-RU" dirty="0" err="1" smtClean="0"/>
              <a:t>Всі</a:t>
            </a:r>
            <a:r>
              <a:rPr lang="ru-RU" dirty="0" smtClean="0"/>
              <a:t> члени </a:t>
            </a:r>
            <a:r>
              <a:rPr lang="ru-RU" dirty="0" err="1" smtClean="0"/>
              <a:t>Держради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займати</a:t>
            </a:r>
            <a:r>
              <a:rPr lang="ru-RU" dirty="0" smtClean="0"/>
              <a:t> свою посаду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. В </a:t>
            </a:r>
            <a:r>
              <a:rPr lang="ru-RU" dirty="0" err="1" smtClean="0"/>
              <a:t>даний</a:t>
            </a:r>
            <a:r>
              <a:rPr lang="ru-RU" dirty="0" smtClean="0"/>
              <a:t> час пост </a:t>
            </a:r>
            <a:r>
              <a:rPr lang="ru-RU" dirty="0" err="1" smtClean="0"/>
              <a:t>прем'єра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Лі</a:t>
            </a:r>
            <a:r>
              <a:rPr lang="ru-RU" dirty="0" smtClean="0"/>
              <a:t> Пен.</a:t>
            </a:r>
          </a:p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збройні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Народно -</a:t>
            </a:r>
            <a:r>
              <a:rPr lang="ru-RU" dirty="0" err="1" smtClean="0"/>
              <a:t>визвольної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(НВАК) , </a:t>
            </a:r>
            <a:r>
              <a:rPr lang="ru-RU" dirty="0" err="1" smtClean="0"/>
              <a:t>військ</a:t>
            </a:r>
            <a:r>
              <a:rPr lang="ru-RU" dirty="0" smtClean="0"/>
              <a:t> </a:t>
            </a:r>
            <a:r>
              <a:rPr lang="ru-RU" dirty="0" err="1" smtClean="0"/>
              <a:t>збройної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міліції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народного </a:t>
            </a:r>
            <a:r>
              <a:rPr lang="ru-RU" dirty="0" err="1" smtClean="0"/>
              <a:t>ополчення</a:t>
            </a:r>
            <a:r>
              <a:rPr lang="ru-RU" dirty="0" smtClean="0"/>
              <a:t> , </a:t>
            </a:r>
            <a:r>
              <a:rPr lang="ru-RU" dirty="0" err="1" smtClean="0"/>
              <a:t>керованих</a:t>
            </a:r>
            <a:r>
              <a:rPr lang="ru-RU" dirty="0" smtClean="0"/>
              <a:t> Центральною </a:t>
            </a:r>
            <a:r>
              <a:rPr lang="ru-RU" dirty="0" err="1" smtClean="0"/>
              <a:t>військовою</a:t>
            </a:r>
            <a:r>
              <a:rPr lang="ru-RU" dirty="0" smtClean="0"/>
              <a:t> радою ( ЦВС )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голів</a:t>
            </a:r>
            <a:r>
              <a:rPr lang="ru-RU" dirty="0" smtClean="0"/>
              <a:t> 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заступників</a:t>
            </a:r>
            <a:r>
              <a:rPr lang="ru-RU" dirty="0" smtClean="0"/>
              <a:t> та </a:t>
            </a:r>
            <a:r>
              <a:rPr lang="ru-RU" dirty="0" err="1" smtClean="0"/>
              <a:t>членів</a:t>
            </a:r>
            <a:r>
              <a:rPr lang="ru-RU" dirty="0" smtClean="0"/>
              <a:t> ради.</a:t>
            </a:r>
          </a:p>
          <a:p>
            <a:r>
              <a:rPr lang="ru-RU" dirty="0" err="1" smtClean="0"/>
              <a:t>Конституція</a:t>
            </a:r>
            <a:r>
              <a:rPr lang="ru-RU" dirty="0" smtClean="0"/>
              <a:t> КНР </a:t>
            </a:r>
            <a:r>
              <a:rPr lang="ru-RU" dirty="0" err="1" smtClean="0"/>
              <a:t>і</a:t>
            </a:r>
            <a:r>
              <a:rPr lang="ru-RU" dirty="0" smtClean="0"/>
              <a:t> Статут КПК </a:t>
            </a:r>
            <a:r>
              <a:rPr lang="ru-RU" dirty="0" err="1" smtClean="0"/>
              <a:t>закріплюють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в </a:t>
            </a:r>
            <a:r>
              <a:rPr lang="ru-RU" dirty="0" err="1" smtClean="0"/>
              <a:t>політичній</a:t>
            </a:r>
            <a:endParaRPr lang="ru-RU" dirty="0" smtClean="0"/>
          </a:p>
          <a:p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демократичних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/>
              <a:t>Країни-</a:t>
            </a:r>
            <a:r>
              <a:rPr lang="uk-UA" sz="4000" b="1" dirty="0" smtClean="0"/>
              <a:t> сусіди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Китай </a:t>
            </a:r>
            <a:r>
              <a:rPr lang="ru-RU" sz="3600" dirty="0" err="1" smtClean="0"/>
              <a:t>межує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14 державами: на </a:t>
            </a:r>
            <a:r>
              <a:rPr lang="ru-RU" sz="3600" dirty="0" err="1" smtClean="0"/>
              <a:t>Півночі</a:t>
            </a:r>
            <a:r>
              <a:rPr lang="ru-RU" sz="3600" dirty="0" smtClean="0"/>
              <a:t> -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Монголією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Росією</a:t>
            </a:r>
            <a:r>
              <a:rPr lang="ru-RU" sz="3600" dirty="0" smtClean="0"/>
              <a:t>, </a:t>
            </a:r>
            <a:r>
              <a:rPr lang="ru-RU" sz="3600" dirty="0" err="1" smtClean="0"/>
              <a:t>на</a:t>
            </a:r>
            <a:r>
              <a:rPr lang="ru-RU" sz="3600" dirty="0" smtClean="0"/>
              <a:t> </a:t>
            </a:r>
            <a:r>
              <a:rPr lang="ru-RU" sz="3600" dirty="0" err="1" smtClean="0"/>
              <a:t>Заході</a:t>
            </a:r>
            <a:r>
              <a:rPr lang="ru-RU" sz="3600" dirty="0" smtClean="0"/>
              <a:t> - </a:t>
            </a:r>
            <a:r>
              <a:rPr lang="ru-RU" sz="3600" dirty="0" err="1" smtClean="0"/>
              <a:t>з</a:t>
            </a:r>
            <a:r>
              <a:rPr lang="ru-RU" sz="3600" dirty="0" smtClean="0"/>
              <a:t> Казахстаном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Афганістаном</a:t>
            </a:r>
            <a:r>
              <a:rPr lang="ru-RU" sz="3600" dirty="0" smtClean="0"/>
              <a:t>, на </a:t>
            </a:r>
            <a:r>
              <a:rPr lang="ru-RU" sz="3600" dirty="0" err="1" smtClean="0"/>
              <a:t>Південно-заході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Індією</a:t>
            </a:r>
            <a:r>
              <a:rPr lang="ru-RU" sz="3600" dirty="0" smtClean="0"/>
              <a:t>, Непалом, Бутаном, </a:t>
            </a:r>
            <a:r>
              <a:rPr lang="ru-RU" sz="3600" dirty="0" err="1" smtClean="0"/>
              <a:t>М'янмою</a:t>
            </a:r>
            <a:r>
              <a:rPr lang="ru-RU" sz="3600" dirty="0" smtClean="0"/>
              <a:t>, </a:t>
            </a:r>
            <a:r>
              <a:rPr lang="ru-RU" sz="3600" dirty="0" err="1" smtClean="0"/>
              <a:t>Тайландом</a:t>
            </a:r>
            <a:r>
              <a:rPr lang="ru-RU" sz="3600" dirty="0" smtClean="0"/>
              <a:t>, Лаосом, </a:t>
            </a:r>
            <a:r>
              <a:rPr lang="ru-RU" sz="3600" dirty="0" err="1" smtClean="0"/>
              <a:t>В'єтнамом</a:t>
            </a:r>
            <a:r>
              <a:rPr lang="ru-RU" sz="3600" dirty="0" smtClean="0"/>
              <a:t>, на </a:t>
            </a:r>
            <a:r>
              <a:rPr lang="ru-RU" sz="3600" dirty="0" err="1" smtClean="0"/>
              <a:t>Сході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Кореєю</a:t>
            </a:r>
            <a:r>
              <a:rPr lang="ru-RU" sz="3600" dirty="0" smtClean="0"/>
              <a:t>, </a:t>
            </a:r>
            <a:r>
              <a:rPr lang="ru-RU" sz="3600" dirty="0" err="1" smtClean="0"/>
              <a:t>має</a:t>
            </a:r>
            <a:r>
              <a:rPr lang="ru-RU" sz="3600" dirty="0" smtClean="0"/>
              <a:t> </a:t>
            </a:r>
            <a:r>
              <a:rPr lang="ru-RU" sz="3600" dirty="0" err="1" smtClean="0"/>
              <a:t>морський</a:t>
            </a:r>
            <a:r>
              <a:rPr lang="ru-RU" sz="3600" dirty="0" smtClean="0"/>
              <a:t> кордон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Філіппінами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Японією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i="1" dirty="0" smtClean="0">
                <a:latin typeface="Book Antiqua" pitchFamily="18" charset="0"/>
              </a:rPr>
              <a:t>Природні  умови і природні ресурси </a:t>
            </a:r>
            <a:endParaRPr lang="ru-RU" sz="9600" b="1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571612"/>
            <a:ext cx="8215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Східний</a:t>
            </a:r>
            <a:r>
              <a:rPr lang="ru-RU" dirty="0" smtClean="0"/>
              <a:t> (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високогірний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Західний</a:t>
            </a:r>
            <a:r>
              <a:rPr lang="ru-RU" dirty="0" smtClean="0"/>
              <a:t> Китай. Гори (</a:t>
            </a:r>
            <a:r>
              <a:rPr lang="ru-RU" dirty="0" err="1" smtClean="0"/>
              <a:t>Гімалаї</a:t>
            </a:r>
            <a:r>
              <a:rPr lang="ru-RU" dirty="0" smtClean="0"/>
              <a:t>, Тибет, </a:t>
            </a:r>
            <a:r>
              <a:rPr lang="ru-RU" dirty="0" err="1" smtClean="0"/>
              <a:t>Куньлунь</a:t>
            </a:r>
            <a:r>
              <a:rPr lang="ru-RU" dirty="0" smtClean="0"/>
              <a:t>, Великий </a:t>
            </a:r>
            <a:r>
              <a:rPr lang="ru-RU" dirty="0" err="1" smtClean="0"/>
              <a:t>Хінган</a:t>
            </a:r>
            <a:r>
              <a:rPr lang="ru-RU" dirty="0" smtClean="0"/>
              <a:t>)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На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простягаються</a:t>
            </a:r>
            <a:r>
              <a:rPr lang="ru-RU" dirty="0" smtClean="0"/>
              <a:t> </a:t>
            </a:r>
            <a:r>
              <a:rPr lang="ru-RU" dirty="0" err="1" smtClean="0"/>
              <a:t>рівнини</a:t>
            </a:r>
            <a:r>
              <a:rPr lang="ru-RU" dirty="0" smtClean="0"/>
              <a:t> в </a:t>
            </a:r>
            <a:r>
              <a:rPr lang="ru-RU" dirty="0" err="1" smtClean="0"/>
              <a:t>басейнах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Живлення та режим річок, робота річок. Акселеративні методи та інтерактивні технології"/>
              </a:rPr>
              <a:t>річок</a:t>
            </a:r>
            <a:r>
              <a:rPr lang="ru-RU" dirty="0" smtClean="0"/>
              <a:t> </a:t>
            </a:r>
            <a:r>
              <a:rPr lang="ru-RU" dirty="0" err="1" smtClean="0"/>
              <a:t>Сунгарі</a:t>
            </a:r>
            <a:r>
              <a:rPr lang="ru-RU" dirty="0" smtClean="0"/>
              <a:t>, </a:t>
            </a:r>
            <a:r>
              <a:rPr lang="ru-RU" dirty="0" err="1" smtClean="0"/>
              <a:t>Хуанхе</a:t>
            </a:r>
            <a:r>
              <a:rPr lang="ru-RU" dirty="0" smtClean="0"/>
              <a:t>, </a:t>
            </a:r>
            <a:r>
              <a:rPr lang="ru-RU" dirty="0" err="1" smtClean="0"/>
              <a:t>Янцзи</a:t>
            </a:r>
            <a:r>
              <a:rPr lang="ru-RU" dirty="0" smtClean="0"/>
              <a:t>, </a:t>
            </a:r>
            <a:r>
              <a:rPr lang="ru-RU" dirty="0" err="1" smtClean="0"/>
              <a:t>Сіцзян</a:t>
            </a:r>
            <a:r>
              <a:rPr lang="ru-RU" dirty="0" smtClean="0"/>
              <a:t>, </a:t>
            </a:r>
            <a:r>
              <a:rPr lang="ru-RU" dirty="0" err="1" smtClean="0"/>
              <a:t>Ляохе</a:t>
            </a:r>
            <a:r>
              <a:rPr lang="ru-RU" dirty="0" smtClean="0"/>
              <a:t>. На </a:t>
            </a:r>
            <a:r>
              <a:rPr lang="ru-RU" dirty="0" err="1" smtClean="0"/>
              <a:t>кордоні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Непалом </a:t>
            </a:r>
            <a:r>
              <a:rPr lang="ru-RU" dirty="0" err="1" smtClean="0"/>
              <a:t>височить</a:t>
            </a:r>
            <a:r>
              <a:rPr lang="ru-RU" dirty="0" smtClean="0"/>
              <a:t> </a:t>
            </a:r>
            <a:r>
              <a:rPr lang="ru-RU" dirty="0" err="1" smtClean="0"/>
              <a:t>найвища</a:t>
            </a:r>
            <a:r>
              <a:rPr lang="ru-RU" dirty="0" smtClean="0"/>
              <a:t> вершина </a:t>
            </a:r>
            <a:r>
              <a:rPr lang="ru-RU" dirty="0" err="1" smtClean="0"/>
              <a:t>світу</a:t>
            </a:r>
            <a:r>
              <a:rPr lang="ru-RU" dirty="0" smtClean="0"/>
              <a:t> — гора Джомолунгма,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Еверест</a:t>
            </a:r>
            <a:r>
              <a:rPr lang="ru-RU" dirty="0" smtClean="0"/>
              <a:t> (8850 м). У </a:t>
            </a:r>
            <a:r>
              <a:rPr lang="ru-RU" dirty="0" err="1" smtClean="0"/>
              <a:t>внутрішніх</a:t>
            </a:r>
            <a:r>
              <a:rPr lang="ru-RU" dirty="0" smtClean="0"/>
              <a:t> районах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: </a:t>
            </a:r>
            <a:r>
              <a:rPr lang="ru-RU" dirty="0" err="1" smtClean="0"/>
              <a:t>Такла-Макан</a:t>
            </a:r>
            <a:r>
              <a:rPr lang="ru-RU" dirty="0" smtClean="0"/>
              <a:t>, </a:t>
            </a:r>
            <a:r>
              <a:rPr lang="ru-RU" dirty="0" err="1" smtClean="0"/>
              <a:t>Гобі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місць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за запасами </a:t>
            </a:r>
            <a:r>
              <a:rPr lang="ru-RU" dirty="0" err="1" smtClean="0"/>
              <a:t>кам'яного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марганцевої</a:t>
            </a:r>
            <a:r>
              <a:rPr lang="ru-RU" dirty="0" smtClean="0"/>
              <a:t> руд, </a:t>
            </a:r>
            <a:r>
              <a:rPr lang="ru-RU" dirty="0" err="1" smtClean="0"/>
              <a:t>бокситів</a:t>
            </a:r>
            <a:r>
              <a:rPr lang="ru-RU" dirty="0" smtClean="0"/>
              <a:t>, цинку, </a:t>
            </a:r>
            <a:r>
              <a:rPr lang="ru-RU" dirty="0" err="1" smtClean="0"/>
              <a:t>сурми</a:t>
            </a:r>
            <a:r>
              <a:rPr lang="ru-RU" dirty="0" smtClean="0"/>
              <a:t>, олова, вольфраму, </a:t>
            </a:r>
            <a:r>
              <a:rPr lang="ru-RU" dirty="0" err="1" smtClean="0"/>
              <a:t>молібдену</a:t>
            </a:r>
            <a:r>
              <a:rPr lang="ru-RU" dirty="0" smtClean="0"/>
              <a:t>, </a:t>
            </a:r>
            <a:r>
              <a:rPr lang="ru-RU" dirty="0" err="1" smtClean="0"/>
              <a:t>ртуті</a:t>
            </a:r>
            <a:r>
              <a:rPr lang="ru-RU" dirty="0" smtClean="0"/>
              <a:t>. </a:t>
            </a:r>
            <a:r>
              <a:rPr lang="ru-RU" dirty="0" err="1" smtClean="0"/>
              <a:t>Розвідано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нафтогазоносні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. Є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</a:t>
            </a:r>
            <a:r>
              <a:rPr lang="ru-RU" dirty="0" err="1" smtClean="0"/>
              <a:t>фосфоритів</a:t>
            </a:r>
            <a:r>
              <a:rPr lang="ru-RU" dirty="0" smtClean="0"/>
              <a:t>, </a:t>
            </a:r>
            <a:r>
              <a:rPr lang="ru-RU" dirty="0" err="1" smtClean="0"/>
              <a:t>азбесту</a:t>
            </a:r>
            <a:r>
              <a:rPr lang="ru-RU" dirty="0" smtClean="0"/>
              <a:t>,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Китай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гідроресурси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у </a:t>
            </a:r>
            <a:r>
              <a:rPr lang="ru-RU" dirty="0" err="1" smtClean="0"/>
              <a:t>помірному</a:t>
            </a:r>
            <a:r>
              <a:rPr lang="ru-RU" dirty="0" smtClean="0"/>
              <a:t>, </a:t>
            </a:r>
            <a:r>
              <a:rPr lang="ru-RU" dirty="0" err="1" smtClean="0"/>
              <a:t>субтропічному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субекваторіальному</a:t>
            </a:r>
            <a:r>
              <a:rPr lang="ru-RU" dirty="0" smtClean="0"/>
              <a:t> поясах.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різноманітний</a:t>
            </a:r>
            <a:r>
              <a:rPr lang="ru-RU" dirty="0" smtClean="0"/>
              <a:t>: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різкоконтинентального</a:t>
            </a:r>
            <a:r>
              <a:rPr lang="ru-RU" dirty="0" smtClean="0"/>
              <a:t> до </a:t>
            </a:r>
            <a:r>
              <a:rPr lang="ru-RU" dirty="0" err="1" smtClean="0"/>
              <a:t>мусонного</a:t>
            </a:r>
            <a:r>
              <a:rPr lang="ru-RU" dirty="0" smtClean="0"/>
              <a:t>. </a:t>
            </a:r>
            <a:r>
              <a:rPr lang="ru-RU" dirty="0" err="1" smtClean="0"/>
              <a:t>Лісами</a:t>
            </a:r>
            <a:r>
              <a:rPr lang="ru-RU" dirty="0" smtClean="0"/>
              <a:t> </a:t>
            </a:r>
            <a:r>
              <a:rPr lang="ru-RU" dirty="0" err="1" smtClean="0"/>
              <a:t>покрито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10%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Ґрунтовий</a:t>
            </a:r>
            <a:r>
              <a:rPr lang="ru-RU" dirty="0" smtClean="0"/>
              <a:t> </a:t>
            </a:r>
            <a:r>
              <a:rPr lang="ru-RU" dirty="0" err="1" smtClean="0"/>
              <a:t>покрив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строкатим</a:t>
            </a:r>
            <a:r>
              <a:rPr lang="ru-RU" dirty="0" smtClean="0"/>
              <a:t>. </a:t>
            </a:r>
            <a:r>
              <a:rPr lang="ru-RU" dirty="0" err="1" smtClean="0"/>
              <a:t>Червоноземи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жовтоземи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Китайської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Геологічна будова та рельєф Африки: рівнини"/>
              </a:rPr>
              <a:t>рівнини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багатством</a:t>
            </a:r>
            <a:r>
              <a:rPr lang="ru-RU" dirty="0" smtClean="0"/>
              <a:t> Китаю.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u="sng" dirty="0" smtClean="0"/>
              <a:t>Природні умови</a:t>
            </a:r>
            <a:endParaRPr lang="ru-RU" sz="5400" b="1" i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9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Китай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ландшафтів</a:t>
            </a:r>
            <a:r>
              <a:rPr lang="ru-RU" dirty="0" smtClean="0"/>
              <a:t>. Гори </a:t>
            </a:r>
            <a:r>
              <a:rPr lang="ru-RU" dirty="0" err="1" smtClean="0"/>
              <a:t>і</a:t>
            </a:r>
            <a:r>
              <a:rPr lang="ru-RU" dirty="0" smtClean="0"/>
              <a:t> плато </a:t>
            </a:r>
            <a:r>
              <a:rPr lang="ru-RU" dirty="0" err="1" smtClean="0"/>
              <a:t>переважають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, а </a:t>
            </a:r>
            <a:r>
              <a:rPr lang="ru-RU" dirty="0" err="1" smtClean="0"/>
              <a:t>низини</a:t>
            </a:r>
            <a:r>
              <a:rPr lang="ru-RU" dirty="0" smtClean="0"/>
              <a:t> — на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.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 </a:t>
            </a:r>
            <a:r>
              <a:rPr lang="ru-RU" dirty="0" err="1" smtClean="0"/>
              <a:t>Хуанхе</a:t>
            </a:r>
            <a:r>
              <a:rPr lang="ru-RU" dirty="0" smtClean="0"/>
              <a:t>, </a:t>
            </a:r>
            <a:r>
              <a:rPr lang="ru-RU" dirty="0" err="1" smtClean="0"/>
              <a:t>Янцзи</a:t>
            </a:r>
            <a:r>
              <a:rPr lang="ru-RU" dirty="0" smtClean="0"/>
              <a:t>, Амур, (</a:t>
            </a:r>
            <a:r>
              <a:rPr lang="ru-RU" dirty="0" err="1" smtClean="0"/>
              <a:t>Ріка</a:t>
            </a:r>
            <a:r>
              <a:rPr lang="ru-RU" dirty="0" smtClean="0"/>
              <a:t> Перлин, Меконг, Брахмапутра).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Китаю </a:t>
            </a:r>
            <a:r>
              <a:rPr lang="ru-RU" dirty="0" err="1" smtClean="0"/>
              <a:t>впадають</a:t>
            </a:r>
            <a:r>
              <a:rPr lang="ru-RU" dirty="0" smtClean="0"/>
              <a:t> у Тихий океан.</a:t>
            </a:r>
          </a:p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сході</a:t>
            </a:r>
            <a:r>
              <a:rPr lang="ru-RU" dirty="0" smtClean="0"/>
              <a:t>,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 </a:t>
            </a:r>
            <a:r>
              <a:rPr lang="ru-RU" dirty="0" err="1" smtClean="0"/>
              <a:t>Жовтого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Східно-китайського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 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алювіальні</a:t>
            </a:r>
            <a:r>
              <a:rPr lang="ru-RU" dirty="0" smtClean="0"/>
              <a:t> </a:t>
            </a:r>
            <a:r>
              <a:rPr lang="ru-RU" dirty="0" err="1" smtClean="0"/>
              <a:t>рівнини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заселені</a:t>
            </a:r>
            <a:r>
              <a:rPr lang="ru-RU" dirty="0" smtClean="0"/>
              <a:t>. На </a:t>
            </a:r>
            <a:r>
              <a:rPr lang="ru-RU" dirty="0" err="1" smtClean="0"/>
              <a:t>півночі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краю плато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Монголії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трав'янистий</a:t>
            </a:r>
            <a:r>
              <a:rPr lang="ru-RU" dirty="0" smtClean="0"/>
              <a:t> степ. </a:t>
            </a:r>
            <a:r>
              <a:rPr lang="ru-RU" dirty="0" err="1" smtClean="0"/>
              <a:t>Південь</a:t>
            </a:r>
            <a:r>
              <a:rPr lang="ru-RU" dirty="0" smtClean="0"/>
              <a:t> Китаю </a:t>
            </a:r>
            <a:r>
              <a:rPr lang="ru-RU" dirty="0" err="1" smtClean="0"/>
              <a:t>вкритий</a:t>
            </a:r>
            <a:r>
              <a:rPr lang="ru-RU" dirty="0" smtClean="0"/>
              <a:t> </a:t>
            </a:r>
            <a:r>
              <a:rPr lang="ru-RU" dirty="0" err="1" smtClean="0"/>
              <a:t>пагорбами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невеликими горами. У </a:t>
            </a:r>
            <a:r>
              <a:rPr lang="ru-RU" dirty="0" err="1" smtClean="0"/>
              <a:t>центрально-східній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дельти</a:t>
            </a:r>
            <a:r>
              <a:rPr lang="ru-RU" dirty="0" smtClean="0"/>
              <a:t> </a:t>
            </a:r>
            <a:r>
              <a:rPr lang="ru-RU" dirty="0" err="1" smtClean="0"/>
              <a:t>Хуанхе</a:t>
            </a:r>
            <a:r>
              <a:rPr lang="ru-RU" dirty="0" smtClean="0"/>
              <a:t> та </a:t>
            </a:r>
            <a:r>
              <a:rPr lang="ru-RU" dirty="0" err="1" smtClean="0"/>
              <a:t>Янцзи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орних</a:t>
            </a:r>
            <a:r>
              <a:rPr lang="ru-RU" dirty="0" smtClean="0"/>
              <a:t> земель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 smtClean="0"/>
              <a:t>Західна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Китаю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алювіальну</a:t>
            </a:r>
            <a:r>
              <a:rPr lang="ru-RU" dirty="0" smtClean="0"/>
              <a:t> </a:t>
            </a:r>
            <a:r>
              <a:rPr lang="ru-RU" dirty="0" err="1" smtClean="0"/>
              <a:t>рівнину</a:t>
            </a:r>
            <a:r>
              <a:rPr lang="ru-RU" dirty="0" smtClean="0"/>
              <a:t>, а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вапнякове</a:t>
            </a:r>
            <a:r>
              <a:rPr lang="ru-RU" dirty="0" smtClean="0"/>
              <a:t> </a:t>
            </a:r>
            <a:r>
              <a:rPr lang="ru-RU" dirty="0" err="1" smtClean="0"/>
              <a:t>плоскогір'я</a:t>
            </a:r>
            <a:r>
              <a:rPr lang="ru-RU" dirty="0" smtClean="0"/>
              <a:t> </a:t>
            </a:r>
            <a:r>
              <a:rPr lang="ru-RU" dirty="0" err="1" smtClean="0"/>
              <a:t>пересічене</a:t>
            </a:r>
            <a:r>
              <a:rPr lang="ru-RU" dirty="0" smtClean="0"/>
              <a:t> </a:t>
            </a:r>
            <a:r>
              <a:rPr lang="ru-RU" dirty="0" err="1" smtClean="0"/>
              <a:t>пагорбами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. Там само </a:t>
            </a:r>
            <a:r>
              <a:rPr lang="ru-RU" dirty="0" err="1" smtClean="0"/>
              <a:t>розташовані</a:t>
            </a:r>
            <a:r>
              <a:rPr lang="ru-RU" dirty="0" smtClean="0"/>
              <a:t> </a:t>
            </a:r>
            <a:r>
              <a:rPr lang="ru-RU" dirty="0" err="1" smtClean="0"/>
              <a:t>Гімалаї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найвищою</a:t>
            </a:r>
            <a:r>
              <a:rPr lang="ru-RU" dirty="0" smtClean="0"/>
              <a:t> горою </a:t>
            </a:r>
            <a:r>
              <a:rPr lang="ru-RU" dirty="0" err="1" smtClean="0"/>
              <a:t>світу</a:t>
            </a:r>
            <a:r>
              <a:rPr lang="ru-RU" dirty="0" smtClean="0"/>
              <a:t> </a:t>
            </a:r>
            <a:r>
              <a:rPr lang="ru-RU" dirty="0" err="1" smtClean="0"/>
              <a:t>Еверестом</a:t>
            </a:r>
            <a:r>
              <a:rPr lang="ru-RU" dirty="0" smtClean="0"/>
              <a:t>. </a:t>
            </a:r>
            <a:r>
              <a:rPr lang="ru-RU" dirty="0" err="1" smtClean="0"/>
              <a:t>Північний</a:t>
            </a:r>
            <a:r>
              <a:rPr lang="ru-RU" dirty="0" smtClean="0"/>
              <a:t> </a:t>
            </a:r>
            <a:r>
              <a:rPr lang="ru-RU" dirty="0" err="1" smtClean="0"/>
              <a:t>захід</a:t>
            </a:r>
            <a:r>
              <a:rPr lang="ru-RU" dirty="0" smtClean="0"/>
              <a:t> </a:t>
            </a:r>
            <a:r>
              <a:rPr lang="ru-RU" dirty="0" err="1" smtClean="0"/>
              <a:t>вкритий</a:t>
            </a:r>
            <a:r>
              <a:rPr lang="ru-RU" dirty="0" smtClean="0"/>
              <a:t> </a:t>
            </a:r>
            <a:r>
              <a:rPr lang="ru-RU" dirty="0" err="1" smtClean="0"/>
              <a:t>пустелями</a:t>
            </a:r>
            <a:r>
              <a:rPr lang="ru-RU" dirty="0" smtClean="0"/>
              <a:t> такими як </a:t>
            </a:r>
            <a:r>
              <a:rPr lang="ru-RU" dirty="0" err="1" smtClean="0"/>
              <a:t>Такла-Макан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пустеля</a:t>
            </a:r>
            <a:r>
              <a:rPr lang="ru-RU" dirty="0" smtClean="0"/>
              <a:t> </a:t>
            </a:r>
            <a:r>
              <a:rPr lang="ru-RU" dirty="0" err="1" smtClean="0"/>
              <a:t>Гобі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розростаються</a:t>
            </a:r>
            <a:r>
              <a:rPr lang="ru-RU" dirty="0" smtClean="0"/>
              <a:t>.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тисячоліть</a:t>
            </a:r>
            <a:r>
              <a:rPr lang="ru-RU" dirty="0" smtClean="0"/>
              <a:t> гори 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/>
              <a:t>Юннань</a:t>
            </a:r>
            <a:r>
              <a:rPr lang="ru-RU" dirty="0" smtClean="0"/>
              <a:t> </a:t>
            </a:r>
            <a:r>
              <a:rPr lang="ru-RU" dirty="0" err="1" smtClean="0"/>
              <a:t>слугують</a:t>
            </a:r>
            <a:r>
              <a:rPr lang="ru-RU" dirty="0" smtClean="0"/>
              <a:t> </a:t>
            </a:r>
            <a:r>
              <a:rPr lang="ru-RU" dirty="0" err="1" smtClean="0"/>
              <a:t>природнім</a:t>
            </a:r>
            <a:r>
              <a:rPr lang="ru-RU" dirty="0" smtClean="0"/>
              <a:t> кордом,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відділяє</a:t>
            </a:r>
            <a:r>
              <a:rPr lang="ru-RU" dirty="0" smtClean="0"/>
              <a:t> Китай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/>
              <a:t>М'янми</a:t>
            </a:r>
            <a:r>
              <a:rPr lang="ru-RU" dirty="0" smtClean="0"/>
              <a:t>, Лаосу та </a:t>
            </a:r>
            <a:r>
              <a:rPr lang="ru-RU" dirty="0" err="1" smtClean="0"/>
              <a:t>В'єтнаму</a:t>
            </a:r>
            <a:endParaRPr lang="ru-RU" dirty="0" smtClean="0"/>
          </a:p>
          <a:p>
            <a:pPr algn="ctr"/>
            <a:r>
              <a:rPr lang="ru-RU" dirty="0" err="1" smtClean="0"/>
              <a:t>Клімат</a:t>
            </a:r>
            <a:r>
              <a:rPr lang="ru-RU" dirty="0" smtClean="0"/>
              <a:t> Китаю </a:t>
            </a:r>
            <a:r>
              <a:rPr lang="ru-RU" dirty="0" err="1" smtClean="0"/>
              <a:t>різноманітний</a:t>
            </a:r>
            <a:r>
              <a:rPr lang="ru-RU" dirty="0" smtClean="0"/>
              <a:t>. </a:t>
            </a:r>
            <a:r>
              <a:rPr lang="ru-RU" dirty="0" err="1" smtClean="0"/>
              <a:t>Північна</a:t>
            </a:r>
            <a:r>
              <a:rPr lang="ru-RU" dirty="0" smtClean="0"/>
              <a:t> зона, яка </a:t>
            </a:r>
            <a:r>
              <a:rPr lang="ru-RU" dirty="0" err="1" smtClean="0"/>
              <a:t>включає</a:t>
            </a:r>
            <a:r>
              <a:rPr lang="ru-RU" dirty="0" smtClean="0"/>
              <a:t> </a:t>
            </a:r>
            <a:r>
              <a:rPr lang="ru-RU" dirty="0" err="1" smtClean="0"/>
              <a:t>Пекін</a:t>
            </a:r>
            <a:r>
              <a:rPr lang="ru-RU" dirty="0" smtClean="0"/>
              <a:t>, </a:t>
            </a:r>
            <a:r>
              <a:rPr lang="ru-RU" dirty="0" err="1" smtClean="0"/>
              <a:t>особлива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холодними</a:t>
            </a:r>
            <a:r>
              <a:rPr lang="ru-RU" dirty="0" smtClean="0"/>
              <a:t> зимами. Центральна зона, яка </a:t>
            </a:r>
            <a:r>
              <a:rPr lang="ru-RU" dirty="0" err="1" smtClean="0"/>
              <a:t>включає</a:t>
            </a:r>
            <a:r>
              <a:rPr lang="ru-RU" dirty="0" smtClean="0"/>
              <a:t> Шанхай,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помірною</a:t>
            </a:r>
            <a:r>
              <a:rPr lang="ru-RU" dirty="0" smtClean="0"/>
              <a:t>. </a:t>
            </a:r>
            <a:r>
              <a:rPr lang="ru-RU" dirty="0" err="1" smtClean="0"/>
              <a:t>Південна</a:t>
            </a:r>
            <a:r>
              <a:rPr lang="ru-RU" dirty="0" smtClean="0"/>
              <a:t> зона, яка </a:t>
            </a:r>
            <a:r>
              <a:rPr lang="ru-RU" dirty="0" err="1" smtClean="0"/>
              <a:t>включає</a:t>
            </a:r>
            <a:r>
              <a:rPr lang="ru-RU" dirty="0" smtClean="0"/>
              <a:t> Гуанчжоу, характерна </a:t>
            </a:r>
            <a:r>
              <a:rPr lang="ru-RU" dirty="0" err="1" smtClean="0"/>
              <a:t>субтропічним</a:t>
            </a:r>
            <a:r>
              <a:rPr lang="ru-RU" dirty="0" smtClean="0"/>
              <a:t> </a:t>
            </a:r>
            <a:r>
              <a:rPr lang="ru-RU" dirty="0" err="1" smtClean="0"/>
              <a:t>кліматом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Через </a:t>
            </a:r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 smtClean="0"/>
              <a:t>посухи</a:t>
            </a:r>
            <a:r>
              <a:rPr lang="ru-RU" dirty="0" smtClean="0"/>
              <a:t> та </a:t>
            </a:r>
            <a:r>
              <a:rPr lang="ru-RU" dirty="0" err="1" smtClean="0"/>
              <a:t>недосконале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, часто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пилові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піщані</a:t>
            </a:r>
            <a:r>
              <a:rPr lang="ru-RU" dirty="0" smtClean="0"/>
              <a:t> шторми на </a:t>
            </a:r>
            <a:r>
              <a:rPr lang="ru-RU" dirty="0" err="1" smtClean="0"/>
              <a:t>весні</a:t>
            </a:r>
            <a:r>
              <a:rPr lang="ru-RU" dirty="0" smtClean="0"/>
              <a:t>. </a:t>
            </a:r>
            <a:r>
              <a:rPr lang="ru-RU" dirty="0" err="1" smtClean="0"/>
              <a:t>Вітер</a:t>
            </a:r>
            <a:r>
              <a:rPr lang="ru-RU" dirty="0" smtClean="0"/>
              <a:t> </a:t>
            </a:r>
            <a:r>
              <a:rPr lang="ru-RU" dirty="0" err="1" smtClean="0"/>
              <a:t>розносить</a:t>
            </a:r>
            <a:r>
              <a:rPr lang="ru-RU" dirty="0" smtClean="0"/>
              <a:t> пил у </a:t>
            </a:r>
            <a:r>
              <a:rPr lang="ru-RU" dirty="0" err="1" smtClean="0"/>
              <a:t>східному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, до Тайваню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Японії</a:t>
            </a:r>
            <a:r>
              <a:rPr lang="ru-RU" dirty="0" smtClean="0"/>
              <a:t>. Шторми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досягають</a:t>
            </a:r>
            <a:r>
              <a:rPr lang="ru-RU" dirty="0" smtClean="0"/>
              <a:t> </a:t>
            </a:r>
            <a:r>
              <a:rPr lang="ru-RU" dirty="0" err="1" smtClean="0"/>
              <a:t>Західного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 США. Вода, </a:t>
            </a:r>
            <a:r>
              <a:rPr lang="ru-RU" dirty="0" err="1" smtClean="0"/>
              <a:t>ерозія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та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Китаю </a:t>
            </a:r>
            <a:r>
              <a:rPr lang="ru-RU" dirty="0" err="1" smtClean="0"/>
              <a:t>переростають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китайських</a:t>
            </a:r>
            <a:r>
              <a:rPr lang="ru-RU" dirty="0" smtClean="0"/>
              <a:t> проблем у </a:t>
            </a:r>
            <a:r>
              <a:rPr lang="ru-RU" dirty="0" err="1" smtClean="0"/>
              <a:t>міжнародні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ina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3582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2"/>
                </a:solidFill>
              </a:rPr>
              <a:t>Мінеральні ресурси </a:t>
            </a:r>
          </a:p>
          <a:p>
            <a:r>
              <a:rPr lang="uk-UA" sz="2400" dirty="0" smtClean="0"/>
              <a:t>На північному сході в чохлі давньої платформи виявлено величезні поклади кам'яного вугілля. Розробляється вугілля різних марок : від газового до антрацитів та коксівного вугілля. Основним районом видобування нафти залишається </a:t>
            </a:r>
          </a:p>
          <a:p>
            <a:r>
              <a:rPr lang="uk-UA" sz="2400" dirty="0" smtClean="0"/>
              <a:t>Північно - Східний басейн. Розвідано також запаси на північному заході. Родовища природного газу значно менші. Його видобувають разом із нафтою. Суто газові родовища виявлено на Південному - Заході , у провінції Сичуань.</a:t>
            </a:r>
          </a:p>
          <a:p>
            <a:r>
              <a:rPr lang="uk-UA" sz="2400" b="1" i="1" u="sng" dirty="0" smtClean="0">
                <a:solidFill>
                  <a:schemeClr val="accent2"/>
                </a:solidFill>
              </a:rPr>
              <a:t>Лісові ресурси </a:t>
            </a:r>
          </a:p>
          <a:p>
            <a:r>
              <a:rPr lang="uk-UA" sz="2400" i="1" dirty="0" smtClean="0"/>
              <a:t>Лісовими ресурсами відомий Північно-Східний Китай, де збереглися великі масиви тайги. На Сході, Південному Сході тропічні ліси сильно вирубані. Лише подекуди тут трапляються бамбукові зарості.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7232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500" b="1" i="1" u="sng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 Китаю</a:t>
            </a:r>
            <a:endParaRPr lang="ru-RU" sz="12500" b="1" i="1" u="sng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1aef89ee13ef8f040754be51dd99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6272823_kitay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pphoto_4599_2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" y="-2300"/>
            <a:ext cx="9140935" cy="6860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chemeClr val="accent2"/>
                </a:solidFill>
              </a:rPr>
              <a:t>Чисельність населення </a:t>
            </a:r>
            <a:endParaRPr lang="ru-RU" sz="2800" b="1" i="1" u="sng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8786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Китай </a:t>
            </a:r>
            <a:r>
              <a:rPr lang="ru-RU" sz="2000" i="1" dirty="0" err="1" smtClean="0"/>
              <a:t>займає</a:t>
            </a:r>
            <a:r>
              <a:rPr lang="ru-RU" sz="2000" i="1" dirty="0" smtClean="0"/>
              <a:t> перше </a:t>
            </a:r>
            <a:r>
              <a:rPr lang="ru-RU" sz="2000" i="1" dirty="0" err="1" smtClean="0"/>
              <a:t>місце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світі</a:t>
            </a:r>
            <a:r>
              <a:rPr lang="ru-RU" sz="2000" i="1" dirty="0" smtClean="0"/>
              <a:t> за </a:t>
            </a:r>
            <a:r>
              <a:rPr lang="ru-RU" sz="2000" i="1" dirty="0" err="1" smtClean="0"/>
              <a:t>чисельністю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населення</a:t>
            </a:r>
            <a:r>
              <a:rPr lang="ru-RU" sz="2000" i="1" dirty="0" smtClean="0"/>
              <a:t>. Перший </a:t>
            </a:r>
            <a:r>
              <a:rPr lang="ru-RU" sz="2000" i="1" dirty="0" err="1" smtClean="0"/>
              <a:t>перепис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населення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був</a:t>
            </a:r>
            <a:r>
              <a:rPr lang="ru-RU" sz="2000" i="1" dirty="0" smtClean="0"/>
              <a:t> проведений 30 </a:t>
            </a:r>
            <a:r>
              <a:rPr lang="ru-RU" sz="2000" i="1" dirty="0" err="1" smtClean="0"/>
              <a:t>липня</a:t>
            </a:r>
            <a:r>
              <a:rPr lang="ru-RU" sz="2000" i="1" dirty="0" smtClean="0"/>
              <a:t> 1935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визначив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кількість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жителів</a:t>
            </a:r>
            <a:r>
              <a:rPr lang="ru-RU" sz="2000" i="1" dirty="0" smtClean="0"/>
              <a:t> у 601 млн.938 тис.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яких</a:t>
            </a:r>
            <a:r>
              <a:rPr lang="ru-RU" sz="2000" i="1" dirty="0" smtClean="0"/>
              <a:t> 574 млн.505 , 9 тис. </a:t>
            </a:r>
            <a:r>
              <a:rPr lang="ru-RU" sz="2000" i="1" dirty="0" err="1" smtClean="0"/>
              <a:t>складало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населення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безпосередньо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зазнала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перепису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сюди</a:t>
            </a:r>
            <a:r>
              <a:rPr lang="ru-RU" sz="2000" i="1" dirty="0" smtClean="0"/>
              <a:t> входили </a:t>
            </a:r>
            <a:r>
              <a:rPr lang="ru-RU" sz="2000" i="1" dirty="0" err="1" smtClean="0"/>
              <a:t>емігранти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студенти</a:t>
            </a:r>
            <a:r>
              <a:rPr lang="ru-RU" sz="2000" i="1" dirty="0" smtClean="0"/>
              <a:t> за кордоном , а </a:t>
            </a:r>
            <a:r>
              <a:rPr lang="ru-RU" sz="2000" i="1" dirty="0" err="1" smtClean="0"/>
              <a:t>також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жителі</a:t>
            </a:r>
            <a:r>
              <a:rPr lang="ru-RU" sz="2000" i="1" dirty="0" smtClean="0"/>
              <a:t> острова Тайвань . </a:t>
            </a:r>
            <a:r>
              <a:rPr lang="ru-RU" sz="2000" i="1" dirty="0" err="1" smtClean="0"/>
              <a:t>Вже</a:t>
            </a:r>
            <a:r>
              <a:rPr lang="ru-RU" sz="2000" i="1" dirty="0" smtClean="0"/>
              <a:t> до 1957 року в </a:t>
            </a:r>
            <a:r>
              <a:rPr lang="ru-RU" sz="2000" i="1" dirty="0" err="1" smtClean="0"/>
              <a:t>Китаї</a:t>
            </a:r>
            <a:r>
              <a:rPr lang="ru-RU" sz="2000" i="1" dirty="0" smtClean="0"/>
              <a:t> проживало </a:t>
            </a:r>
            <a:r>
              <a:rPr lang="ru-RU" sz="2000" i="1" dirty="0" err="1" smtClean="0"/>
              <a:t>близько</a:t>
            </a:r>
            <a:r>
              <a:rPr lang="ru-RU" sz="2000" i="1" dirty="0" smtClean="0"/>
              <a:t> 656 млн. </a:t>
            </a:r>
            <a:r>
              <a:rPr lang="ru-RU" sz="2000" i="1" dirty="0" err="1" smtClean="0"/>
              <a:t>чоловік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склало</a:t>
            </a:r>
            <a:r>
              <a:rPr lang="ru-RU" sz="2000" i="1" dirty="0" smtClean="0"/>
              <a:t> 1 / 4 </a:t>
            </a:r>
            <a:r>
              <a:rPr lang="ru-RU" sz="2000" i="1" dirty="0" err="1" smtClean="0"/>
              <a:t>усього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населення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земної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кулі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Невипадково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протягом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двох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тисячоліть</a:t>
            </a:r>
            <a:r>
              <a:rPr lang="ru-RU" sz="2000" i="1" dirty="0" smtClean="0"/>
              <a:t> Китай - </a:t>
            </a:r>
            <a:r>
              <a:rPr lang="ru-RU" sz="2000" i="1" dirty="0" err="1" smtClean="0"/>
              <a:t>найчисленніша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країна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світу</a:t>
            </a:r>
            <a:r>
              <a:rPr lang="ru-RU" sz="2000" i="1" dirty="0" smtClean="0"/>
              <a:t> . На 2006 </a:t>
            </a:r>
            <a:r>
              <a:rPr lang="ru-RU" sz="2000" i="1" dirty="0" err="1" smtClean="0"/>
              <a:t>рік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чисельність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населення</a:t>
            </a:r>
            <a:r>
              <a:rPr lang="ru-RU" sz="2000" i="1" dirty="0" smtClean="0"/>
              <a:t> становило 1337700000 </a:t>
            </a:r>
            <a:r>
              <a:rPr lang="ru-RU" sz="2000" i="1" dirty="0" err="1" smtClean="0"/>
              <a:t>чоловік</a:t>
            </a:r>
            <a:r>
              <a:rPr lang="ru-RU" sz="2000" i="1" dirty="0" smtClean="0"/>
              <a:t>.</a:t>
            </a:r>
          </a:p>
          <a:p>
            <a:pPr algn="ctr"/>
            <a:r>
              <a:rPr lang="ru-RU" sz="2000" i="1" dirty="0" smtClean="0"/>
              <a:t>    Заборонено </a:t>
            </a:r>
            <a:r>
              <a:rPr lang="ru-RU" sz="2000" i="1" dirty="0" err="1" smtClean="0"/>
              <a:t>одружуватися</a:t>
            </a:r>
            <a:r>
              <a:rPr lang="ru-RU" sz="2000" i="1" dirty="0" smtClean="0"/>
              <a:t> студентами , одна родина повинна </a:t>
            </a:r>
            <a:r>
              <a:rPr lang="ru-RU" sz="2000" i="1" dirty="0" err="1" smtClean="0"/>
              <a:t>мати</a:t>
            </a:r>
            <a:r>
              <a:rPr lang="ru-RU" sz="2000" i="1" dirty="0" smtClean="0"/>
              <a:t> не </a:t>
            </a:r>
            <a:r>
              <a:rPr lang="ru-RU" sz="2000" i="1" dirty="0" err="1" smtClean="0"/>
              <a:t>більше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однієї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дитини</a:t>
            </a:r>
            <a:r>
              <a:rPr lang="ru-RU" sz="2000" i="1" dirty="0" smtClean="0"/>
              <a:t> , а на </a:t>
            </a:r>
            <a:r>
              <a:rPr lang="ru-RU" sz="2000" i="1" dirty="0" err="1" smtClean="0"/>
              <a:t>народження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другої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третьої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дитини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вже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потрібно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дозвіл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спеціального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комітету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планового </a:t>
            </a:r>
            <a:r>
              <a:rPr lang="ru-RU" sz="2000" i="1" dirty="0" err="1" smtClean="0"/>
              <a:t>дітородіння</a:t>
            </a:r>
            <a:r>
              <a:rPr lang="ru-RU" sz="2000" i="1" dirty="0" smtClean="0"/>
              <a:t>. На середину 2006р. </a:t>
            </a:r>
            <a:r>
              <a:rPr lang="ru-RU" sz="2000" i="1" dirty="0" err="1" smtClean="0"/>
              <a:t>Чисельність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населення</a:t>
            </a:r>
            <a:r>
              <a:rPr lang="ru-RU" sz="2000" i="1" dirty="0" smtClean="0"/>
              <a:t> становила 1330700000 </a:t>
            </a:r>
            <a:r>
              <a:rPr lang="ru-RU" sz="2000" i="1" dirty="0" err="1" smtClean="0"/>
              <a:t>людина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включаючи</a:t>
            </a:r>
            <a:r>
              <a:rPr lang="ru-RU" sz="2000" i="1" dirty="0" smtClean="0"/>
              <a:t> Сянган ( Гонконг )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Аоминь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тобто</a:t>
            </a:r>
            <a:r>
              <a:rPr lang="ru-RU" sz="2000" i="1" dirty="0" smtClean="0"/>
              <a:t> 20 % </a:t>
            </a:r>
            <a:r>
              <a:rPr lang="ru-RU" sz="2000" i="1" dirty="0" err="1" smtClean="0"/>
              <a:t>всіх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жителів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земної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кулі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Незважаючи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проведення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настільки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твердої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демографічної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політики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населення</a:t>
            </a:r>
            <a:r>
              <a:rPr lang="ru-RU" sz="2000" i="1" dirty="0" smtClean="0"/>
              <a:t> Китаю за прогнозами ООН , у 2050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перевищить</a:t>
            </a:r>
            <a:r>
              <a:rPr lang="ru-RU" sz="2000" i="1" dirty="0" smtClean="0"/>
              <a:t> 1401,5 млн. </a:t>
            </a:r>
            <a:r>
              <a:rPr lang="ru-RU" sz="2000" i="1" dirty="0" err="1" smtClean="0"/>
              <a:t>чоловік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u="sng" dirty="0" smtClean="0">
                <a:solidFill>
                  <a:schemeClr val="accent2"/>
                </a:solidFill>
              </a:rPr>
              <a:t>Етнічний склад</a:t>
            </a:r>
            <a:endParaRPr lang="ru-RU" sz="4000" b="1" i="1" u="sng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 : </a:t>
            </a:r>
            <a:r>
              <a:rPr lang="ru-RU" dirty="0" err="1" smtClean="0"/>
              <a:t>сино</a:t>
            </a:r>
            <a:r>
              <a:rPr lang="ru-RU" dirty="0" smtClean="0"/>
              <a:t> - </a:t>
            </a:r>
            <a:r>
              <a:rPr lang="ru-RU" dirty="0" err="1" smtClean="0"/>
              <a:t>тибетська</a:t>
            </a:r>
            <a:r>
              <a:rPr lang="ru-RU" dirty="0" smtClean="0"/>
              <a:t> , </a:t>
            </a:r>
            <a:r>
              <a:rPr lang="ru-RU" dirty="0" err="1" smtClean="0"/>
              <a:t>тайська</a:t>
            </a:r>
            <a:r>
              <a:rPr lang="ru-RU" dirty="0" smtClean="0"/>
              <a:t> , </a:t>
            </a:r>
            <a:r>
              <a:rPr lang="ru-RU" dirty="0" err="1" smtClean="0"/>
              <a:t>австроазіатская</a:t>
            </a:r>
            <a:r>
              <a:rPr lang="ru-RU" dirty="0" smtClean="0"/>
              <a:t> , </a:t>
            </a:r>
            <a:r>
              <a:rPr lang="ru-RU" dirty="0" err="1" smtClean="0"/>
              <a:t>алтайська</a:t>
            </a:r>
            <a:r>
              <a:rPr lang="ru-RU" dirty="0" smtClean="0"/>
              <a:t> , </a:t>
            </a:r>
            <a:r>
              <a:rPr lang="ru-RU" dirty="0" err="1" smtClean="0"/>
              <a:t>індоєвропейська</a:t>
            </a:r>
            <a:r>
              <a:rPr lang="ru-RU" dirty="0" smtClean="0"/>
              <a:t> .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мовною</a:t>
            </a:r>
            <a:r>
              <a:rPr lang="ru-RU" dirty="0" smtClean="0"/>
              <a:t> </a:t>
            </a:r>
            <a:r>
              <a:rPr lang="ru-RU" dirty="0" err="1" smtClean="0"/>
              <a:t>сім'єю</a:t>
            </a:r>
            <a:r>
              <a:rPr lang="ru-RU" dirty="0" smtClean="0"/>
              <a:t> Китаю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сино</a:t>
            </a:r>
            <a:r>
              <a:rPr lang="ru-RU" dirty="0" smtClean="0"/>
              <a:t> - </a:t>
            </a:r>
            <a:r>
              <a:rPr lang="ru-RU" dirty="0" err="1" smtClean="0"/>
              <a:t>тибетська</a:t>
            </a:r>
            <a:r>
              <a:rPr lang="ru-RU" dirty="0" smtClean="0"/>
              <a:t> .</a:t>
            </a:r>
          </a:p>
          <a:p>
            <a:pPr algn="ctr"/>
            <a:r>
              <a:rPr lang="ru-RU" dirty="0" err="1" smtClean="0"/>
              <a:t>Етнічний</a:t>
            </a:r>
            <a:r>
              <a:rPr lang="ru-RU" dirty="0" smtClean="0"/>
              <a:t> склад Китаю </a:t>
            </a:r>
            <a:r>
              <a:rPr lang="ru-RU" dirty="0" err="1" smtClean="0"/>
              <a:t>нараховує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50 </a:t>
            </a:r>
            <a:r>
              <a:rPr lang="ru-RU" dirty="0" err="1" smtClean="0"/>
              <a:t>національностей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. </a:t>
            </a:r>
            <a:r>
              <a:rPr lang="ru-RU" dirty="0" err="1" smtClean="0"/>
              <a:t>Переважна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Китаю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китайці</a:t>
            </a:r>
            <a:r>
              <a:rPr lang="ru-RU" dirty="0" smtClean="0"/>
              <a:t> ( </a:t>
            </a:r>
            <a:r>
              <a:rPr lang="ru-RU" dirty="0" err="1" smtClean="0"/>
              <a:t>ханьці</a:t>
            </a:r>
            <a:r>
              <a:rPr lang="ru-RU" dirty="0" smtClean="0"/>
              <a:t> ) . </a:t>
            </a:r>
            <a:r>
              <a:rPr lang="ru-RU" dirty="0" err="1" smtClean="0"/>
              <a:t>Крім</a:t>
            </a:r>
            <a:r>
              <a:rPr lang="ru-RU" dirty="0" smtClean="0"/>
              <a:t> того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: </a:t>
            </a:r>
            <a:r>
              <a:rPr lang="ru-RU" dirty="0" err="1" smtClean="0"/>
              <a:t>чжуани</a:t>
            </a:r>
            <a:r>
              <a:rPr lang="ru-RU" dirty="0" smtClean="0"/>
              <a:t> , </a:t>
            </a:r>
            <a:r>
              <a:rPr lang="ru-RU" dirty="0" err="1" smtClean="0"/>
              <a:t>уйгури</a:t>
            </a:r>
            <a:r>
              <a:rPr lang="ru-RU" dirty="0" smtClean="0"/>
              <a:t> , </a:t>
            </a:r>
            <a:r>
              <a:rPr lang="ru-RU" dirty="0" err="1" smtClean="0"/>
              <a:t>хуейцзу</a:t>
            </a:r>
            <a:r>
              <a:rPr lang="ru-RU" dirty="0" smtClean="0"/>
              <a:t> , </a:t>
            </a:r>
            <a:r>
              <a:rPr lang="ru-RU" dirty="0" err="1" smtClean="0"/>
              <a:t>тибетці</a:t>
            </a:r>
            <a:r>
              <a:rPr lang="ru-RU" dirty="0" smtClean="0"/>
              <a:t> , </a:t>
            </a:r>
            <a:r>
              <a:rPr lang="ru-RU" dirty="0" err="1" smtClean="0"/>
              <a:t>мяо</a:t>
            </a:r>
            <a:r>
              <a:rPr lang="ru-RU" dirty="0" smtClean="0"/>
              <a:t> , </a:t>
            </a:r>
            <a:r>
              <a:rPr lang="ru-RU" dirty="0" err="1" smtClean="0"/>
              <a:t>маньчжурцев</a:t>
            </a:r>
            <a:r>
              <a:rPr lang="ru-RU" dirty="0" smtClean="0"/>
              <a:t> , </a:t>
            </a:r>
            <a:r>
              <a:rPr lang="ru-RU" dirty="0" err="1" smtClean="0"/>
              <a:t>монголи</a:t>
            </a:r>
            <a:r>
              <a:rPr lang="ru-RU" dirty="0" smtClean="0"/>
              <a:t> , </a:t>
            </a:r>
            <a:r>
              <a:rPr lang="ru-RU" dirty="0" err="1" smtClean="0"/>
              <a:t>буї</a:t>
            </a:r>
            <a:r>
              <a:rPr lang="ru-RU" dirty="0" smtClean="0"/>
              <a:t> , </a:t>
            </a:r>
            <a:r>
              <a:rPr lang="ru-RU" dirty="0" err="1" smtClean="0"/>
              <a:t>корейці</a:t>
            </a:r>
            <a:r>
              <a:rPr lang="ru-RU" dirty="0" smtClean="0"/>
              <a:t> , </a:t>
            </a:r>
            <a:r>
              <a:rPr lang="ru-RU" dirty="0" err="1" smtClean="0"/>
              <a:t>тутсзя</a:t>
            </a:r>
            <a:r>
              <a:rPr lang="ru-RU" dirty="0" smtClean="0"/>
              <a:t> , </a:t>
            </a:r>
            <a:r>
              <a:rPr lang="ru-RU" dirty="0" err="1" smtClean="0"/>
              <a:t>дун</a:t>
            </a:r>
            <a:r>
              <a:rPr lang="ru-RU" dirty="0" smtClean="0"/>
              <a:t> , </a:t>
            </a:r>
            <a:r>
              <a:rPr lang="ru-RU" dirty="0" err="1" smtClean="0"/>
              <a:t>яо</a:t>
            </a:r>
            <a:r>
              <a:rPr lang="ru-RU" dirty="0" smtClean="0"/>
              <a:t> , бай , </a:t>
            </a:r>
            <a:r>
              <a:rPr lang="ru-RU" dirty="0" err="1" smtClean="0"/>
              <a:t>хани</a:t>
            </a:r>
            <a:r>
              <a:rPr lang="ru-RU" dirty="0" smtClean="0"/>
              <a:t> , тай , </a:t>
            </a:r>
            <a:r>
              <a:rPr lang="ru-RU" dirty="0" err="1" smtClean="0"/>
              <a:t>чи</a:t>
            </a:r>
            <a:r>
              <a:rPr lang="ru-RU" dirty="0" smtClean="0"/>
              <a:t> , </a:t>
            </a:r>
            <a:r>
              <a:rPr lang="ru-RU" dirty="0" err="1" smtClean="0"/>
              <a:t>лисицю</a:t>
            </a:r>
            <a:r>
              <a:rPr lang="ru-RU" dirty="0" smtClean="0"/>
              <a:t> , </a:t>
            </a:r>
            <a:r>
              <a:rPr lang="ru-RU" dirty="0" err="1" smtClean="0"/>
              <a:t>Ше</a:t>
            </a:r>
            <a:r>
              <a:rPr lang="ru-RU" dirty="0" smtClean="0"/>
              <a:t> , </a:t>
            </a:r>
            <a:r>
              <a:rPr lang="ru-RU" dirty="0" err="1" smtClean="0"/>
              <a:t>лаху</a:t>
            </a:r>
            <a:r>
              <a:rPr lang="ru-RU" dirty="0" smtClean="0"/>
              <a:t> , </a:t>
            </a:r>
            <a:r>
              <a:rPr lang="ru-RU" dirty="0" err="1" smtClean="0"/>
              <a:t>ва</a:t>
            </a:r>
            <a:r>
              <a:rPr lang="ru-RU" dirty="0" smtClean="0"/>
              <a:t> , </a:t>
            </a:r>
            <a:r>
              <a:rPr lang="ru-RU" dirty="0" err="1" smtClean="0"/>
              <a:t>шуй</a:t>
            </a:r>
            <a:r>
              <a:rPr lang="ru-RU" dirty="0" smtClean="0"/>
              <a:t> , </a:t>
            </a:r>
            <a:r>
              <a:rPr lang="ru-RU" dirty="0" err="1" smtClean="0"/>
              <a:t>Дунсян</a:t>
            </a:r>
            <a:r>
              <a:rPr lang="ru-RU" dirty="0" smtClean="0"/>
              <a:t> , </a:t>
            </a:r>
            <a:r>
              <a:rPr lang="ru-RU" dirty="0" err="1" smtClean="0"/>
              <a:t>насі</a:t>
            </a:r>
            <a:r>
              <a:rPr lang="ru-RU" dirty="0" smtClean="0"/>
              <a:t> , ту , </a:t>
            </a:r>
            <a:r>
              <a:rPr lang="ru-RU" dirty="0" err="1" smtClean="0"/>
              <a:t>киргизи</a:t>
            </a:r>
            <a:r>
              <a:rPr lang="ru-RU" dirty="0" smtClean="0"/>
              <a:t> , </a:t>
            </a:r>
            <a:r>
              <a:rPr lang="ru-RU" dirty="0" err="1" smtClean="0"/>
              <a:t>Цзінь</a:t>
            </a:r>
            <a:r>
              <a:rPr lang="ru-RU" dirty="0" smtClean="0"/>
              <a:t> , мула , сабо , </a:t>
            </a:r>
            <a:r>
              <a:rPr lang="ru-RU" dirty="0" err="1" smtClean="0"/>
              <a:t>салари</a:t>
            </a:r>
            <a:r>
              <a:rPr lang="ru-RU" dirty="0" smtClean="0"/>
              <a:t> , булав, </a:t>
            </a:r>
            <a:r>
              <a:rPr lang="ru-RU" dirty="0" err="1" smtClean="0"/>
              <a:t>Гела</a:t>
            </a:r>
            <a:r>
              <a:rPr lang="ru-RU" dirty="0" smtClean="0"/>
              <a:t> , </a:t>
            </a:r>
            <a:r>
              <a:rPr lang="ru-RU" dirty="0" err="1" smtClean="0"/>
              <a:t>маоань</a:t>
            </a:r>
            <a:r>
              <a:rPr lang="ru-RU" dirty="0" smtClean="0"/>
              <a:t> , </a:t>
            </a:r>
            <a:r>
              <a:rPr lang="ru-RU" dirty="0" err="1" smtClean="0"/>
              <a:t>пуми</a:t>
            </a:r>
            <a:r>
              <a:rPr lang="ru-RU" dirty="0" smtClean="0"/>
              <a:t> , ну , </a:t>
            </a:r>
            <a:r>
              <a:rPr lang="ru-RU" dirty="0" err="1" smtClean="0"/>
              <a:t>аіань</a:t>
            </a:r>
            <a:r>
              <a:rPr lang="ru-RU" dirty="0" smtClean="0"/>
              <a:t> , </a:t>
            </a:r>
            <a:r>
              <a:rPr lang="ru-RU" dirty="0" err="1" smtClean="0"/>
              <a:t>бенлури</a:t>
            </a:r>
            <a:r>
              <a:rPr lang="ru-RU" dirty="0" smtClean="0"/>
              <a:t> , </a:t>
            </a:r>
            <a:r>
              <a:rPr lang="ru-RU" dirty="0" err="1" smtClean="0"/>
              <a:t>югури</a:t>
            </a:r>
            <a:r>
              <a:rPr lang="ru-RU" dirty="0" smtClean="0"/>
              <a:t> , </a:t>
            </a:r>
            <a:r>
              <a:rPr lang="ru-RU" dirty="0" err="1" smtClean="0"/>
              <a:t>Баоань</a:t>
            </a:r>
            <a:r>
              <a:rPr lang="ru-RU" dirty="0" smtClean="0"/>
              <a:t> , </a:t>
            </a:r>
            <a:r>
              <a:rPr lang="ru-RU" dirty="0" err="1" smtClean="0"/>
              <a:t>орогони</a:t>
            </a:r>
            <a:r>
              <a:rPr lang="ru-RU" dirty="0" smtClean="0"/>
              <a:t> , </a:t>
            </a:r>
            <a:r>
              <a:rPr lang="ru-RU" dirty="0" err="1" smtClean="0"/>
              <a:t>гаошань</a:t>
            </a:r>
            <a:r>
              <a:rPr lang="ru-RU" dirty="0" smtClean="0"/>
              <a:t> , </a:t>
            </a:r>
            <a:r>
              <a:rPr lang="ru-RU" dirty="0" err="1" smtClean="0"/>
              <a:t>хечже</a:t>
            </a:r>
            <a:r>
              <a:rPr lang="ru-RU" dirty="0" smtClean="0"/>
              <a:t> , </a:t>
            </a:r>
            <a:r>
              <a:rPr lang="ru-RU" dirty="0" err="1" smtClean="0"/>
              <a:t>меньба</a:t>
            </a:r>
            <a:r>
              <a:rPr lang="ru-RU" dirty="0" smtClean="0"/>
              <a:t> , </a:t>
            </a:r>
            <a:r>
              <a:rPr lang="ru-RU" dirty="0" err="1" smtClean="0"/>
              <a:t>лоба</a:t>
            </a:r>
            <a:r>
              <a:rPr lang="ru-RU" dirty="0" smtClean="0"/>
              <a:t> , </a:t>
            </a:r>
            <a:r>
              <a:rPr lang="ru-RU" dirty="0" err="1" smtClean="0"/>
              <a:t>татари</a:t>
            </a:r>
            <a:r>
              <a:rPr lang="ru-RU" dirty="0" smtClean="0"/>
              <a:t> , узбеки , казахи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росіяни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    До </a:t>
            </a:r>
            <a:r>
              <a:rPr lang="ru-RU" dirty="0" err="1" smtClean="0"/>
              <a:t>справжнього</a:t>
            </a:r>
            <a:r>
              <a:rPr lang="ru-RU" dirty="0" smtClean="0"/>
              <a:t> моменту в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800 млн.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працездатного</a:t>
            </a:r>
            <a:endParaRPr lang="ru-RU" dirty="0" smtClean="0"/>
          </a:p>
          <a:p>
            <a:pPr algn="ctr"/>
            <a:r>
              <a:rPr lang="ru-RU" dirty="0" smtClean="0"/>
              <a:t>    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2 / 5 - молодь. 51,182 % -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48,18 % - </a:t>
            </a:r>
            <a:r>
              <a:rPr lang="ru-RU" dirty="0" err="1" smtClean="0"/>
              <a:t>жінки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    У КНР ,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класами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селяни</a:t>
            </a:r>
            <a:r>
              <a:rPr lang="ru-RU" dirty="0" smtClean="0"/>
              <a:t>, </a:t>
            </a:r>
            <a:r>
              <a:rPr lang="ru-RU" dirty="0" err="1" smtClean="0"/>
              <a:t>робітники</a:t>
            </a:r>
            <a:r>
              <a:rPr lang="ru-RU" dirty="0" smtClean="0"/>
              <a:t> , </a:t>
            </a:r>
            <a:r>
              <a:rPr lang="ru-RU" dirty="0" err="1" smtClean="0"/>
              <a:t>торговці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інтелігенція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err="1" smtClean="0">
                <a:solidFill>
                  <a:schemeClr val="accent2"/>
                </a:solidFill>
              </a:rPr>
              <a:t>Розподіл</a:t>
            </a:r>
            <a:r>
              <a:rPr lang="ru-RU" sz="3600" b="1" i="1" u="sng" dirty="0" smtClean="0">
                <a:solidFill>
                  <a:schemeClr val="accent2"/>
                </a:solidFill>
              </a:rPr>
              <a:t> </a:t>
            </a:r>
            <a:r>
              <a:rPr lang="ru-RU" sz="3600" b="1" i="1" u="sng" dirty="0" err="1" smtClean="0">
                <a:solidFill>
                  <a:schemeClr val="accent2"/>
                </a:solidFill>
              </a:rPr>
              <a:t>населення</a:t>
            </a:r>
            <a:endParaRPr lang="ru-RU" sz="3600" b="1" i="1" u="sng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нерівномірно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розподілено</a:t>
            </a:r>
            <a:r>
              <a:rPr lang="ru-RU" sz="2000" dirty="0" smtClean="0"/>
              <a:t> по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: до Сходу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минаючої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Хейхена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Тенчун</a:t>
            </a:r>
            <a:r>
              <a:rPr lang="ru-RU" sz="2000" dirty="0" smtClean="0"/>
              <a:t> на </a:t>
            </a:r>
            <a:r>
              <a:rPr lang="ru-RU" sz="2000" dirty="0" err="1" smtClean="0"/>
              <a:t>Юнани</a:t>
            </a:r>
            <a:r>
              <a:rPr lang="ru-RU" sz="2000" dirty="0" smtClean="0"/>
              <a:t> ,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площі</a:t>
            </a:r>
            <a:r>
              <a:rPr lang="ru-RU" sz="2000" dirty="0" smtClean="0"/>
              <a:t> не многим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1 / 3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зосереджено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90 % </a:t>
            </a:r>
            <a:r>
              <a:rPr lang="ru-RU" sz="2000" dirty="0" err="1" smtClean="0"/>
              <a:t>усього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, а </a:t>
            </a:r>
            <a:r>
              <a:rPr lang="ru-RU" sz="2000" dirty="0" err="1" smtClean="0"/>
              <a:t>середня</a:t>
            </a:r>
            <a:r>
              <a:rPr lang="ru-RU" sz="2000" dirty="0" smtClean="0"/>
              <a:t> </a:t>
            </a:r>
            <a:r>
              <a:rPr lang="ru-RU" sz="2000" dirty="0" err="1" smtClean="0"/>
              <a:t>щільність</a:t>
            </a:r>
            <a:r>
              <a:rPr lang="ru-RU" sz="2000" dirty="0" smtClean="0"/>
              <a:t> тут </a:t>
            </a:r>
            <a:r>
              <a:rPr lang="ru-RU" sz="2000" dirty="0" err="1" smtClean="0"/>
              <a:t>перевищує</a:t>
            </a:r>
            <a:r>
              <a:rPr lang="ru-RU" sz="2000" dirty="0" smtClean="0"/>
              <a:t> 170 </a:t>
            </a:r>
            <a:r>
              <a:rPr lang="ru-RU" sz="2000" dirty="0" err="1" smtClean="0"/>
              <a:t>чол</a:t>
            </a:r>
            <a:r>
              <a:rPr lang="ru-RU" sz="2000" dirty="0" smtClean="0"/>
              <a:t>./км2 . У </a:t>
            </a:r>
            <a:r>
              <a:rPr lang="ru-RU" sz="2000" dirty="0" err="1" smtClean="0"/>
              <a:t>решті</a:t>
            </a:r>
            <a:r>
              <a:rPr lang="ru-RU" sz="2000" dirty="0" smtClean="0"/>
              <a:t> , </a:t>
            </a:r>
            <a:r>
              <a:rPr lang="ru-RU" sz="2000" dirty="0" err="1" smtClean="0"/>
              <a:t>більшої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площею</a:t>
            </a:r>
            <a:r>
              <a:rPr lang="ru-RU" sz="2000" dirty="0" smtClean="0"/>
              <a:t> , </a:t>
            </a:r>
            <a:r>
              <a:rPr lang="ru-RU" sz="2000" dirty="0" err="1" smtClean="0"/>
              <a:t>західній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приходиться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людей на </a:t>
            </a:r>
            <a:r>
              <a:rPr lang="ru-RU" sz="2000" dirty="0" err="1" smtClean="0"/>
              <a:t>квадратний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кілометр</a:t>
            </a:r>
            <a:r>
              <a:rPr lang="ru-RU" sz="2000" dirty="0" smtClean="0"/>
              <a:t>. Особливо </a:t>
            </a:r>
            <a:r>
              <a:rPr lang="ru-RU" sz="2000" dirty="0" err="1" smtClean="0"/>
              <a:t>щільно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заселені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рівнини</a:t>
            </a:r>
            <a:r>
              <a:rPr lang="ru-RU" sz="2000" dirty="0" smtClean="0"/>
              <a:t> по </a:t>
            </a:r>
            <a:r>
              <a:rPr lang="ru-RU" sz="2000" dirty="0" err="1" smtClean="0"/>
              <a:t>середньому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нижньому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плині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ріки</a:t>
            </a:r>
            <a:r>
              <a:rPr lang="ru-RU" sz="2000" dirty="0" smtClean="0"/>
              <a:t> </a:t>
            </a:r>
            <a:r>
              <a:rPr lang="ru-RU" sz="2000" dirty="0" err="1" smtClean="0"/>
              <a:t>Янцзи</a:t>
            </a:r>
            <a:r>
              <a:rPr lang="ru-RU" sz="2000" dirty="0" smtClean="0"/>
              <a:t> , </a:t>
            </a:r>
            <a:r>
              <a:rPr lang="ru-RU" sz="2000" dirty="0" err="1" smtClean="0"/>
              <a:t>низинна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смуга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Південно-східного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узбережжя</a:t>
            </a:r>
            <a:r>
              <a:rPr lang="ru-RU" sz="2000" dirty="0" smtClean="0"/>
              <a:t> , де </a:t>
            </a:r>
            <a:r>
              <a:rPr lang="ru-RU" sz="2000" dirty="0" err="1" smtClean="0"/>
              <a:t>місцями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щільність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досягає</a:t>
            </a:r>
            <a:r>
              <a:rPr lang="ru-RU" sz="2000" dirty="0" smtClean="0"/>
              <a:t> 600-800 </a:t>
            </a:r>
            <a:r>
              <a:rPr lang="ru-RU" sz="2000" dirty="0" err="1" smtClean="0"/>
              <a:t>чол</a:t>
            </a:r>
            <a:r>
              <a:rPr lang="ru-RU" sz="2000" dirty="0" smtClean="0"/>
              <a:t>./км2 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 в </a:t>
            </a:r>
            <a:r>
              <a:rPr lang="ru-RU" sz="2000" dirty="0" err="1" smtClean="0"/>
              <a:t>Китаї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30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чисельність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перевищує</a:t>
            </a:r>
            <a:r>
              <a:rPr lang="ru-RU" sz="2000" dirty="0" smtClean="0"/>
              <a:t> 1 млн.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 ,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них : </a:t>
            </a:r>
            <a:r>
              <a:rPr lang="ru-RU" sz="2000" dirty="0" err="1" smtClean="0"/>
              <a:t>Пекін</a:t>
            </a:r>
            <a:r>
              <a:rPr lang="ru-RU" sz="2000" dirty="0" smtClean="0"/>
              <a:t> , Шанхай , </a:t>
            </a:r>
            <a:r>
              <a:rPr lang="ru-RU" sz="2000" dirty="0" err="1" smtClean="0"/>
              <a:t>Шеньян</a:t>
            </a:r>
            <a:r>
              <a:rPr lang="ru-RU" sz="2000" dirty="0" smtClean="0"/>
              <a:t> , </a:t>
            </a:r>
            <a:r>
              <a:rPr lang="ru-RU" sz="2000" dirty="0" err="1" smtClean="0"/>
              <a:t>Тяньцзінь</a:t>
            </a:r>
            <a:r>
              <a:rPr lang="ru-RU" sz="2000" dirty="0" smtClean="0"/>
              <a:t> , </a:t>
            </a:r>
            <a:r>
              <a:rPr lang="ru-RU" sz="2000" dirty="0" err="1" smtClean="0"/>
              <a:t>Чунцін</a:t>
            </a:r>
            <a:r>
              <a:rPr lang="ru-RU" sz="2000" dirty="0" smtClean="0"/>
              <a:t> , Гуанчжоу , Ухань , </a:t>
            </a:r>
            <a:r>
              <a:rPr lang="ru-RU" sz="2000" dirty="0" err="1" smtClean="0"/>
              <a:t>Харбін</a:t>
            </a:r>
            <a:r>
              <a:rPr lang="ru-RU" sz="2000" dirty="0" smtClean="0"/>
              <a:t> , </a:t>
            </a:r>
            <a:r>
              <a:rPr lang="ru-RU" sz="2000" dirty="0" err="1" smtClean="0"/>
              <a:t>Цаншін</a:t>
            </a:r>
            <a:r>
              <a:rPr lang="ru-RU" sz="2000" dirty="0" smtClean="0"/>
              <a:t> , </a:t>
            </a:r>
            <a:r>
              <a:rPr lang="ru-RU" sz="2000" dirty="0" err="1" smtClean="0"/>
              <a:t>Татюань</a:t>
            </a:r>
            <a:r>
              <a:rPr lang="ru-RU" sz="2000" dirty="0" smtClean="0"/>
              <a:t> , </a:t>
            </a:r>
            <a:r>
              <a:rPr lang="ru-RU" sz="2000" dirty="0" err="1" smtClean="0"/>
              <a:t>Люйда</a:t>
            </a:r>
            <a:r>
              <a:rPr lang="ru-RU" sz="2000" dirty="0" smtClean="0"/>
              <a:t> , </a:t>
            </a:r>
            <a:r>
              <a:rPr lang="ru-RU" sz="2000" dirty="0" err="1" smtClean="0"/>
              <a:t>Слань</a:t>
            </a:r>
            <a:r>
              <a:rPr lang="ru-RU" sz="2000" dirty="0" smtClean="0"/>
              <a:t> , </a:t>
            </a:r>
            <a:r>
              <a:rPr lang="ru-RU" sz="2000" dirty="0" err="1" smtClean="0"/>
              <a:t>Ченду</a:t>
            </a:r>
            <a:r>
              <a:rPr lang="ru-RU" sz="2000" dirty="0" smtClean="0"/>
              <a:t> , </a:t>
            </a:r>
            <a:r>
              <a:rPr lang="ru-RU" sz="2000" dirty="0" err="1" smtClean="0"/>
              <a:t>Циндао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8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592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u="sng" dirty="0" smtClean="0"/>
              <a:t>ГОСПОДАРСТВО КИТАЮ</a:t>
            </a:r>
            <a:endParaRPr lang="ru-RU" sz="8000" b="1" i="1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5011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. </a:t>
            </a:r>
            <a:r>
              <a:rPr lang="ru-RU" dirty="0" err="1" smtClean="0"/>
              <a:t>Темпи</a:t>
            </a:r>
            <a:r>
              <a:rPr lang="ru-RU" dirty="0" smtClean="0"/>
              <a:t> приросту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. За </a:t>
            </a:r>
            <a:r>
              <a:rPr lang="ru-RU" dirty="0" err="1" smtClean="0"/>
              <a:t>обсягом</a:t>
            </a:r>
            <a:r>
              <a:rPr lang="ru-RU" dirty="0" smtClean="0"/>
              <a:t> ВНП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друге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США, а у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вона </a:t>
            </a:r>
            <a:r>
              <a:rPr lang="ru-RU" dirty="0" err="1" smtClean="0"/>
              <a:t>знаходилась</a:t>
            </a:r>
            <a:r>
              <a:rPr lang="ru-RU" dirty="0" smtClean="0"/>
              <a:t> на </a:t>
            </a:r>
            <a:r>
              <a:rPr lang="ru-RU" dirty="0" err="1" smtClean="0"/>
              <a:t>сьомому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Сьогодні</a:t>
            </a:r>
            <a:r>
              <a:rPr lang="ru-RU" dirty="0" smtClean="0"/>
              <a:t> в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видобувається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 млн. т </a:t>
            </a:r>
            <a:r>
              <a:rPr lang="ru-RU" dirty="0" err="1" smtClean="0"/>
              <a:t>бокситів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2 млн. т глинозему, 20 млн. т </a:t>
            </a:r>
            <a:r>
              <a:rPr lang="ru-RU" dirty="0" err="1" smtClean="0"/>
              <a:t>кухонної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, </a:t>
            </a:r>
            <a:r>
              <a:rPr lang="ru-RU" dirty="0" err="1" smtClean="0"/>
              <a:t>понад</a:t>
            </a:r>
            <a:r>
              <a:rPr lang="ru-RU" dirty="0" smtClean="0"/>
              <a:t> 1 млрд. т </a:t>
            </a:r>
            <a:r>
              <a:rPr lang="ru-RU" dirty="0" err="1" smtClean="0"/>
              <a:t>вугілля</a:t>
            </a:r>
            <a:r>
              <a:rPr lang="ru-RU" dirty="0" smtClean="0"/>
              <a:t>, 15 млрд. м3 природного газу, </a:t>
            </a:r>
            <a:r>
              <a:rPr lang="ru-RU" dirty="0" err="1" smtClean="0"/>
              <a:t>виплавлялось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 млн. т </a:t>
            </a:r>
            <a:r>
              <a:rPr lang="ru-RU" dirty="0" err="1" smtClean="0"/>
              <a:t>алюмінію</a:t>
            </a:r>
            <a:r>
              <a:rPr lang="ru-RU" dirty="0" smtClean="0"/>
              <a:t>, 0,5 млн. т </a:t>
            </a:r>
            <a:r>
              <a:rPr lang="ru-RU" dirty="0" err="1" smtClean="0"/>
              <a:t>міді</a:t>
            </a:r>
            <a:r>
              <a:rPr lang="ru-RU" dirty="0" smtClean="0"/>
              <a:t>, 0,2 млн. т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12 млн. т </a:t>
            </a:r>
            <a:r>
              <a:rPr lang="ru-RU" dirty="0" err="1" smtClean="0"/>
              <a:t>сірчаної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200 млн. т цементу.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зріс</a:t>
            </a: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народного </a:t>
            </a:r>
            <a:r>
              <a:rPr lang="ru-RU" dirty="0" err="1" smtClean="0"/>
              <a:t>споживання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: </a:t>
            </a:r>
            <a:r>
              <a:rPr lang="ru-RU" dirty="0" err="1" smtClean="0"/>
              <a:t>телевізорів</a:t>
            </a:r>
            <a:r>
              <a:rPr lang="ru-RU" dirty="0" smtClean="0"/>
              <a:t>, </a:t>
            </a:r>
            <a:r>
              <a:rPr lang="ru-RU" dirty="0" err="1" smtClean="0"/>
              <a:t>радіоприймачів</a:t>
            </a:r>
            <a:r>
              <a:rPr lang="ru-RU" dirty="0" smtClean="0"/>
              <a:t>, </a:t>
            </a:r>
            <a:r>
              <a:rPr lang="ru-RU" dirty="0" err="1" smtClean="0"/>
              <a:t>холодильників</a:t>
            </a:r>
            <a:r>
              <a:rPr lang="ru-RU" dirty="0" smtClean="0"/>
              <a:t>, </a:t>
            </a:r>
            <a:r>
              <a:rPr lang="ru-RU" dirty="0" err="1" smtClean="0"/>
              <a:t>велосипедів</a:t>
            </a:r>
            <a:r>
              <a:rPr lang="ru-RU" dirty="0" smtClean="0"/>
              <a:t>. </a:t>
            </a:r>
          </a:p>
          <a:p>
            <a:endParaRPr lang="ru-RU" dirty="0" smtClean="0"/>
          </a:p>
          <a:p>
            <a:r>
              <a:rPr lang="ru-RU" dirty="0" smtClean="0"/>
              <a:t>ВНП КНР </a:t>
            </a:r>
            <a:r>
              <a:rPr lang="ru-RU" dirty="0" err="1" smtClean="0"/>
              <a:t>складає</a:t>
            </a:r>
            <a:r>
              <a:rPr lang="ru-RU" dirty="0" smtClean="0"/>
              <a:t> 4624 </a:t>
            </a:r>
            <a:r>
              <a:rPr lang="ru-RU" dirty="0" err="1" smtClean="0"/>
              <a:t>доларів</a:t>
            </a:r>
            <a:r>
              <a:rPr lang="ru-RU" dirty="0" smtClean="0"/>
              <a:t> США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, у 1990 р. - 750 дол. США. На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53 % </a:t>
            </a:r>
            <a:r>
              <a:rPr lang="ru-RU" dirty="0" err="1" smtClean="0"/>
              <a:t>виробництва</a:t>
            </a:r>
            <a:r>
              <a:rPr lang="ru-RU" dirty="0" smtClean="0"/>
              <a:t> ВНП, на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лісове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рибальство</a:t>
            </a:r>
            <a:r>
              <a:rPr lang="ru-RU" dirty="0" smtClean="0"/>
              <a:t> - 14 %,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та сферу </a:t>
            </a:r>
            <a:r>
              <a:rPr lang="ru-RU" dirty="0" err="1" smtClean="0"/>
              <a:t>послуг</a:t>
            </a:r>
            <a:r>
              <a:rPr lang="ru-RU" dirty="0" smtClean="0"/>
              <a:t> - 33 %.</a:t>
            </a:r>
          </a:p>
          <a:p>
            <a:endParaRPr lang="ru-RU" dirty="0" smtClean="0"/>
          </a:p>
          <a:p>
            <a:r>
              <a:rPr lang="ru-RU" dirty="0" err="1" smtClean="0"/>
              <a:t>Промисловість</a:t>
            </a:r>
            <a:r>
              <a:rPr lang="ru-RU" dirty="0" smtClean="0"/>
              <a:t> Китаю - </a:t>
            </a:r>
            <a:r>
              <a:rPr lang="ru-RU" dirty="0" err="1" smtClean="0"/>
              <a:t>багатогалузева</a:t>
            </a:r>
            <a:r>
              <a:rPr lang="ru-RU" dirty="0" smtClean="0"/>
              <a:t>. За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 Для </a:t>
            </a:r>
            <a:r>
              <a:rPr lang="ru-RU" dirty="0" err="1" smtClean="0"/>
              <a:t>галузевої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диспропорції</a:t>
            </a:r>
            <a:r>
              <a:rPr lang="ru-RU" dirty="0" smtClean="0"/>
              <a:t>: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видобувними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сировинними</a:t>
            </a:r>
            <a:r>
              <a:rPr lang="ru-RU" dirty="0" smtClean="0"/>
              <a:t>, </a:t>
            </a:r>
            <a:r>
              <a:rPr lang="ru-RU" dirty="0" err="1" smtClean="0"/>
              <a:t>сировинними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обробними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Найвищими</a:t>
            </a:r>
            <a:r>
              <a:rPr lang="ru-RU" dirty="0" smtClean="0"/>
              <a:t> темпами </a:t>
            </a:r>
            <a:r>
              <a:rPr lang="ru-RU" dirty="0" err="1" smtClean="0"/>
              <a:t>розвивається</a:t>
            </a:r>
            <a:r>
              <a:rPr lang="ru-RU" dirty="0" smtClean="0"/>
              <a:t> легка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Китаю, особливо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найважливіша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- </a:t>
            </a:r>
            <a:r>
              <a:rPr lang="ru-RU" dirty="0" err="1" smtClean="0"/>
              <a:t>текстильна</a:t>
            </a:r>
            <a:r>
              <a:rPr lang="ru-RU" dirty="0" smtClean="0"/>
              <a:t>.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переробка</a:t>
            </a:r>
            <a:r>
              <a:rPr lang="ru-RU" dirty="0" smtClean="0"/>
              <a:t> </a:t>
            </a:r>
            <a:r>
              <a:rPr lang="ru-RU" dirty="0" err="1" smtClean="0"/>
              <a:t>текстильної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територіальні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: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шерсть, </a:t>
            </a:r>
            <a:r>
              <a:rPr lang="ru-RU" dirty="0" err="1" smtClean="0"/>
              <a:t>льон</a:t>
            </a:r>
            <a:r>
              <a:rPr lang="ru-RU" dirty="0" smtClean="0"/>
              <a:t>, </a:t>
            </a:r>
            <a:r>
              <a:rPr lang="ru-RU" dirty="0" err="1" smtClean="0"/>
              <a:t>коноплі</a:t>
            </a:r>
            <a:r>
              <a:rPr lang="ru-RU" dirty="0" smtClean="0"/>
              <a:t>, на </a:t>
            </a:r>
            <a:r>
              <a:rPr lang="ru-RU" dirty="0" err="1" smtClean="0"/>
              <a:t>півдні</a:t>
            </a:r>
            <a:r>
              <a:rPr lang="ru-RU" dirty="0" smtClean="0"/>
              <a:t> - </a:t>
            </a:r>
            <a:r>
              <a:rPr lang="ru-RU" dirty="0" err="1" smtClean="0"/>
              <a:t>шовк</a:t>
            </a:r>
            <a:r>
              <a:rPr lang="ru-RU" dirty="0" smtClean="0"/>
              <a:t>, джут </a:t>
            </a:r>
            <a:r>
              <a:rPr lang="ru-RU" dirty="0" err="1" smtClean="0"/>
              <a:t>тощо</a:t>
            </a:r>
            <a:r>
              <a:rPr lang="ru-RU" dirty="0" smtClean="0"/>
              <a:t>. КНР </a:t>
            </a:r>
            <a:r>
              <a:rPr lang="ru-RU" dirty="0" err="1" smtClean="0"/>
              <a:t>вийшла</a:t>
            </a:r>
            <a:r>
              <a:rPr lang="ru-RU" dirty="0" smtClean="0"/>
              <a:t> на перше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сумарним</a:t>
            </a:r>
            <a:r>
              <a:rPr lang="ru-RU" dirty="0" smtClean="0"/>
              <a:t> </a:t>
            </a:r>
            <a:r>
              <a:rPr lang="ru-RU" dirty="0" err="1" smtClean="0"/>
              <a:t>випуском</a:t>
            </a:r>
            <a:r>
              <a:rPr lang="ru-RU" dirty="0" smtClean="0"/>
              <a:t> тканин, </a:t>
            </a:r>
            <a:r>
              <a:rPr lang="ru-RU" dirty="0" err="1" smtClean="0"/>
              <a:t>але</a:t>
            </a:r>
            <a:r>
              <a:rPr lang="ru-RU" dirty="0" smtClean="0"/>
              <a:t> за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 вона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третє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Розвинені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швейна</a:t>
            </a:r>
            <a:r>
              <a:rPr lang="ru-RU" dirty="0" smtClean="0"/>
              <a:t>, </a:t>
            </a:r>
            <a:r>
              <a:rPr lang="ru-RU" dirty="0" err="1" smtClean="0"/>
              <a:t>трикотажна</a:t>
            </a:r>
            <a:r>
              <a:rPr lang="ru-RU" dirty="0" smtClean="0"/>
              <a:t>, </a:t>
            </a:r>
            <a:r>
              <a:rPr lang="ru-RU" dirty="0" err="1" smtClean="0"/>
              <a:t>шкіряна</a:t>
            </a:r>
            <a:r>
              <a:rPr lang="ru-RU" dirty="0" smtClean="0"/>
              <a:t>, </a:t>
            </a:r>
            <a:r>
              <a:rPr lang="ru-RU" dirty="0" err="1" smtClean="0"/>
              <a:t>взуттєва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3" name="Рисунок 2" descr="gospodarkyta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00306"/>
            <a:ext cx="4500594" cy="40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другому </a:t>
            </a:r>
            <a:r>
              <a:rPr lang="ru-RU" dirty="0" err="1" smtClean="0"/>
              <a:t>місці</a:t>
            </a:r>
            <a:r>
              <a:rPr lang="ru-RU" dirty="0" smtClean="0"/>
              <a:t> - </a:t>
            </a:r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, яка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борошномельно-круп'яну</a:t>
            </a:r>
            <a:r>
              <a:rPr lang="ru-RU" dirty="0" smtClean="0"/>
              <a:t>, </a:t>
            </a:r>
            <a:r>
              <a:rPr lang="ru-RU" dirty="0" err="1" smtClean="0"/>
              <a:t>масло-жирову</a:t>
            </a:r>
            <a:r>
              <a:rPr lang="ru-RU" dirty="0" smtClean="0"/>
              <a:t>, </a:t>
            </a:r>
            <a:r>
              <a:rPr lang="ru-RU" dirty="0" err="1" smtClean="0"/>
              <a:t>рибну</a:t>
            </a:r>
            <a:r>
              <a:rPr lang="ru-RU" dirty="0" smtClean="0"/>
              <a:t>, </a:t>
            </a:r>
            <a:r>
              <a:rPr lang="ru-RU" dirty="0" err="1" smtClean="0"/>
              <a:t>м'ясну</a:t>
            </a:r>
            <a:r>
              <a:rPr lang="ru-RU" dirty="0" smtClean="0"/>
              <a:t>, </a:t>
            </a:r>
            <a:r>
              <a:rPr lang="ru-RU" dirty="0" err="1" smtClean="0"/>
              <a:t>консервну</a:t>
            </a:r>
            <a:r>
              <a:rPr lang="ru-RU" dirty="0" smtClean="0"/>
              <a:t>, </a:t>
            </a:r>
            <a:r>
              <a:rPr lang="ru-RU" dirty="0" err="1" smtClean="0"/>
              <a:t>соляну</a:t>
            </a:r>
            <a:r>
              <a:rPr lang="ru-RU" dirty="0" smtClean="0"/>
              <a:t>, </a:t>
            </a:r>
            <a:r>
              <a:rPr lang="ru-RU" dirty="0" err="1" smtClean="0"/>
              <a:t>тютюнову</a:t>
            </a:r>
            <a:r>
              <a:rPr lang="ru-RU" dirty="0" smtClean="0"/>
              <a:t>, </a:t>
            </a:r>
            <a:r>
              <a:rPr lang="ru-RU" dirty="0" err="1" smtClean="0"/>
              <a:t>чайну</a:t>
            </a:r>
            <a:r>
              <a:rPr lang="ru-RU" dirty="0" smtClean="0"/>
              <a:t>, </a:t>
            </a:r>
            <a:r>
              <a:rPr lang="ru-RU" dirty="0" err="1" smtClean="0"/>
              <a:t>виноробну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практично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потреби в </a:t>
            </a:r>
            <a:r>
              <a:rPr lang="ru-RU" dirty="0" err="1" smtClean="0"/>
              <a:t>обладнанні</a:t>
            </a:r>
            <a:r>
              <a:rPr lang="ru-RU" dirty="0" smtClean="0"/>
              <a:t> для доменного, </a:t>
            </a:r>
            <a:r>
              <a:rPr lang="ru-RU" dirty="0" err="1" smtClean="0"/>
              <a:t>мартенівського</a:t>
            </a:r>
            <a:r>
              <a:rPr lang="ru-RU" dirty="0" smtClean="0"/>
              <a:t>, </a:t>
            </a:r>
            <a:r>
              <a:rPr lang="ru-RU" dirty="0" err="1" smtClean="0"/>
              <a:t>коксохімічного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в </a:t>
            </a:r>
            <a:r>
              <a:rPr lang="ru-RU" dirty="0" err="1" smtClean="0"/>
              <a:t>залізничному</a:t>
            </a:r>
            <a:r>
              <a:rPr lang="ru-RU" dirty="0" smtClean="0"/>
              <a:t> </a:t>
            </a:r>
            <a:r>
              <a:rPr lang="ru-RU" dirty="0" err="1" smtClean="0"/>
              <a:t>транспорті</a:t>
            </a:r>
            <a:r>
              <a:rPr lang="ru-RU" dirty="0" smtClean="0"/>
              <a:t> (за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електровозів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тепловозів</a:t>
            </a:r>
            <a:r>
              <a:rPr lang="ru-RU" dirty="0" smtClean="0"/>
              <a:t> </a:t>
            </a:r>
            <a:r>
              <a:rPr lang="ru-RU" dirty="0" err="1" smtClean="0"/>
              <a:t>найновіших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), </a:t>
            </a:r>
            <a:r>
              <a:rPr lang="ru-RU" dirty="0" err="1" smtClean="0"/>
              <a:t>металорізальних</a:t>
            </a:r>
            <a:r>
              <a:rPr lang="ru-RU" dirty="0" smtClean="0"/>
              <a:t> станках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ковальсько-пресовому</a:t>
            </a:r>
            <a:r>
              <a:rPr lang="ru-RU" dirty="0" smtClean="0"/>
              <a:t> </a:t>
            </a:r>
            <a:r>
              <a:rPr lang="ru-RU" dirty="0" err="1" smtClean="0"/>
              <a:t>обладнанні</a:t>
            </a:r>
            <a:r>
              <a:rPr lang="ru-RU" dirty="0" smtClean="0"/>
              <a:t>, </a:t>
            </a:r>
            <a:r>
              <a:rPr lang="ru-RU" dirty="0" err="1" smtClean="0"/>
              <a:t>багатьох</a:t>
            </a:r>
            <a:r>
              <a:rPr lang="ru-RU" dirty="0" smtClean="0"/>
              <a:t> видах </a:t>
            </a:r>
            <a:r>
              <a:rPr lang="ru-RU" dirty="0" err="1" smtClean="0"/>
              <a:t>двигунів</a:t>
            </a:r>
            <a:r>
              <a:rPr lang="ru-RU" dirty="0" smtClean="0"/>
              <a:t>, </a:t>
            </a:r>
            <a:r>
              <a:rPr lang="ru-RU" dirty="0" err="1" smtClean="0"/>
              <a:t>обладнанні</a:t>
            </a:r>
            <a:r>
              <a:rPr lang="ru-RU" dirty="0" smtClean="0"/>
              <a:t> для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середніх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Найбільшим</a:t>
            </a:r>
            <a:r>
              <a:rPr lang="ru-RU" dirty="0" smtClean="0"/>
              <a:t> центром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Шанхай,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20 %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Важливими</a:t>
            </a:r>
            <a:r>
              <a:rPr lang="ru-RU" dirty="0" smtClean="0"/>
              <a:t> центрами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машинотехнічної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Тяньцзінь</a:t>
            </a:r>
            <a:r>
              <a:rPr lang="ru-RU" dirty="0" smtClean="0"/>
              <a:t>, </a:t>
            </a:r>
            <a:r>
              <a:rPr lang="ru-RU" dirty="0" err="1" smtClean="0"/>
              <a:t>Харбін</a:t>
            </a:r>
            <a:r>
              <a:rPr lang="ru-RU" dirty="0" smtClean="0"/>
              <a:t>, </a:t>
            </a:r>
            <a:r>
              <a:rPr lang="ru-RU" dirty="0" err="1" smtClean="0"/>
              <a:t>Пекін</a:t>
            </a:r>
            <a:r>
              <a:rPr lang="ru-RU" dirty="0" smtClean="0"/>
              <a:t>, </a:t>
            </a:r>
            <a:r>
              <a:rPr lang="ru-RU" dirty="0" err="1" smtClean="0"/>
              <a:t>Лоян</a:t>
            </a:r>
            <a:r>
              <a:rPr lang="ru-RU" dirty="0" smtClean="0"/>
              <a:t>, Далянь та </a:t>
            </a:r>
            <a:r>
              <a:rPr lang="ru-RU" dirty="0" err="1" smtClean="0"/>
              <a:t>ін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розвинена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- </a:t>
            </a:r>
            <a:r>
              <a:rPr lang="ru-RU" dirty="0" err="1" smtClean="0"/>
              <a:t>верстатобудівна</a:t>
            </a:r>
            <a:r>
              <a:rPr lang="ru-RU" dirty="0" smtClean="0"/>
              <a:t>. За </a:t>
            </a:r>
            <a:r>
              <a:rPr lang="ru-RU" dirty="0" err="1" smtClean="0"/>
              <a:t>їх</a:t>
            </a:r>
            <a:r>
              <a:rPr lang="ru-RU" dirty="0" smtClean="0"/>
              <a:t> парком Китай </a:t>
            </a:r>
            <a:r>
              <a:rPr lang="ru-RU" dirty="0" err="1" smtClean="0"/>
              <a:t>займає</a:t>
            </a:r>
            <a:r>
              <a:rPr lang="ru-RU" dirty="0" smtClean="0"/>
              <a:t> друге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Основними</a:t>
            </a:r>
            <a:r>
              <a:rPr lang="ru-RU" dirty="0" smtClean="0"/>
              <a:t> центрами </a:t>
            </a:r>
            <a:r>
              <a:rPr lang="ru-RU" dirty="0" err="1" smtClean="0"/>
              <a:t>важкого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нафтове</a:t>
            </a:r>
            <a:r>
              <a:rPr lang="ru-RU" dirty="0" smtClean="0"/>
              <a:t> </a:t>
            </a:r>
            <a:r>
              <a:rPr lang="ru-RU" dirty="0" err="1" smtClean="0"/>
              <a:t>хімічне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Ланьчжоу</a:t>
            </a:r>
            <a:r>
              <a:rPr lang="ru-RU" dirty="0" smtClean="0"/>
              <a:t>, Шанхай, Гуанчжоу (Кантон). 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Найбільшими</a:t>
            </a:r>
            <a:r>
              <a:rPr lang="ru-RU" dirty="0" smtClean="0"/>
              <a:t> центрами транспортного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Пекін</a:t>
            </a:r>
            <a:r>
              <a:rPr lang="ru-RU" dirty="0" smtClean="0"/>
              <a:t>, Далянь, </a:t>
            </a:r>
            <a:r>
              <a:rPr lang="ru-RU" dirty="0" err="1" smtClean="0"/>
              <a:t>Ціцікара</a:t>
            </a:r>
            <a:r>
              <a:rPr lang="ru-RU" dirty="0" smtClean="0"/>
              <a:t>, </a:t>
            </a:r>
            <a:r>
              <a:rPr lang="ru-RU" dirty="0" err="1" smtClean="0"/>
              <a:t>Чанчун</a:t>
            </a:r>
            <a:r>
              <a:rPr lang="ru-RU" dirty="0" smtClean="0"/>
              <a:t>, </a:t>
            </a:r>
            <a:r>
              <a:rPr lang="ru-RU" dirty="0" err="1" smtClean="0"/>
              <a:t>Шеньян</a:t>
            </a:r>
            <a:r>
              <a:rPr lang="ru-RU" dirty="0" smtClean="0"/>
              <a:t>, </a:t>
            </a:r>
            <a:r>
              <a:rPr lang="ru-RU" dirty="0" err="1" smtClean="0"/>
              <a:t>Датуй</a:t>
            </a:r>
            <a:r>
              <a:rPr lang="ru-RU" dirty="0" smtClean="0"/>
              <a:t>, </a:t>
            </a:r>
            <a:r>
              <a:rPr lang="ru-RU" dirty="0" err="1" smtClean="0"/>
              <a:t>Ціндао</a:t>
            </a:r>
            <a:r>
              <a:rPr lang="ru-RU" dirty="0" smtClean="0"/>
              <a:t>, </a:t>
            </a:r>
            <a:r>
              <a:rPr lang="ru-RU" dirty="0" err="1" smtClean="0"/>
              <a:t>Чанша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У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випускають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в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річкових</a:t>
            </a:r>
            <a:r>
              <a:rPr lang="ru-RU" dirty="0" smtClean="0"/>
              <a:t> портах - Шанхай, Далянь, Гуанчжоу, </a:t>
            </a:r>
            <a:r>
              <a:rPr lang="ru-RU" dirty="0" err="1" smtClean="0"/>
              <a:t>Ціндао</a:t>
            </a:r>
            <a:r>
              <a:rPr lang="ru-RU" dirty="0" smtClean="0"/>
              <a:t>, </a:t>
            </a:r>
            <a:r>
              <a:rPr lang="ru-RU" dirty="0" err="1" smtClean="0"/>
              <a:t>Теньцзін</a:t>
            </a:r>
            <a:r>
              <a:rPr lang="ru-RU" dirty="0" smtClean="0"/>
              <a:t>, Ухань, </a:t>
            </a:r>
            <a:r>
              <a:rPr lang="ru-RU" dirty="0" err="1" smtClean="0"/>
              <a:t>Чунцін</a:t>
            </a:r>
            <a:r>
              <a:rPr lang="ru-RU" dirty="0" smtClean="0"/>
              <a:t>, </a:t>
            </a:r>
            <a:r>
              <a:rPr lang="ru-RU" dirty="0" err="1" smtClean="0"/>
              <a:t>Харбін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spodarkyta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" y="-4157"/>
            <a:ext cx="9138466" cy="68621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18b4b721f045635449c86f3e4b80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113" y="-3517"/>
            <a:ext cx="9615113" cy="721873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600" dirty="0" err="1" smtClean="0"/>
              <a:t>Швидко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нарощується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випуск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автомобілів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smtClean="0"/>
              <a:t>   </a:t>
            </a:r>
            <a:r>
              <a:rPr lang="ru-RU" sz="1600" dirty="0" err="1" smtClean="0"/>
              <a:t>Значна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увага</a:t>
            </a:r>
            <a:r>
              <a:rPr lang="ru-RU" sz="1600" dirty="0" smtClean="0"/>
              <a:t> в </a:t>
            </a:r>
            <a:r>
              <a:rPr lang="ru-RU" sz="1600" dirty="0" err="1" smtClean="0"/>
              <a:t>Китаї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приділяється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приладобудівної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. </a:t>
            </a:r>
            <a:r>
              <a:rPr lang="ru-RU" sz="1600" dirty="0" err="1" smtClean="0"/>
              <a:t>Тепер</a:t>
            </a:r>
            <a:r>
              <a:rPr lang="ru-RU" sz="1600" dirty="0" smtClean="0"/>
              <a:t> </a:t>
            </a:r>
            <a:r>
              <a:rPr lang="ru-RU" sz="1600" dirty="0" err="1" smtClean="0"/>
              <a:t>щорічно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випускалось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30 млн. </a:t>
            </a:r>
            <a:r>
              <a:rPr lang="ru-RU" sz="1600" dirty="0" err="1" smtClean="0"/>
              <a:t>телевізорів</a:t>
            </a:r>
            <a:r>
              <a:rPr lang="ru-RU" sz="1600" dirty="0" smtClean="0"/>
              <a:t>. </a:t>
            </a:r>
            <a:r>
              <a:rPr lang="ru-RU" sz="1600" dirty="0" err="1" smtClean="0"/>
              <a:t>Розвиток</a:t>
            </a:r>
            <a:r>
              <a:rPr lang="ru-RU" sz="1600" dirty="0" smtClean="0"/>
              <a:t> в КНР </a:t>
            </a:r>
            <a:r>
              <a:rPr lang="ru-RU" sz="1600" dirty="0" err="1" smtClean="0"/>
              <a:t>космічної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техніки</a:t>
            </a:r>
            <a:r>
              <a:rPr lang="ru-RU" sz="1600" dirty="0" smtClean="0"/>
              <a:t>, особливо </a:t>
            </a:r>
            <a:r>
              <a:rPr lang="ru-RU" sz="1600" dirty="0" err="1" smtClean="0"/>
              <a:t>ракетобудування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сприяв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випускають</a:t>
            </a:r>
            <a:r>
              <a:rPr lang="ru-RU" sz="1600" dirty="0" smtClean="0"/>
              <a:t> ПЕОМ, </a:t>
            </a:r>
            <a:r>
              <a:rPr lang="ru-RU" sz="1600" dirty="0" err="1" smtClean="0"/>
              <a:t>найсучасніші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засоби</a:t>
            </a:r>
            <a:r>
              <a:rPr lang="ru-RU" sz="1600" dirty="0" smtClean="0"/>
              <a:t> </a:t>
            </a:r>
            <a:r>
              <a:rPr lang="ru-RU" sz="1600" dirty="0" err="1" smtClean="0"/>
              <a:t>зв'язку</a:t>
            </a:r>
            <a:r>
              <a:rPr lang="ru-RU" sz="1600" dirty="0" smtClean="0"/>
              <a:t>, </a:t>
            </a:r>
            <a:r>
              <a:rPr lang="ru-RU" sz="1600" dirty="0" err="1" smtClean="0"/>
              <a:t>електронні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контрольно-вимірювальні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прилади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smtClean="0"/>
              <a:t>   </a:t>
            </a:r>
            <a:r>
              <a:rPr lang="ru-RU" sz="1600" dirty="0" err="1" smtClean="0"/>
              <a:t>Центри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найновіших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галузей</a:t>
            </a:r>
            <a:r>
              <a:rPr lang="ru-RU" sz="1600" dirty="0" smtClean="0"/>
              <a:t> </a:t>
            </a:r>
            <a:r>
              <a:rPr lang="ru-RU" sz="1600" dirty="0" err="1" smtClean="0"/>
              <a:t>тяжіють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приморських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районів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краще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трудовими</a:t>
            </a:r>
            <a:r>
              <a:rPr lang="ru-RU" sz="1600" dirty="0" smtClean="0"/>
              <a:t> ресурсами,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вигідне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економіко-географічне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положення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розвинену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виробничу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інфраструктуру</a:t>
            </a:r>
            <a:r>
              <a:rPr lang="ru-RU" sz="1600" dirty="0" smtClean="0"/>
              <a:t>. </a:t>
            </a:r>
            <a:r>
              <a:rPr lang="ru-RU" sz="1600" dirty="0" err="1" smtClean="0"/>
              <a:t>Налагоджено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випуск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обладнання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легкої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 (</a:t>
            </a:r>
            <a:r>
              <a:rPr lang="ru-RU" sz="1600" dirty="0" err="1" smtClean="0"/>
              <a:t>текстильної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швейної</a:t>
            </a:r>
            <a:r>
              <a:rPr lang="ru-RU" sz="1600" dirty="0" smtClean="0"/>
              <a:t>, </a:t>
            </a:r>
            <a:r>
              <a:rPr lang="ru-RU" sz="1600" dirty="0" err="1" smtClean="0"/>
              <a:t>трикотажної</a:t>
            </a:r>
            <a:r>
              <a:rPr lang="ru-RU" sz="1600" dirty="0" smtClean="0"/>
              <a:t>). </a:t>
            </a:r>
            <a:br>
              <a:rPr lang="ru-RU" sz="1600" dirty="0" smtClean="0"/>
            </a:br>
            <a:r>
              <a:rPr lang="ru-RU" sz="1600" dirty="0" smtClean="0"/>
              <a:t>   </a:t>
            </a:r>
            <a:r>
              <a:rPr lang="ru-RU" sz="1600" dirty="0" err="1" smtClean="0"/>
              <a:t>Сільськогосподарське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машинобудування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орієнтоване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випуск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малогабаритної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техніки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селянських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господарств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smtClean="0"/>
              <a:t>   </a:t>
            </a:r>
            <a:r>
              <a:rPr lang="ru-RU" sz="1600" dirty="0" err="1" smtClean="0"/>
              <a:t>Паливно-енергетична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розвивається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основі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сировини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smtClean="0"/>
              <a:t>   </a:t>
            </a:r>
            <a:r>
              <a:rPr lang="ru-RU" sz="1600" dirty="0" err="1" smtClean="0"/>
              <a:t>Щорічний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видобуток</a:t>
            </a:r>
            <a:r>
              <a:rPr lang="ru-RU" sz="1600" dirty="0" smtClean="0"/>
              <a:t> </a:t>
            </a:r>
            <a:r>
              <a:rPr lang="ru-RU" sz="1600" dirty="0" err="1" smtClean="0"/>
              <a:t>вугілля</a:t>
            </a:r>
            <a:r>
              <a:rPr lang="ru-RU" sz="1600" dirty="0" smtClean="0"/>
              <a:t> становить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1 млрд. т (</a:t>
            </a:r>
            <a:r>
              <a:rPr lang="ru-RU" sz="1600" dirty="0" err="1" smtClean="0"/>
              <a:t>потенційні</a:t>
            </a:r>
            <a:r>
              <a:rPr lang="ru-RU" sz="1600" dirty="0" smtClean="0"/>
              <a:t> запаси - 3.2 трлн. т, </a:t>
            </a:r>
            <a:r>
              <a:rPr lang="ru-RU" sz="1600" dirty="0" err="1" smtClean="0"/>
              <a:t>розвідані</a:t>
            </a:r>
            <a:r>
              <a:rPr lang="ru-RU" sz="1600" dirty="0" smtClean="0"/>
              <a:t> - 0,9 трлн. т). </a:t>
            </a:r>
            <a:r>
              <a:rPr lang="ru-RU" sz="1600" dirty="0" err="1" smtClean="0"/>
              <a:t>Родовища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вугілля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практично в </a:t>
            </a:r>
            <a:r>
              <a:rPr lang="ru-RU" sz="1600" dirty="0" err="1" smtClean="0"/>
              <a:t>усіх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провінціях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автономних</a:t>
            </a:r>
            <a:r>
              <a:rPr lang="ru-RU" sz="1600" dirty="0" smtClean="0"/>
              <a:t> районах КНР,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за </a:t>
            </a:r>
            <a:r>
              <a:rPr lang="ru-RU" sz="1600" dirty="0" err="1" smtClean="0"/>
              <a:t>об'ємами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запасів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видобутком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Північний</a:t>
            </a:r>
            <a:r>
              <a:rPr lang="ru-RU" sz="1600" dirty="0" smtClean="0"/>
              <a:t> Китай. </a:t>
            </a:r>
            <a:br>
              <a:rPr lang="ru-RU" sz="1600" dirty="0" smtClean="0"/>
            </a:br>
            <a:r>
              <a:rPr lang="ru-RU" sz="1600" dirty="0" smtClean="0"/>
              <a:t>   </a:t>
            </a:r>
            <a:r>
              <a:rPr lang="ru-RU" sz="1600" dirty="0" err="1" smtClean="0"/>
              <a:t>Нафтова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промисловість</a:t>
            </a:r>
            <a:r>
              <a:rPr lang="ru-RU" sz="1600" dirty="0" smtClean="0"/>
              <a:t> - </a:t>
            </a:r>
            <a:r>
              <a:rPr lang="ru-RU" sz="1600" dirty="0" err="1" smtClean="0"/>
              <a:t>відносно</a:t>
            </a:r>
            <a:r>
              <a:rPr lang="ru-RU" sz="1600" dirty="0" smtClean="0"/>
              <a:t> молода </a:t>
            </a:r>
            <a:r>
              <a:rPr lang="ru-RU" sz="1600" dirty="0" err="1" smtClean="0"/>
              <a:t>галузь</a:t>
            </a:r>
            <a:r>
              <a:rPr lang="ru-RU" sz="1600" dirty="0" smtClean="0"/>
              <a:t>. Китай </a:t>
            </a:r>
            <a:r>
              <a:rPr lang="ru-RU" sz="1600" dirty="0" err="1" smtClean="0"/>
              <a:t>посідає</a:t>
            </a:r>
            <a:r>
              <a:rPr lang="ru-RU" sz="1600" dirty="0" smtClean="0"/>
              <a:t> 5-те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в </a:t>
            </a:r>
            <a:r>
              <a:rPr lang="ru-RU" sz="1600" dirty="0" err="1" smtClean="0"/>
              <a:t>світі</a:t>
            </a:r>
            <a:r>
              <a:rPr lang="ru-RU" sz="1600" dirty="0" smtClean="0"/>
              <a:t> за </a:t>
            </a:r>
            <a:r>
              <a:rPr lang="ru-RU" sz="1600" dirty="0" err="1" smtClean="0"/>
              <a:t>видобутком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нафти</a:t>
            </a:r>
            <a:r>
              <a:rPr lang="ru-RU" sz="1600" dirty="0" smtClean="0"/>
              <a:t>, 4-те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- за </a:t>
            </a:r>
            <a:r>
              <a:rPr lang="ru-RU" sz="1600" dirty="0" err="1" smtClean="0"/>
              <a:t>виробництвом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електроенергії</a:t>
            </a:r>
            <a:r>
              <a:rPr lang="ru-RU" sz="1600" dirty="0" smtClean="0"/>
              <a:t>.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в </a:t>
            </a:r>
            <a:r>
              <a:rPr lang="ru-RU" sz="1600" dirty="0" err="1" smtClean="0"/>
              <a:t>останні</a:t>
            </a:r>
            <a:r>
              <a:rPr lang="ru-RU" sz="1600" dirty="0" smtClean="0"/>
              <a:t> роки </a:t>
            </a:r>
            <a:r>
              <a:rPr lang="ru-RU" sz="1600" dirty="0" err="1" smtClean="0"/>
              <a:t>найвища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нафтовидобутку</a:t>
            </a:r>
            <a:r>
              <a:rPr lang="ru-RU" sz="1600" dirty="0" smtClean="0"/>
              <a:t> мала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в </a:t>
            </a:r>
            <a:r>
              <a:rPr lang="ru-RU" sz="1600" dirty="0" err="1" smtClean="0"/>
              <a:t>Північно-Східному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Китаї</a:t>
            </a:r>
            <a:r>
              <a:rPr lang="ru-RU" sz="1600" dirty="0" smtClean="0"/>
              <a:t>. </a:t>
            </a:r>
            <a:r>
              <a:rPr lang="ru-RU" sz="1600" dirty="0" err="1" smtClean="0"/>
              <a:t>Перспективи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нафтової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освоєнням</a:t>
            </a:r>
            <a:r>
              <a:rPr lang="ru-RU" sz="1600" dirty="0" smtClean="0"/>
              <a:t> континентального шельфу (</a:t>
            </a:r>
            <a:r>
              <a:rPr lang="ru-RU" sz="1600" dirty="0" err="1" smtClean="0"/>
              <a:t>Бохайська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Ляодунська</a:t>
            </a:r>
            <a:r>
              <a:rPr lang="ru-RU" sz="1600" dirty="0" smtClean="0"/>
              <a:t> затоки). </a:t>
            </a:r>
            <a:br>
              <a:rPr lang="ru-RU" sz="1600" dirty="0" smtClean="0"/>
            </a:br>
            <a:r>
              <a:rPr lang="ru-RU" sz="1600" dirty="0" smtClean="0"/>
              <a:t>   </a:t>
            </a:r>
            <a:r>
              <a:rPr lang="ru-RU" sz="1600" dirty="0" err="1" smtClean="0"/>
              <a:t>Теплоелектростанції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працюють</a:t>
            </a:r>
            <a:r>
              <a:rPr lang="ru-RU" sz="1600" dirty="0" smtClean="0"/>
              <a:t> в основному на </a:t>
            </a:r>
            <a:r>
              <a:rPr lang="ru-RU" sz="1600" dirty="0" err="1" smtClean="0"/>
              <a:t>вугіллі</a:t>
            </a:r>
            <a:r>
              <a:rPr lang="ru-RU" sz="1600" dirty="0" smtClean="0"/>
              <a:t>, </a:t>
            </a:r>
            <a:r>
              <a:rPr lang="ru-RU" sz="1600" dirty="0" err="1" smtClean="0"/>
              <a:t>виробляють</a:t>
            </a:r>
            <a:r>
              <a:rPr lang="ru-RU" sz="1600" dirty="0" smtClean="0"/>
              <a:t> 3/4 </a:t>
            </a:r>
            <a:r>
              <a:rPr lang="ru-RU" sz="1600" dirty="0" err="1" smtClean="0"/>
              <a:t>електроенергії</a:t>
            </a:r>
            <a:r>
              <a:rPr lang="ru-RU" sz="1600" dirty="0" smtClean="0"/>
              <a:t>. </a:t>
            </a:r>
            <a:r>
              <a:rPr lang="ru-RU" sz="1600" dirty="0" err="1" smtClean="0"/>
              <a:t>Найбільші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них </a:t>
            </a:r>
            <a:r>
              <a:rPr lang="ru-RU" sz="1600" dirty="0" err="1" smtClean="0"/>
              <a:t>розташовані</a:t>
            </a:r>
            <a:r>
              <a:rPr lang="ru-RU" sz="1600" dirty="0" smtClean="0"/>
              <a:t> у </a:t>
            </a:r>
            <a:r>
              <a:rPr lang="ru-RU" sz="1600" dirty="0" err="1" smtClean="0"/>
              <a:t>вугільних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басейнах</a:t>
            </a:r>
            <a:r>
              <a:rPr lang="ru-RU" sz="1600" dirty="0" smtClean="0"/>
              <a:t> </a:t>
            </a:r>
            <a:r>
              <a:rPr lang="ru-RU" sz="1600" dirty="0" err="1" smtClean="0"/>
              <a:t>Північно-Східного</a:t>
            </a:r>
            <a:r>
              <a:rPr lang="ru-RU" sz="1600" dirty="0" smtClean="0"/>
              <a:t> Китаю.</a:t>
            </a: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spodarkytay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361" y="0"/>
            <a:ext cx="92293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21442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Металургійна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b="1" i="1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залізорудній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 (</a:t>
            </a:r>
            <a:r>
              <a:rPr lang="ru-RU" dirty="0" err="1" smtClean="0"/>
              <a:t>третє-друге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). </a:t>
            </a:r>
            <a:r>
              <a:rPr lang="ru-RU" dirty="0" err="1" smtClean="0"/>
              <a:t>Найбільші</a:t>
            </a:r>
            <a:r>
              <a:rPr lang="ru-RU" dirty="0" smtClean="0"/>
              <a:t> запаси - в </a:t>
            </a:r>
            <a:r>
              <a:rPr lang="ru-RU" dirty="0" err="1" smtClean="0"/>
              <a:t>Аньшаньському</a:t>
            </a:r>
            <a:r>
              <a:rPr lang="ru-RU" dirty="0" smtClean="0"/>
              <a:t> </a:t>
            </a:r>
            <a:r>
              <a:rPr lang="ru-RU" dirty="0" err="1" smtClean="0"/>
              <a:t>басейні</a:t>
            </a:r>
            <a:r>
              <a:rPr lang="ru-RU" dirty="0" smtClean="0"/>
              <a:t>.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металургійного</a:t>
            </a:r>
            <a:r>
              <a:rPr lang="ru-RU" dirty="0" smtClean="0"/>
              <a:t> циклу.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в районах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кам'яного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на перше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видобутком</a:t>
            </a:r>
            <a:r>
              <a:rPr lang="ru-RU" dirty="0" smtClean="0"/>
              <a:t>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чавуну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- </a:t>
            </a:r>
            <a:r>
              <a:rPr lang="ru-RU" dirty="0" err="1" smtClean="0"/>
              <a:t>міста</a:t>
            </a:r>
            <a:r>
              <a:rPr lang="ru-RU" dirty="0" smtClean="0"/>
              <a:t> в </a:t>
            </a:r>
            <a:r>
              <a:rPr lang="ru-RU" dirty="0" err="1" smtClean="0"/>
              <a:t>провінціях</a:t>
            </a:r>
            <a:r>
              <a:rPr lang="ru-RU" dirty="0" smtClean="0"/>
              <a:t> </a:t>
            </a:r>
            <a:r>
              <a:rPr lang="ru-RU" dirty="0" err="1" smtClean="0"/>
              <a:t>Ляонін</a:t>
            </a:r>
            <a:r>
              <a:rPr lang="ru-RU" dirty="0" smtClean="0"/>
              <a:t>, </a:t>
            </a:r>
            <a:r>
              <a:rPr lang="ru-RU" dirty="0" err="1" smtClean="0"/>
              <a:t>Юньнань</a:t>
            </a:r>
            <a:r>
              <a:rPr lang="ru-RU" dirty="0" smtClean="0"/>
              <a:t>, </a:t>
            </a:r>
            <a:r>
              <a:rPr lang="ru-RU" dirty="0" err="1" smtClean="0"/>
              <a:t>Хуайнань</a:t>
            </a:r>
            <a:r>
              <a:rPr lang="ru-RU" dirty="0" smtClean="0"/>
              <a:t>, </a:t>
            </a:r>
            <a:r>
              <a:rPr lang="ru-RU" dirty="0" err="1" smtClean="0"/>
              <a:t>Ганьсу</a:t>
            </a:r>
            <a:r>
              <a:rPr lang="ru-RU" dirty="0" smtClean="0"/>
              <a:t>. Китай </a:t>
            </a:r>
            <a:r>
              <a:rPr lang="ru-RU" dirty="0" err="1" smtClean="0"/>
              <a:t>експортує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50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(олово, цинк, </a:t>
            </a:r>
            <a:r>
              <a:rPr lang="ru-RU" dirty="0" err="1" smtClean="0"/>
              <a:t>сурма</a:t>
            </a:r>
            <a:r>
              <a:rPr lang="ru-RU" dirty="0" smtClean="0"/>
              <a:t>, ртуть, </a:t>
            </a:r>
            <a:r>
              <a:rPr lang="ru-RU" dirty="0" err="1" smtClean="0"/>
              <a:t>молібден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 </a:t>
            </a:r>
            <a:br>
              <a:rPr lang="ru-RU" dirty="0" smtClean="0"/>
            </a:br>
            <a:r>
              <a:rPr lang="ru-RU" dirty="0" smtClean="0"/>
              <a:t>   Велика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приділяється</a:t>
            </a:r>
            <a:r>
              <a:rPr lang="ru-RU" dirty="0" smtClean="0"/>
              <a:t> </a:t>
            </a:r>
            <a:r>
              <a:rPr lang="ru-RU" dirty="0" err="1" smtClean="0"/>
              <a:t>розвиткові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яка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як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інтенсифікації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В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смол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. </a:t>
            </a:r>
            <a:r>
              <a:rPr lang="ru-RU" dirty="0" err="1" smtClean="0"/>
              <a:t>Найважливішими</a:t>
            </a:r>
            <a:r>
              <a:rPr lang="ru-RU" dirty="0" smtClean="0"/>
              <a:t> центрами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хімволокна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Шанхай, </a:t>
            </a:r>
            <a:r>
              <a:rPr lang="ru-RU" dirty="0" err="1" smtClean="0"/>
              <a:t>Ляон</a:t>
            </a:r>
            <a:r>
              <a:rPr lang="ru-RU" dirty="0" smtClean="0"/>
              <a:t>, </a:t>
            </a:r>
            <a:r>
              <a:rPr lang="ru-RU" dirty="0" err="1" smtClean="0"/>
              <a:t>Баолін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У КНР </a:t>
            </a:r>
            <a:r>
              <a:rPr lang="ru-RU" dirty="0" err="1" smtClean="0"/>
              <a:t>розвинена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За </a:t>
            </a:r>
            <a:r>
              <a:rPr lang="ru-RU" dirty="0" err="1" smtClean="0"/>
              <a:t>виробництвом</a:t>
            </a:r>
            <a:r>
              <a:rPr lang="ru-RU" dirty="0" smtClean="0"/>
              <a:t> цементу (0,2 млрд. т на </a:t>
            </a:r>
            <a:r>
              <a:rPr lang="ru-RU" dirty="0" err="1" smtClean="0"/>
              <a:t>рік</a:t>
            </a:r>
            <a:r>
              <a:rPr lang="ru-RU" dirty="0" smtClean="0"/>
              <a:t>) Китай </a:t>
            </a:r>
            <a:r>
              <a:rPr lang="ru-RU" dirty="0" err="1" smtClean="0"/>
              <a:t>займає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64399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i="1" dirty="0" err="1" smtClean="0"/>
              <a:t>Сільське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господарство</a:t>
            </a:r>
            <a:r>
              <a:rPr lang="ru-RU" sz="1500" dirty="0" smtClean="0"/>
              <a:t>. </a:t>
            </a:r>
            <a:r>
              <a:rPr lang="ru-RU" sz="1500" dirty="0" err="1" smtClean="0"/>
              <a:t>Провідною</a:t>
            </a:r>
            <a:r>
              <a:rPr lang="ru-RU" sz="1500" dirty="0" smtClean="0"/>
              <a:t> </a:t>
            </a:r>
            <a:r>
              <a:rPr lang="ru-RU" sz="1500" dirty="0" err="1" smtClean="0"/>
              <a:t>галуззю</a:t>
            </a:r>
            <a:r>
              <a:rPr lang="ru-RU" sz="1500" dirty="0" smtClean="0"/>
              <a:t> </a:t>
            </a:r>
            <a:r>
              <a:rPr lang="ru-RU" sz="1500" dirty="0" err="1" smtClean="0"/>
              <a:t>сільського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господарства</a:t>
            </a:r>
            <a:r>
              <a:rPr lang="ru-RU" sz="1500" dirty="0" smtClean="0"/>
              <a:t> Китаю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рослинництво</a:t>
            </a:r>
            <a:r>
              <a:rPr lang="ru-RU" sz="1500" dirty="0" smtClean="0"/>
              <a:t>. </a:t>
            </a:r>
            <a:r>
              <a:rPr lang="ru-RU" sz="1500" dirty="0" err="1" smtClean="0"/>
              <a:t>Воно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виробляє</a:t>
            </a:r>
            <a:r>
              <a:rPr lang="ru-RU" sz="1500" dirty="0" smtClean="0"/>
              <a:t> 60 % </a:t>
            </a:r>
            <a:r>
              <a:rPr lang="ru-RU" sz="1500" dirty="0" err="1" smtClean="0"/>
              <a:t>валової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продукції</a:t>
            </a:r>
            <a:r>
              <a:rPr lang="ru-RU" sz="1500" dirty="0" smtClean="0"/>
              <a:t> </a:t>
            </a:r>
            <a:r>
              <a:rPr lang="ru-RU" sz="1500" dirty="0" err="1" smtClean="0"/>
              <a:t>сільського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господарства</a:t>
            </a:r>
            <a:r>
              <a:rPr lang="ru-RU" sz="1500" dirty="0" smtClean="0"/>
              <a:t>. За </a:t>
            </a:r>
            <a:r>
              <a:rPr lang="ru-RU" sz="1500" dirty="0" err="1" smtClean="0"/>
              <a:t>різноманітністю</a:t>
            </a:r>
            <a:r>
              <a:rPr lang="ru-RU" sz="1500" dirty="0" smtClean="0"/>
              <a:t> </a:t>
            </a:r>
            <a:r>
              <a:rPr lang="ru-RU" sz="1500" dirty="0" err="1" smtClean="0"/>
              <a:t>сільськогосподарської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продукції</a:t>
            </a:r>
            <a:r>
              <a:rPr lang="ru-RU" sz="1500" dirty="0" smtClean="0"/>
              <a:t> КНР </a:t>
            </a:r>
            <a:r>
              <a:rPr lang="ru-RU" sz="1500" dirty="0" err="1" smtClean="0"/>
              <a:t>займає</a:t>
            </a:r>
            <a:r>
              <a:rPr lang="ru-RU" sz="1500" dirty="0" smtClean="0"/>
              <a:t> перше </a:t>
            </a:r>
            <a:r>
              <a:rPr lang="ru-RU" sz="1500" dirty="0" err="1" smtClean="0"/>
              <a:t>місце</a:t>
            </a:r>
            <a:r>
              <a:rPr lang="ru-RU" sz="1500" dirty="0" smtClean="0"/>
              <a:t> у </a:t>
            </a:r>
            <a:r>
              <a:rPr lang="ru-RU" sz="1500" dirty="0" err="1" smtClean="0"/>
              <a:t>світі</a:t>
            </a:r>
            <a:r>
              <a:rPr lang="ru-RU" sz="1500" dirty="0" smtClean="0"/>
              <a:t>. </a:t>
            </a:r>
            <a:r>
              <a:rPr lang="ru-RU" sz="1500" dirty="0" err="1" smtClean="0"/>
              <a:t>Займає</a:t>
            </a:r>
            <a:r>
              <a:rPr lang="ru-RU" sz="1500" dirty="0" smtClean="0"/>
              <a:t> </a:t>
            </a:r>
            <a:r>
              <a:rPr lang="ru-RU" sz="1500" dirty="0" err="1" smtClean="0"/>
              <a:t>також</a:t>
            </a:r>
            <a:r>
              <a:rPr lang="ru-RU" sz="1500" dirty="0" smtClean="0"/>
              <a:t> перше </a:t>
            </a:r>
            <a:r>
              <a:rPr lang="ru-RU" sz="1500" dirty="0" err="1" smtClean="0"/>
              <a:t>місце</a:t>
            </a:r>
            <a:r>
              <a:rPr lang="ru-RU" sz="1500" dirty="0" smtClean="0"/>
              <a:t> за </a:t>
            </a:r>
            <a:r>
              <a:rPr lang="ru-RU" sz="1500" dirty="0" err="1" smtClean="0"/>
              <a:t>врожаями</a:t>
            </a:r>
            <a:r>
              <a:rPr lang="ru-RU" sz="1500" dirty="0" smtClean="0"/>
              <a:t> </a:t>
            </a:r>
            <a:r>
              <a:rPr lang="ru-RU" sz="1500" dirty="0" err="1" smtClean="0"/>
              <a:t>пшениці</a:t>
            </a:r>
            <a:r>
              <a:rPr lang="ru-RU" sz="1500" dirty="0" smtClean="0"/>
              <a:t>, рису, тютюну, </a:t>
            </a:r>
            <a:r>
              <a:rPr lang="ru-RU" sz="1500" dirty="0" err="1" smtClean="0"/>
              <a:t>арахісу</a:t>
            </a:r>
            <a:r>
              <a:rPr lang="ru-RU" sz="1500" dirty="0" smtClean="0"/>
              <a:t>, 2-е </a:t>
            </a:r>
            <a:r>
              <a:rPr lang="ru-RU" sz="1500" dirty="0" err="1" smtClean="0"/>
              <a:t>місце</a:t>
            </a:r>
            <a:r>
              <a:rPr lang="ru-RU" sz="1500" dirty="0" smtClean="0"/>
              <a:t> - </a:t>
            </a:r>
            <a:r>
              <a:rPr lang="ru-RU" sz="1500" dirty="0" err="1" smtClean="0"/>
              <a:t>бавовни</a:t>
            </a:r>
            <a:r>
              <a:rPr lang="ru-RU" sz="1500" dirty="0" smtClean="0"/>
              <a:t>, 3-є - </a:t>
            </a:r>
            <a:r>
              <a:rPr lang="ru-RU" sz="1500" dirty="0" err="1" smtClean="0"/>
              <a:t>цитрусових</a:t>
            </a:r>
            <a:r>
              <a:rPr lang="ru-RU" sz="1500" dirty="0" smtClean="0"/>
              <a:t>. </a:t>
            </a:r>
            <a:r>
              <a:rPr lang="ru-RU" sz="1500" dirty="0" err="1" smtClean="0"/>
              <a:t>Найбільші</a:t>
            </a:r>
            <a:r>
              <a:rPr lang="ru-RU" sz="1500" dirty="0" smtClean="0"/>
              <a:t> </a:t>
            </a:r>
            <a:r>
              <a:rPr lang="ru-RU" sz="1500" dirty="0" err="1" smtClean="0"/>
              <a:t>поголів'я</a:t>
            </a:r>
            <a:r>
              <a:rPr lang="ru-RU" sz="1500" dirty="0" smtClean="0"/>
              <a:t> свиней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овець</a:t>
            </a:r>
            <a:r>
              <a:rPr lang="ru-RU" sz="1500" dirty="0" smtClean="0"/>
              <a:t> у </a:t>
            </a:r>
            <a:r>
              <a:rPr lang="ru-RU" sz="1500" dirty="0" err="1" smtClean="0"/>
              <a:t>світі</a:t>
            </a:r>
            <a:r>
              <a:rPr lang="ru-RU" sz="1500" dirty="0" smtClean="0"/>
              <a:t>, а за </a:t>
            </a:r>
            <a:r>
              <a:rPr lang="ru-RU" sz="1500" dirty="0" err="1" smtClean="0"/>
              <a:t>поголів'ям</a:t>
            </a:r>
            <a:r>
              <a:rPr lang="ru-RU" sz="1500" dirty="0" smtClean="0"/>
              <a:t> ВРХ </a:t>
            </a:r>
            <a:r>
              <a:rPr lang="ru-RU" sz="1500" dirty="0" err="1" smtClean="0"/>
              <a:t>займає</a:t>
            </a:r>
            <a:r>
              <a:rPr lang="ru-RU" sz="1500" dirty="0" smtClean="0"/>
              <a:t> 2-е </a:t>
            </a:r>
            <a:r>
              <a:rPr lang="ru-RU" sz="1500" dirty="0" err="1" smtClean="0"/>
              <a:t>місце</a:t>
            </a:r>
            <a:r>
              <a:rPr lang="ru-RU" sz="1500" dirty="0" smtClean="0"/>
              <a:t>. </a:t>
            </a:r>
            <a:r>
              <a:rPr lang="ru-RU" sz="1500" dirty="0" err="1" smtClean="0"/>
              <a:t>Всі</a:t>
            </a:r>
            <a:r>
              <a:rPr lang="ru-RU" sz="1500" dirty="0" smtClean="0"/>
              <a:t> </a:t>
            </a:r>
            <a:r>
              <a:rPr lang="ru-RU" sz="1500" dirty="0" err="1" smtClean="0"/>
              <a:t>сільськогосподарські</a:t>
            </a:r>
            <a:r>
              <a:rPr lang="ru-RU" sz="1500" dirty="0" smtClean="0"/>
              <a:t> </a:t>
            </a:r>
            <a:r>
              <a:rPr lang="ru-RU" sz="1500" dirty="0" err="1" smtClean="0"/>
              <a:t>угіддя</a:t>
            </a:r>
            <a:r>
              <a:rPr lang="ru-RU" sz="1500" dirty="0" smtClean="0"/>
              <a:t> Китаю </a:t>
            </a:r>
            <a:r>
              <a:rPr lang="ru-RU" sz="1500" dirty="0" err="1" smtClean="0"/>
              <a:t>становлять</a:t>
            </a:r>
            <a:r>
              <a:rPr lang="ru-RU" sz="1500" dirty="0" smtClean="0"/>
              <a:t> 52 % </a:t>
            </a:r>
            <a:r>
              <a:rPr lang="ru-RU" sz="1500" dirty="0" err="1" smtClean="0"/>
              <a:t>площі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країни</a:t>
            </a:r>
            <a:r>
              <a:rPr lang="ru-RU" sz="1500" dirty="0" smtClean="0"/>
              <a:t>, в т.ч. </a:t>
            </a:r>
            <a:r>
              <a:rPr lang="ru-RU" sz="1500" dirty="0" err="1" smtClean="0"/>
              <a:t>рілля</a:t>
            </a:r>
            <a:r>
              <a:rPr lang="ru-RU" sz="1500" dirty="0" smtClean="0"/>
              <a:t> - 10%, </a:t>
            </a:r>
            <a:r>
              <a:rPr lang="ru-RU" sz="1500" dirty="0" err="1" smtClean="0"/>
              <a:t>пасовища</a:t>
            </a:r>
            <a:r>
              <a:rPr lang="ru-RU" sz="1500" dirty="0" smtClean="0"/>
              <a:t> - 41,7%. </a:t>
            </a:r>
            <a:r>
              <a:rPr lang="ru-RU" sz="1500" dirty="0" err="1" smtClean="0"/>
              <a:t>Більше</a:t>
            </a:r>
            <a:r>
              <a:rPr lang="ru-RU" sz="1500" dirty="0" smtClean="0"/>
              <a:t> </a:t>
            </a:r>
            <a:r>
              <a:rPr lang="ru-RU" sz="1500" dirty="0" err="1" smtClean="0"/>
              <a:t>третини</a:t>
            </a:r>
            <a:r>
              <a:rPr lang="ru-RU" sz="1500" dirty="0" smtClean="0"/>
              <a:t> </a:t>
            </a:r>
            <a:r>
              <a:rPr lang="ru-RU" sz="1500" dirty="0" err="1" smtClean="0"/>
              <a:t>орних</a:t>
            </a:r>
            <a:r>
              <a:rPr lang="ru-RU" sz="1500" dirty="0" smtClean="0"/>
              <a:t> земель </a:t>
            </a:r>
            <a:r>
              <a:rPr lang="ru-RU" sz="1500" dirty="0" err="1" smtClean="0"/>
              <a:t>потребують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зрошення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Рис - </a:t>
            </a:r>
            <a:r>
              <a:rPr lang="ru-RU" sz="1500" dirty="0" err="1" smtClean="0"/>
              <a:t>основна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продовольча</a:t>
            </a:r>
            <a:r>
              <a:rPr lang="ru-RU" sz="1500" dirty="0" smtClean="0"/>
              <a:t> культура. </a:t>
            </a:r>
            <a:r>
              <a:rPr lang="ru-RU" sz="1500" dirty="0" err="1" smtClean="0"/>
              <a:t>Його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умови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вирощування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неоднакові</a:t>
            </a:r>
            <a:r>
              <a:rPr lang="ru-RU" sz="1500" dirty="0" smtClean="0"/>
              <a:t> на </a:t>
            </a:r>
            <a:r>
              <a:rPr lang="ru-RU" sz="1500" dirty="0" err="1" smtClean="0"/>
              <a:t>поливній</a:t>
            </a:r>
            <a:r>
              <a:rPr lang="ru-RU" sz="1500" dirty="0" smtClean="0"/>
              <a:t> (</a:t>
            </a:r>
            <a:r>
              <a:rPr lang="ru-RU" sz="1500" dirty="0" err="1" smtClean="0"/>
              <a:t>Південний</a:t>
            </a:r>
            <a:r>
              <a:rPr lang="ru-RU" sz="1500" dirty="0" smtClean="0"/>
              <a:t> Китай)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суходільній</a:t>
            </a:r>
            <a:r>
              <a:rPr lang="ru-RU" sz="1500" dirty="0" smtClean="0"/>
              <a:t> (</a:t>
            </a:r>
            <a:r>
              <a:rPr lang="ru-RU" sz="1500" dirty="0" err="1" smtClean="0"/>
              <a:t>Північний</a:t>
            </a:r>
            <a:r>
              <a:rPr lang="ru-RU" sz="1500" dirty="0" smtClean="0"/>
              <a:t> Китай) </a:t>
            </a:r>
            <a:r>
              <a:rPr lang="ru-RU" sz="1500" dirty="0" err="1" smtClean="0"/>
              <a:t>частині</a:t>
            </a:r>
            <a:r>
              <a:rPr lang="ru-RU" sz="1500" dirty="0" smtClean="0"/>
              <a:t> Китаю. На </a:t>
            </a:r>
            <a:r>
              <a:rPr lang="ru-RU" sz="1500" dirty="0" err="1" smtClean="0"/>
              <a:t>півдні</a:t>
            </a:r>
            <a:r>
              <a:rPr lang="ru-RU" sz="1500" dirty="0" smtClean="0"/>
              <a:t> Китаю </a:t>
            </a:r>
            <a:r>
              <a:rPr lang="ru-RU" sz="1500" dirty="0" err="1" smtClean="0"/>
              <a:t>збирають</a:t>
            </a:r>
            <a:r>
              <a:rPr lang="ru-RU" sz="1500" dirty="0" smtClean="0"/>
              <a:t> по два </a:t>
            </a:r>
            <a:r>
              <a:rPr lang="ru-RU" sz="1500" dirty="0" err="1" smtClean="0"/>
              <a:t>врожаї</a:t>
            </a:r>
            <a:r>
              <a:rPr lang="ru-RU" sz="1500" dirty="0" smtClean="0"/>
              <a:t> на </a:t>
            </a:r>
            <a:r>
              <a:rPr lang="ru-RU" sz="1500" dirty="0" err="1" smtClean="0"/>
              <a:t>рік</a:t>
            </a:r>
            <a:r>
              <a:rPr lang="ru-RU" sz="1500" dirty="0" smtClean="0"/>
              <a:t>. </a:t>
            </a:r>
            <a:br>
              <a:rPr lang="ru-RU" sz="1500" dirty="0" smtClean="0"/>
            </a:br>
            <a:r>
              <a:rPr lang="ru-RU" sz="1500" dirty="0" smtClean="0"/>
              <a:t>   </a:t>
            </a:r>
            <a:r>
              <a:rPr lang="ru-RU" sz="1500" dirty="0" err="1" smtClean="0"/>
              <a:t>Пшениця</a:t>
            </a:r>
            <a:r>
              <a:rPr lang="ru-RU" sz="1500" dirty="0" smtClean="0"/>
              <a:t> - друга за </a:t>
            </a:r>
            <a:r>
              <a:rPr lang="ru-RU" sz="1500" dirty="0" err="1" smtClean="0"/>
              <a:t>значенням</a:t>
            </a:r>
            <a:r>
              <a:rPr lang="ru-RU" sz="1500" dirty="0" smtClean="0"/>
              <a:t> культура. В </a:t>
            </a:r>
            <a:r>
              <a:rPr lang="ru-RU" sz="1500" dirty="0" err="1" smtClean="0"/>
              <a:t>Китаї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вирощується</a:t>
            </a:r>
            <a:r>
              <a:rPr lang="ru-RU" sz="1500" dirty="0" smtClean="0"/>
              <a:t> як </a:t>
            </a:r>
            <a:r>
              <a:rPr lang="ru-RU" sz="1500" dirty="0" err="1" smtClean="0"/>
              <a:t>озима</a:t>
            </a:r>
            <a:r>
              <a:rPr lang="ru-RU" sz="1500" dirty="0" smtClean="0"/>
              <a:t>, так </a:t>
            </a:r>
            <a:r>
              <a:rPr lang="ru-RU" sz="1500" dirty="0" err="1" smtClean="0"/>
              <a:t>і</a:t>
            </a:r>
            <a:r>
              <a:rPr lang="ru-RU" sz="1500" dirty="0" smtClean="0"/>
              <a:t> яра </a:t>
            </a:r>
            <a:r>
              <a:rPr lang="ru-RU" sz="1500" dirty="0" err="1" smtClean="0"/>
              <a:t>пшениця</a:t>
            </a:r>
            <a:r>
              <a:rPr lang="ru-RU" sz="1500" dirty="0" smtClean="0"/>
              <a:t>. </a:t>
            </a:r>
            <a:r>
              <a:rPr lang="ru-RU" sz="1500" dirty="0" err="1" smtClean="0"/>
              <a:t>Райони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вирощування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озимої</a:t>
            </a:r>
            <a:r>
              <a:rPr lang="ru-RU" sz="1500" dirty="0" smtClean="0"/>
              <a:t> </a:t>
            </a:r>
            <a:r>
              <a:rPr lang="ru-RU" sz="1500" dirty="0" err="1" smtClean="0"/>
              <a:t>пшениці</a:t>
            </a:r>
            <a:r>
              <a:rPr lang="ru-RU" sz="1500" dirty="0" smtClean="0"/>
              <a:t> </a:t>
            </a:r>
            <a:r>
              <a:rPr lang="ru-RU" sz="1500" dirty="0" err="1" smtClean="0"/>
              <a:t>розташовані</a:t>
            </a:r>
            <a:r>
              <a:rPr lang="ru-RU" sz="1500" dirty="0" smtClean="0"/>
              <a:t> в </a:t>
            </a:r>
            <a:r>
              <a:rPr lang="ru-RU" sz="1500" dirty="0" err="1" smtClean="0"/>
              <a:t>басейні</a:t>
            </a:r>
            <a:r>
              <a:rPr lang="ru-RU" sz="1500" dirty="0" smtClean="0"/>
              <a:t> р. </a:t>
            </a:r>
            <a:r>
              <a:rPr lang="ru-RU" sz="1500" dirty="0" err="1" smtClean="0"/>
              <a:t>Хуанхе</a:t>
            </a:r>
            <a:r>
              <a:rPr lang="ru-RU" sz="1500" dirty="0" smtClean="0"/>
              <a:t>. </a:t>
            </a:r>
            <a:br>
              <a:rPr lang="ru-RU" sz="1500" dirty="0" smtClean="0"/>
            </a:br>
            <a:r>
              <a:rPr lang="ru-RU" sz="1500" dirty="0" smtClean="0"/>
              <a:t>   </a:t>
            </a:r>
            <a:r>
              <a:rPr lang="ru-RU" sz="1500" dirty="0" err="1" smtClean="0"/>
              <a:t>Серед</a:t>
            </a:r>
            <a:r>
              <a:rPr lang="ru-RU" sz="1500" dirty="0" smtClean="0"/>
              <a:t> </a:t>
            </a:r>
            <a:r>
              <a:rPr lang="ru-RU" sz="1500" dirty="0" err="1" smtClean="0"/>
              <a:t>інших</a:t>
            </a:r>
            <a:r>
              <a:rPr lang="ru-RU" sz="1500" dirty="0" smtClean="0"/>
              <a:t> </a:t>
            </a:r>
            <a:r>
              <a:rPr lang="ru-RU" sz="1500" dirty="0" err="1" smtClean="0"/>
              <a:t>зернових</a:t>
            </a:r>
            <a:r>
              <a:rPr lang="ru-RU" sz="1500" dirty="0" smtClean="0"/>
              <a:t> </a:t>
            </a:r>
            <a:r>
              <a:rPr lang="ru-RU" sz="1500" dirty="0" err="1" smtClean="0"/>
              <a:t>важливе</a:t>
            </a:r>
            <a:r>
              <a:rPr lang="ru-RU" sz="1500" dirty="0" smtClean="0"/>
              <a:t> </a:t>
            </a:r>
            <a:r>
              <a:rPr lang="ru-RU" sz="1500" dirty="0" err="1" smtClean="0"/>
              <a:t>місце</a:t>
            </a:r>
            <a:r>
              <a:rPr lang="ru-RU" sz="1500" dirty="0" smtClean="0"/>
              <a:t> </a:t>
            </a:r>
            <a:r>
              <a:rPr lang="ru-RU" sz="1500" dirty="0" err="1" smtClean="0"/>
              <a:t>займають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кукурудза</a:t>
            </a:r>
            <a:r>
              <a:rPr lang="ru-RU" sz="1500" dirty="0" smtClean="0"/>
              <a:t>, просо, гаолян, </a:t>
            </a:r>
            <a:r>
              <a:rPr lang="ru-RU" sz="1500" dirty="0" err="1" smtClean="0"/>
              <a:t>ячмінь</a:t>
            </a:r>
            <a:r>
              <a:rPr lang="ru-RU" sz="1500" dirty="0" smtClean="0"/>
              <a:t>. </a:t>
            </a:r>
            <a:r>
              <a:rPr lang="ru-RU" sz="1500" dirty="0" err="1" smtClean="0"/>
              <a:t>Зернові</a:t>
            </a:r>
            <a:r>
              <a:rPr lang="ru-RU" sz="1500" dirty="0" smtClean="0"/>
              <a:t> </a:t>
            </a:r>
            <a:r>
              <a:rPr lang="ru-RU" sz="1500" dirty="0" err="1" smtClean="0"/>
              <a:t>становлять</a:t>
            </a:r>
            <a:r>
              <a:rPr lang="ru-RU" sz="1500" dirty="0" smtClean="0"/>
              <a:t> в </a:t>
            </a:r>
            <a:r>
              <a:rPr lang="ru-RU" sz="1500" dirty="0" err="1" smtClean="0"/>
              <a:t>Китаї</a:t>
            </a:r>
            <a:r>
              <a:rPr lang="ru-RU" sz="1500" dirty="0" smtClean="0"/>
              <a:t> 3/4 </a:t>
            </a:r>
            <a:r>
              <a:rPr lang="ru-RU" sz="1500" dirty="0" err="1" smtClean="0"/>
              <a:t>харчового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раціону</a:t>
            </a:r>
            <a:r>
              <a:rPr lang="ru-RU" sz="1500" dirty="0" smtClean="0"/>
              <a:t>. </a:t>
            </a:r>
            <a:br>
              <a:rPr lang="ru-RU" sz="1500" dirty="0" smtClean="0"/>
            </a:br>
            <a:r>
              <a:rPr lang="ru-RU" sz="1500" dirty="0" smtClean="0"/>
              <a:t>   </a:t>
            </a:r>
            <a:r>
              <a:rPr lang="ru-RU" sz="1500" dirty="0" err="1" smtClean="0"/>
              <a:t>Вирощують</a:t>
            </a:r>
            <a:r>
              <a:rPr lang="ru-RU" sz="1500" dirty="0" smtClean="0"/>
              <a:t> </a:t>
            </a:r>
            <a:r>
              <a:rPr lang="ru-RU" sz="1500" dirty="0" err="1" smtClean="0"/>
              <a:t>такі</a:t>
            </a:r>
            <a:r>
              <a:rPr lang="ru-RU" sz="1500" dirty="0" smtClean="0"/>
              <a:t> </a:t>
            </a:r>
            <a:r>
              <a:rPr lang="ru-RU" sz="1500" dirty="0" err="1" smtClean="0"/>
              <a:t>олійні</a:t>
            </a:r>
            <a:r>
              <a:rPr lang="ru-RU" sz="1500" dirty="0" smtClean="0"/>
              <a:t> </a:t>
            </a:r>
            <a:r>
              <a:rPr lang="ru-RU" sz="1500" dirty="0" err="1" smtClean="0"/>
              <a:t>культури</a:t>
            </a:r>
            <a:r>
              <a:rPr lang="ru-RU" sz="1500" dirty="0" smtClean="0"/>
              <a:t>, як </a:t>
            </a:r>
            <a:r>
              <a:rPr lang="ru-RU" sz="1500" dirty="0" err="1" smtClean="0"/>
              <a:t>арахіс</a:t>
            </a:r>
            <a:r>
              <a:rPr lang="ru-RU" sz="1500" dirty="0" smtClean="0"/>
              <a:t> та кунжут. </a:t>
            </a:r>
            <a:br>
              <a:rPr lang="ru-RU" sz="1500" dirty="0" smtClean="0"/>
            </a:br>
            <a:r>
              <a:rPr lang="ru-RU" sz="1500" dirty="0" smtClean="0"/>
              <a:t>   У </a:t>
            </a:r>
            <a:r>
              <a:rPr lang="ru-RU" sz="1500" dirty="0" err="1" smtClean="0"/>
              <a:t>Китаї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вирощують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зелений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чорний</a:t>
            </a:r>
            <a:r>
              <a:rPr lang="ru-RU" sz="1500" dirty="0" smtClean="0"/>
              <a:t> чай. КНР </a:t>
            </a:r>
            <a:r>
              <a:rPr lang="ru-RU" sz="1500" dirty="0" err="1" smtClean="0"/>
              <a:t>належить</a:t>
            </a:r>
            <a:r>
              <a:rPr lang="ru-RU" sz="1500" dirty="0" smtClean="0"/>
              <a:t> перше </a:t>
            </a:r>
            <a:r>
              <a:rPr lang="ru-RU" sz="1500" dirty="0" err="1" smtClean="0"/>
              <a:t>місце</a:t>
            </a:r>
            <a:r>
              <a:rPr lang="ru-RU" sz="1500" dirty="0" smtClean="0"/>
              <a:t> </a:t>
            </a:r>
            <a:r>
              <a:rPr lang="ru-RU" sz="1500" dirty="0" err="1" smtClean="0"/>
              <a:t>світі</a:t>
            </a:r>
            <a:r>
              <a:rPr lang="ru-RU" sz="1500" dirty="0" smtClean="0"/>
              <a:t> за </a:t>
            </a:r>
            <a:r>
              <a:rPr lang="ru-RU" sz="1500" dirty="0" err="1" smtClean="0"/>
              <a:t>виробництвом</a:t>
            </a:r>
            <a:r>
              <a:rPr lang="ru-RU" sz="1500" dirty="0" smtClean="0"/>
              <a:t> </a:t>
            </a:r>
            <a:r>
              <a:rPr lang="ru-RU" sz="1500" dirty="0" err="1" smtClean="0"/>
              <a:t>шовку</a:t>
            </a:r>
            <a:r>
              <a:rPr lang="ru-RU" sz="1500" dirty="0" smtClean="0"/>
              <a:t>. </a:t>
            </a:r>
            <a:r>
              <a:rPr lang="ru-RU" sz="1500" dirty="0" err="1" smtClean="0"/>
              <a:t>Вирощують</a:t>
            </a:r>
            <a:r>
              <a:rPr lang="ru-RU" sz="1500" dirty="0" smtClean="0"/>
              <a:t> </a:t>
            </a:r>
            <a:r>
              <a:rPr lang="ru-RU" sz="1500" dirty="0" err="1" smtClean="0"/>
              <a:t>також</a:t>
            </a:r>
            <a:r>
              <a:rPr lang="ru-RU" sz="1500" dirty="0" smtClean="0"/>
              <a:t> </a:t>
            </a:r>
            <a:r>
              <a:rPr lang="ru-RU" sz="1500" dirty="0" err="1" smtClean="0"/>
              <a:t>цукрову</a:t>
            </a:r>
            <a:r>
              <a:rPr lang="ru-RU" sz="1500" dirty="0" smtClean="0"/>
              <a:t> тростину, </a:t>
            </a:r>
            <a:r>
              <a:rPr lang="ru-RU" sz="1500" dirty="0" err="1" smtClean="0"/>
              <a:t>цукровий</a:t>
            </a:r>
            <a:r>
              <a:rPr lang="ru-RU" sz="1500" dirty="0" smtClean="0"/>
              <a:t> </a:t>
            </a:r>
            <a:r>
              <a:rPr lang="ru-RU" sz="1500" dirty="0" err="1" smtClean="0"/>
              <a:t>буряк</a:t>
            </a:r>
            <a:r>
              <a:rPr lang="ru-RU" sz="1500" dirty="0" smtClean="0"/>
              <a:t>, джут, тютюн, </a:t>
            </a:r>
            <a:r>
              <a:rPr lang="ru-RU" sz="1500" dirty="0" err="1" smtClean="0"/>
              <a:t>фрукти</a:t>
            </a:r>
            <a:r>
              <a:rPr lang="ru-RU" sz="1500" dirty="0" smtClean="0"/>
              <a:t>. </a:t>
            </a:r>
            <a:br>
              <a:rPr lang="ru-RU" sz="1500" dirty="0" smtClean="0"/>
            </a:br>
            <a:r>
              <a:rPr lang="ru-RU" sz="1500" dirty="0" smtClean="0"/>
              <a:t>   У </a:t>
            </a:r>
            <a:r>
              <a:rPr lang="ru-RU" sz="1500" dirty="0" err="1" smtClean="0"/>
              <a:t>Китаї</a:t>
            </a:r>
            <a:r>
              <a:rPr lang="ru-RU" sz="1500" dirty="0" smtClean="0"/>
              <a:t> </a:t>
            </a:r>
            <a:r>
              <a:rPr lang="ru-RU" sz="1500" dirty="0" err="1" smtClean="0"/>
              <a:t>традиційно</a:t>
            </a:r>
            <a:r>
              <a:rPr lang="ru-RU" sz="1500" dirty="0" smtClean="0"/>
              <a:t> </a:t>
            </a:r>
            <a:r>
              <a:rPr lang="ru-RU" sz="1500" dirty="0" err="1" smtClean="0"/>
              <a:t>склалося</a:t>
            </a:r>
            <a:r>
              <a:rPr lang="ru-RU" sz="1500" dirty="0" smtClean="0"/>
              <a:t> два </a:t>
            </a:r>
            <a:r>
              <a:rPr lang="ru-RU" sz="1500" dirty="0" err="1" smtClean="0"/>
              <a:t>типи</a:t>
            </a:r>
            <a:r>
              <a:rPr lang="ru-RU" sz="1500" dirty="0" smtClean="0"/>
              <a:t> </a:t>
            </a:r>
            <a:r>
              <a:rPr lang="ru-RU" sz="1500" dirty="0" err="1" smtClean="0"/>
              <a:t>тваринництва</a:t>
            </a:r>
            <a:r>
              <a:rPr lang="ru-RU" sz="1500" dirty="0" smtClean="0"/>
              <a:t>. Перший </a:t>
            </a:r>
            <a:r>
              <a:rPr lang="ru-RU" sz="1500" dirty="0" err="1" smtClean="0"/>
              <a:t>пов'язаний</a:t>
            </a:r>
            <a:r>
              <a:rPr lang="ru-RU" sz="1500" dirty="0" smtClean="0"/>
              <a:t> </a:t>
            </a:r>
            <a:r>
              <a:rPr lang="ru-RU" sz="1500" dirty="0" err="1" smtClean="0"/>
              <a:t>із</a:t>
            </a:r>
            <a:r>
              <a:rPr lang="ru-RU" sz="1500" dirty="0" smtClean="0"/>
              <a:t> </a:t>
            </a:r>
            <a:r>
              <a:rPr lang="ru-RU" sz="1500" dirty="0" err="1" smtClean="0"/>
              <a:t>землеробством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має</a:t>
            </a:r>
            <a:r>
              <a:rPr lang="ru-RU" sz="1500" dirty="0" smtClean="0"/>
              <a:t> </a:t>
            </a:r>
            <a:r>
              <a:rPr lang="ru-RU" sz="1500" dirty="0" err="1" smtClean="0"/>
              <a:t>підсобний</a:t>
            </a:r>
            <a:r>
              <a:rPr lang="ru-RU" sz="1500" dirty="0" smtClean="0"/>
              <a:t> характер: в </a:t>
            </a:r>
            <a:r>
              <a:rPr lang="ru-RU" sz="1500" dirty="0" err="1" smtClean="0"/>
              <a:t>землеробських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рівнинних</a:t>
            </a:r>
            <a:r>
              <a:rPr lang="ru-RU" sz="1500" dirty="0" smtClean="0"/>
              <a:t> районах </a:t>
            </a:r>
            <a:r>
              <a:rPr lang="ru-RU" sz="1500" dirty="0" err="1" smtClean="0"/>
              <a:t>розводять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переважно</a:t>
            </a:r>
            <a:r>
              <a:rPr lang="ru-RU" sz="1500" dirty="0" smtClean="0"/>
              <a:t> свиней, </a:t>
            </a:r>
            <a:r>
              <a:rPr lang="ru-RU" sz="1500" dirty="0" err="1" smtClean="0"/>
              <a:t>тяглову</a:t>
            </a:r>
            <a:r>
              <a:rPr lang="ru-RU" sz="1500" dirty="0" smtClean="0"/>
              <a:t> </a:t>
            </a:r>
            <a:r>
              <a:rPr lang="ru-RU" sz="1500" dirty="0" err="1" smtClean="0"/>
              <a:t>рогату</a:t>
            </a:r>
            <a:r>
              <a:rPr lang="ru-RU" sz="1500" dirty="0" smtClean="0"/>
              <a:t> худобу, </a:t>
            </a:r>
            <a:r>
              <a:rPr lang="ru-RU" sz="1500" dirty="0" err="1" smtClean="0"/>
              <a:t>птицю</a:t>
            </a:r>
            <a:r>
              <a:rPr lang="ru-RU" sz="1500" dirty="0" smtClean="0"/>
              <a:t> В </a:t>
            </a:r>
            <a:r>
              <a:rPr lang="ru-RU" sz="1500" dirty="0" err="1" smtClean="0"/>
              <a:t>західних</a:t>
            </a:r>
            <a:r>
              <a:rPr lang="ru-RU" sz="1500" dirty="0" smtClean="0"/>
              <a:t> районах </a:t>
            </a:r>
            <a:r>
              <a:rPr lang="ru-RU" sz="1500" dirty="0" err="1" smtClean="0"/>
              <a:t>поширене</a:t>
            </a:r>
            <a:r>
              <a:rPr lang="ru-RU" sz="1500" dirty="0" smtClean="0"/>
              <a:t> </a:t>
            </a:r>
            <a:r>
              <a:rPr lang="ru-RU" sz="1500" dirty="0" err="1" smtClean="0"/>
              <a:t>екстенсивне</a:t>
            </a:r>
            <a:r>
              <a:rPr lang="ru-RU" sz="1500" dirty="0" smtClean="0"/>
              <a:t> </a:t>
            </a:r>
            <a:r>
              <a:rPr lang="ru-RU" sz="1500" dirty="0" err="1" smtClean="0"/>
              <a:t>кочове</a:t>
            </a:r>
            <a:r>
              <a:rPr lang="ru-RU" sz="1500" dirty="0" smtClean="0"/>
              <a:t> </a:t>
            </a:r>
            <a:r>
              <a:rPr lang="ru-RU" sz="1500" dirty="0" err="1" smtClean="0"/>
              <a:t>чи</a:t>
            </a:r>
            <a:r>
              <a:rPr lang="ru-RU" sz="1500" dirty="0" smtClean="0"/>
              <a:t> </a:t>
            </a:r>
            <a:r>
              <a:rPr lang="ru-RU" sz="1500" dirty="0" err="1" smtClean="0"/>
              <a:t>напівкочове</a:t>
            </a:r>
            <a:r>
              <a:rPr lang="ru-RU" sz="1500" dirty="0" smtClean="0"/>
              <a:t> </a:t>
            </a:r>
            <a:r>
              <a:rPr lang="ru-RU" sz="1500" dirty="0" err="1" smtClean="0"/>
              <a:t>скотарство</a:t>
            </a:r>
            <a:r>
              <a:rPr lang="ru-RU" sz="1500" dirty="0" smtClean="0"/>
              <a:t>. </a:t>
            </a:r>
            <a:r>
              <a:rPr lang="ru-RU" sz="1500" dirty="0" err="1" smtClean="0"/>
              <a:t>Близько</a:t>
            </a:r>
            <a:r>
              <a:rPr lang="ru-RU" sz="1500" dirty="0" smtClean="0"/>
              <a:t> 90 % </a:t>
            </a:r>
            <a:r>
              <a:rPr lang="ru-RU" sz="1500" dirty="0" err="1" smtClean="0"/>
              <a:t>виробництва</a:t>
            </a:r>
            <a:r>
              <a:rPr lang="ru-RU" sz="1500" dirty="0" smtClean="0"/>
              <a:t> </a:t>
            </a:r>
            <a:r>
              <a:rPr lang="ru-RU" sz="1500" dirty="0" err="1" smtClean="0"/>
              <a:t>м'яса</a:t>
            </a:r>
            <a:r>
              <a:rPr lang="ru-RU" sz="1500" dirty="0" smtClean="0"/>
              <a:t> </a:t>
            </a:r>
            <a:r>
              <a:rPr lang="ru-RU" sz="1500" dirty="0" err="1" smtClean="0"/>
              <a:t>припадає</a:t>
            </a:r>
            <a:r>
              <a:rPr lang="ru-RU" sz="1500" dirty="0" smtClean="0"/>
              <a:t> на </a:t>
            </a:r>
            <a:r>
              <a:rPr lang="ru-RU" sz="1500" dirty="0" err="1" smtClean="0"/>
              <a:t>свинарство</a:t>
            </a:r>
            <a:r>
              <a:rPr lang="ru-RU" sz="1500" dirty="0" smtClean="0"/>
              <a:t>. </a:t>
            </a:r>
            <a:br>
              <a:rPr lang="ru-RU" sz="1500" dirty="0" smtClean="0"/>
            </a:br>
            <a:r>
              <a:rPr lang="ru-RU" sz="1500" dirty="0" smtClean="0"/>
              <a:t>   КНР </a:t>
            </a:r>
            <a:r>
              <a:rPr lang="ru-RU" sz="1500" dirty="0" err="1" smtClean="0"/>
              <a:t>займає</a:t>
            </a:r>
            <a:r>
              <a:rPr lang="ru-RU" sz="1500" dirty="0" smtClean="0"/>
              <a:t> </a:t>
            </a:r>
            <a:r>
              <a:rPr lang="ru-RU" sz="1500" dirty="0" err="1" smtClean="0"/>
              <a:t>третє</a:t>
            </a:r>
            <a:r>
              <a:rPr lang="ru-RU" sz="1500" dirty="0" smtClean="0"/>
              <a:t> </a:t>
            </a:r>
            <a:r>
              <a:rPr lang="ru-RU" sz="1500" dirty="0" err="1" smtClean="0"/>
              <a:t>місце</a:t>
            </a:r>
            <a:r>
              <a:rPr lang="ru-RU" sz="1500" dirty="0" smtClean="0"/>
              <a:t> в </a:t>
            </a:r>
            <a:r>
              <a:rPr lang="ru-RU" sz="1500" dirty="0" err="1" smtClean="0"/>
              <a:t>світі</a:t>
            </a:r>
            <a:r>
              <a:rPr lang="ru-RU" sz="1500" dirty="0" smtClean="0"/>
              <a:t> за </a:t>
            </a:r>
            <a:r>
              <a:rPr lang="ru-RU" sz="1500" dirty="0" err="1" smtClean="0"/>
              <a:t>виловом</a:t>
            </a:r>
            <a:r>
              <a:rPr lang="ru-RU" sz="1500" dirty="0" smtClean="0"/>
              <a:t> </a:t>
            </a:r>
            <a:r>
              <a:rPr lang="ru-RU" sz="1500" dirty="0" err="1" smtClean="0"/>
              <a:t>риби</a:t>
            </a:r>
            <a:r>
              <a:rPr lang="ru-RU" sz="1500" dirty="0" smtClean="0"/>
              <a:t> </a:t>
            </a:r>
            <a:r>
              <a:rPr lang="ru-RU" sz="1500" dirty="0" err="1" smtClean="0"/>
              <a:t>й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виробництвом</a:t>
            </a:r>
            <a:r>
              <a:rPr lang="ru-RU" sz="1500" dirty="0" smtClean="0"/>
              <a:t> </a:t>
            </a:r>
            <a:r>
              <a:rPr lang="ru-RU" sz="1500" dirty="0" err="1" smtClean="0"/>
              <a:t>рибопродуктів</a:t>
            </a:r>
            <a:r>
              <a:rPr lang="ru-RU" sz="1500" dirty="0" smtClean="0"/>
              <a:t>. </a:t>
            </a:r>
            <a:br>
              <a:rPr lang="ru-RU" sz="1500" dirty="0" smtClean="0"/>
            </a:br>
            <a:r>
              <a:rPr lang="ru-RU" sz="1500" dirty="0" smtClean="0"/>
              <a:t>   </a:t>
            </a:r>
            <a:r>
              <a:rPr lang="ru-RU" sz="1500" dirty="0" err="1" smtClean="0"/>
              <a:t>Значне</a:t>
            </a:r>
            <a:r>
              <a:rPr lang="ru-RU" sz="1500" dirty="0" smtClean="0"/>
              <a:t> </a:t>
            </a:r>
            <a:r>
              <a:rPr lang="ru-RU" sz="1500" dirty="0" err="1" smtClean="0"/>
              <a:t>місце</a:t>
            </a:r>
            <a:r>
              <a:rPr lang="ru-RU" sz="1500" dirty="0" smtClean="0"/>
              <a:t> в </a:t>
            </a:r>
            <a:r>
              <a:rPr lang="ru-RU" sz="1500" dirty="0" err="1" smtClean="0"/>
              <a:t>сільському</a:t>
            </a:r>
            <a:r>
              <a:rPr lang="ru-RU" sz="1500" dirty="0" smtClean="0"/>
              <a:t> </a:t>
            </a:r>
            <a:r>
              <a:rPr lang="ru-RU" sz="1500" dirty="0" err="1" smtClean="0"/>
              <a:t>господарстві</a:t>
            </a:r>
            <a:r>
              <a:rPr lang="ru-RU" sz="1500" dirty="0" smtClean="0"/>
              <a:t> КНР </a:t>
            </a:r>
            <a:r>
              <a:rPr lang="ru-RU" sz="1500" dirty="0" err="1" smtClean="0"/>
              <a:t>займають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підсобні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промисли</a:t>
            </a:r>
            <a:r>
              <a:rPr lang="ru-RU" sz="1500" dirty="0" smtClean="0"/>
              <a:t> (</a:t>
            </a:r>
            <a:r>
              <a:rPr lang="ru-RU" sz="1500" dirty="0" err="1" smtClean="0"/>
              <a:t>плетіння</a:t>
            </a:r>
            <a:r>
              <a:rPr lang="ru-RU" sz="1500" dirty="0" smtClean="0"/>
              <a:t> циновок, </a:t>
            </a:r>
            <a:r>
              <a:rPr lang="ru-RU" sz="1500" dirty="0" err="1" smtClean="0"/>
              <a:t>кошиків</a:t>
            </a:r>
            <a:r>
              <a:rPr lang="ru-RU" sz="1500" dirty="0" smtClean="0"/>
              <a:t>, </a:t>
            </a:r>
            <a:r>
              <a:rPr lang="ru-RU" sz="1500" dirty="0" err="1" smtClean="0"/>
              <a:t>збирання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лікарських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рослин</a:t>
            </a:r>
            <a:r>
              <a:rPr lang="ru-RU" sz="1500" dirty="0" smtClean="0"/>
              <a:t>), </a:t>
            </a:r>
            <a:r>
              <a:rPr lang="ru-RU" sz="1500" dirty="0" err="1" smtClean="0"/>
              <a:t>якими</a:t>
            </a:r>
            <a:r>
              <a:rPr lang="ru-RU" sz="1500" dirty="0" smtClean="0"/>
              <a:t> </a:t>
            </a:r>
            <a:r>
              <a:rPr lang="ru-RU" sz="1500" dirty="0" err="1" smtClean="0"/>
              <a:t>займаються</a:t>
            </a:r>
            <a:r>
              <a:rPr lang="ru-RU" sz="1500" dirty="0" smtClean="0"/>
              <a:t>, як правило, у </a:t>
            </a:r>
            <a:r>
              <a:rPr lang="ru-RU" sz="1500" dirty="0" err="1" smtClean="0"/>
              <a:t>вільний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польових</a:t>
            </a:r>
            <a:r>
              <a:rPr lang="ru-RU" sz="1500" dirty="0" smtClean="0"/>
              <a:t> </a:t>
            </a:r>
            <a:r>
              <a:rPr lang="ru-RU" sz="1500" dirty="0" err="1" smtClean="0"/>
              <a:t>робіт</a:t>
            </a:r>
            <a:r>
              <a:rPr lang="ru-RU" sz="1500" dirty="0" smtClean="0"/>
              <a:t> час.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  </a:t>
            </a:r>
            <a:endParaRPr lang="ru-RU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1cdd46d2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81" y="0"/>
            <a:ext cx="9153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80010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tx1">
                    <a:lumMod val="95000"/>
                  </a:schemeClr>
                </a:solidFill>
              </a:rPr>
              <a:t>Зовнішньоекономічні</a:t>
            </a: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</a:schemeClr>
                </a:solidFill>
              </a:rPr>
              <a:t>зв'язки</a:t>
            </a: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КНР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торговельно-економічні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180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партнери</a:t>
            </a:r>
            <a:r>
              <a:rPr lang="ru-RU" dirty="0" smtClean="0"/>
              <a:t> - </a:t>
            </a:r>
            <a:r>
              <a:rPr lang="ru-RU" dirty="0" err="1" smtClean="0"/>
              <a:t>Японія</a:t>
            </a:r>
            <a:r>
              <a:rPr lang="ru-RU" dirty="0" smtClean="0"/>
              <a:t>, США та </a:t>
            </a:r>
            <a:r>
              <a:rPr lang="ru-RU" dirty="0" err="1" smtClean="0"/>
              <a:t>західноєвропейські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55 % </a:t>
            </a:r>
            <a:r>
              <a:rPr lang="ru-RU" dirty="0" err="1" smtClean="0"/>
              <a:t>зовнішньоекономічного</a:t>
            </a:r>
            <a:r>
              <a:rPr lang="ru-RU" dirty="0" smtClean="0"/>
              <a:t> </a:t>
            </a:r>
            <a:r>
              <a:rPr lang="ru-RU" dirty="0" err="1" smtClean="0"/>
              <a:t>товарообігу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На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вивозиться</a:t>
            </a:r>
            <a:r>
              <a:rPr lang="ru-RU" dirty="0" smtClean="0"/>
              <a:t> 20 % </a:t>
            </a:r>
            <a:r>
              <a:rPr lang="ru-RU" dirty="0" err="1" smtClean="0"/>
              <a:t>валової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40 % </a:t>
            </a:r>
            <a:r>
              <a:rPr lang="ru-RU" dirty="0" err="1" smtClean="0"/>
              <a:t>імпорту</a:t>
            </a:r>
            <a:r>
              <a:rPr lang="ru-RU" dirty="0" smtClean="0"/>
              <a:t> Китаю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машини</a:t>
            </a:r>
            <a:r>
              <a:rPr lang="ru-RU" dirty="0" smtClean="0"/>
              <a:t>,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транспортні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. </a:t>
            </a:r>
            <a:r>
              <a:rPr lang="ru-RU" dirty="0" err="1" smtClean="0"/>
              <a:t>Важливу</a:t>
            </a:r>
            <a:r>
              <a:rPr lang="ru-RU" dirty="0" smtClean="0"/>
              <a:t> роль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чверть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 в </a:t>
            </a:r>
            <a:r>
              <a:rPr lang="ru-RU" dirty="0" err="1" smtClean="0"/>
              <a:t>економіку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4434_1_1331889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91866_w640_h640_k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/>
              <a:t>Державні символи Китаю</a:t>
            </a:r>
          </a:p>
          <a:p>
            <a:endParaRPr lang="ru-RU" dirty="0"/>
          </a:p>
        </p:txBody>
      </p:sp>
      <p:pic>
        <p:nvPicPr>
          <p:cNvPr id="3" name="Рисунок 2" descr="2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50"/>
            <a:ext cx="3286148" cy="21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Neo-Chinese_Emble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20" y="1785926"/>
            <a:ext cx="4286280" cy="5072074"/>
          </a:xfrm>
          <a:prstGeom prst="rect">
            <a:avLst/>
          </a:prstGeom>
        </p:spPr>
      </p:pic>
      <p:pic>
        <p:nvPicPr>
          <p:cNvPr id="5" name="Гимны - Гимн Кит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128586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995678"/>
            <a:ext cx="50720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Вставай, </a:t>
            </a:r>
            <a:r>
              <a:rPr lang="ru-RU" dirty="0" err="1" smtClean="0"/>
              <a:t>хто</a:t>
            </a:r>
            <a:r>
              <a:rPr lang="ru-RU" dirty="0" smtClean="0"/>
              <a:t> рабом стати не </a:t>
            </a:r>
            <a:r>
              <a:rPr lang="ru-RU" dirty="0" err="1" smtClean="0"/>
              <a:t>бажає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плоті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стіну</a:t>
            </a:r>
            <a:r>
              <a:rPr lang="ru-RU" dirty="0" smtClean="0"/>
              <a:t> </a:t>
            </a:r>
            <a:r>
              <a:rPr lang="ru-RU" dirty="0" err="1" smtClean="0"/>
              <a:t>поставимо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 Для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грізний</a:t>
            </a:r>
            <a:r>
              <a:rPr lang="ru-RU" dirty="0" smtClean="0"/>
              <a:t> час настав,!</a:t>
            </a:r>
          </a:p>
          <a:p>
            <a:pPr algn="ctr"/>
            <a:r>
              <a:rPr lang="ru-RU" dirty="0" smtClean="0"/>
              <a:t> І </a:t>
            </a:r>
            <a:r>
              <a:rPr lang="ru-RU" dirty="0" err="1" smtClean="0"/>
              <a:t>з</a:t>
            </a:r>
            <a:r>
              <a:rPr lang="ru-RU" dirty="0" smtClean="0"/>
              <a:t> грудей </a:t>
            </a:r>
            <a:r>
              <a:rPr lang="ru-RU" dirty="0" err="1" smtClean="0"/>
              <a:t>рветься</a:t>
            </a:r>
            <a:r>
              <a:rPr lang="ru-RU" dirty="0" smtClean="0"/>
              <a:t> клич наш </a:t>
            </a:r>
            <a:r>
              <a:rPr lang="ru-RU" dirty="0" err="1" smtClean="0"/>
              <a:t>останній</a:t>
            </a:r>
            <a:r>
              <a:rPr lang="ru-RU" dirty="0" smtClean="0"/>
              <a:t> ! Вставай! Вставай! Вставай!? </a:t>
            </a:r>
          </a:p>
          <a:p>
            <a:pPr algn="ctr"/>
            <a:r>
              <a:rPr lang="ru-RU" dirty="0" smtClean="0"/>
              <a:t>Нас </a:t>
            </a:r>
            <a:r>
              <a:rPr lang="ru-RU" dirty="0" err="1" smtClean="0"/>
              <a:t>мільйони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серцем</a:t>
            </a:r>
            <a:r>
              <a:rPr lang="ru-RU" dirty="0" smtClean="0"/>
              <a:t> ми </a:t>
            </a:r>
            <a:r>
              <a:rPr lang="ru-RU" dirty="0" err="1" smtClean="0"/>
              <a:t>єдині</a:t>
            </a:r>
            <a:r>
              <a:rPr lang="ru-RU" dirty="0" smtClean="0"/>
              <a:t>,!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вогнем </a:t>
            </a:r>
            <a:r>
              <a:rPr lang="ru-RU" dirty="0" err="1" smtClean="0"/>
              <a:t>канонади</a:t>
            </a:r>
            <a:r>
              <a:rPr lang="ru-RU" dirty="0" smtClean="0"/>
              <a:t> </a:t>
            </a:r>
            <a:r>
              <a:rPr lang="ru-RU" dirty="0" err="1" smtClean="0"/>
              <a:t>сміливо</a:t>
            </a:r>
            <a:r>
              <a:rPr lang="ru-RU" dirty="0" smtClean="0"/>
              <a:t> ми в </a:t>
            </a:r>
            <a:r>
              <a:rPr lang="ru-RU" dirty="0" err="1" smtClean="0"/>
              <a:t>бій</a:t>
            </a:r>
            <a:r>
              <a:rPr lang="ru-RU" dirty="0" smtClean="0"/>
              <a:t> </a:t>
            </a:r>
            <a:r>
              <a:rPr lang="ru-RU" dirty="0" err="1" smtClean="0"/>
              <a:t>підемо</a:t>
            </a:r>
            <a:r>
              <a:rPr lang="ru-RU" dirty="0" smtClean="0"/>
              <a:t>,!</a:t>
            </a:r>
          </a:p>
          <a:p>
            <a:pPr algn="ctr"/>
            <a:r>
              <a:rPr lang="ru-RU" dirty="0" smtClean="0"/>
              <a:t> Вперед! Вперед! Вперед!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Китай</a:t>
            </a:r>
          </a:p>
          <a:p>
            <a:pPr algn="ctr"/>
            <a:r>
              <a:rPr lang="uk-UA" sz="20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 коротка характеристика)</a:t>
            </a:r>
            <a:endParaRPr lang="uk-UA" sz="6000" b="1" i="1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uk-UA" sz="4400" dirty="0" smtClean="0"/>
          </a:p>
          <a:p>
            <a:pPr algn="ctr"/>
            <a:r>
              <a:rPr lang="uk-UA" sz="2400" i="1" dirty="0" smtClean="0"/>
              <a:t>Офіційна назва  </a:t>
            </a:r>
            <a:r>
              <a:rPr lang="uk-UA" dirty="0" smtClean="0"/>
              <a:t>- Китайська Народна Республіка.</a:t>
            </a:r>
          </a:p>
          <a:p>
            <a:pPr algn="ctr"/>
            <a:r>
              <a:rPr lang="uk-UA" sz="2400" i="1" dirty="0" smtClean="0"/>
              <a:t>Площа</a:t>
            </a:r>
            <a:r>
              <a:rPr lang="uk-UA" dirty="0" smtClean="0"/>
              <a:t> – 9,6 млн. км2( 3-те місце у світі ).</a:t>
            </a:r>
          </a:p>
          <a:p>
            <a:pPr algn="ctr"/>
            <a:r>
              <a:rPr lang="uk-UA" sz="2400" i="1" dirty="0" smtClean="0"/>
              <a:t>Населення</a:t>
            </a:r>
            <a:r>
              <a:rPr lang="uk-UA" dirty="0" smtClean="0"/>
              <a:t> – 1,33 млрд. чол. ( 1-ше місце у світі ).</a:t>
            </a:r>
          </a:p>
          <a:p>
            <a:pPr algn="ctr"/>
            <a:r>
              <a:rPr lang="uk-UA" sz="2400" i="1" dirty="0" smtClean="0"/>
              <a:t>Столиця</a:t>
            </a:r>
            <a:r>
              <a:rPr lang="uk-UA" i="1" dirty="0" smtClean="0"/>
              <a:t> </a:t>
            </a:r>
            <a:r>
              <a:rPr lang="uk-UA" dirty="0" smtClean="0"/>
              <a:t>– Пекін.</a:t>
            </a:r>
          </a:p>
          <a:p>
            <a:pPr algn="ctr"/>
            <a:r>
              <a:rPr lang="uk-UA" sz="2400" i="1" dirty="0" smtClean="0"/>
              <a:t>Тип</a:t>
            </a:r>
            <a:r>
              <a:rPr lang="uk-UA" dirty="0" smtClean="0"/>
              <a:t> – країна з плановою економікою.</a:t>
            </a:r>
          </a:p>
          <a:p>
            <a:pPr algn="ctr"/>
            <a:r>
              <a:rPr lang="uk-UA" sz="2400" i="1" dirty="0" smtClean="0"/>
              <a:t>ВВП на душу населення</a:t>
            </a:r>
            <a:r>
              <a:rPr lang="uk-UA" sz="2400" dirty="0" smtClean="0"/>
              <a:t> </a:t>
            </a:r>
            <a:r>
              <a:rPr lang="uk-UA" dirty="0" smtClean="0"/>
              <a:t>– 2 968 </a:t>
            </a:r>
            <a:r>
              <a:rPr lang="en-US" dirty="0" smtClean="0"/>
              <a:t>$</a:t>
            </a:r>
            <a:r>
              <a:rPr lang="uk-UA" dirty="0" smtClean="0"/>
              <a:t>.</a:t>
            </a:r>
          </a:p>
          <a:p>
            <a:pPr algn="ctr"/>
            <a:r>
              <a:rPr lang="uk-UA" sz="2400" i="1" dirty="0" smtClean="0"/>
              <a:t>Склад територі</a:t>
            </a:r>
            <a:r>
              <a:rPr lang="uk-UA" sz="2400" dirty="0" smtClean="0"/>
              <a:t>ї </a:t>
            </a:r>
            <a:r>
              <a:rPr lang="uk-UA" dirty="0" smtClean="0"/>
              <a:t>– 23 провінції; 5 автономних районів; 4 міста центрального підпорядкування ; 2 спеціальні адміністративні райони.</a:t>
            </a:r>
          </a:p>
          <a:p>
            <a:pPr algn="ctr"/>
            <a:r>
              <a:rPr lang="uk-UA" sz="2400" i="1" dirty="0" smtClean="0"/>
              <a:t>Член міжнародних організацій</a:t>
            </a:r>
            <a:r>
              <a:rPr lang="uk-UA" dirty="0" smtClean="0"/>
              <a:t> – ООН, АТЕС.</a:t>
            </a:r>
          </a:p>
          <a:p>
            <a:pPr algn="ctr"/>
            <a:r>
              <a:rPr lang="uk-UA" sz="2400" i="1" dirty="0" smtClean="0"/>
              <a:t>Офіційна мова</a:t>
            </a:r>
            <a:r>
              <a:rPr lang="uk-UA" sz="2400" dirty="0" smtClean="0"/>
              <a:t> </a:t>
            </a:r>
            <a:r>
              <a:rPr lang="uk-UA" dirty="0" smtClean="0"/>
              <a:t>– китайська .</a:t>
            </a:r>
          </a:p>
          <a:p>
            <a:pPr algn="ctr"/>
            <a:r>
              <a:rPr lang="uk-UA" i="1" dirty="0" smtClean="0"/>
              <a:t> </a:t>
            </a:r>
            <a:r>
              <a:rPr lang="uk-UA" sz="2400" i="1" dirty="0" smtClean="0"/>
              <a:t>Валюта</a:t>
            </a:r>
            <a:r>
              <a:rPr lang="uk-UA" i="1" dirty="0" smtClean="0"/>
              <a:t> </a:t>
            </a:r>
            <a:r>
              <a:rPr lang="uk-UA" dirty="0" smtClean="0"/>
              <a:t>– юань.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Географічне</a:t>
            </a:r>
            <a:r>
              <a:rPr lang="ru-RU" sz="3200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положення</a:t>
            </a:r>
            <a:endParaRPr lang="ru-RU" sz="3200" b="1" i="1" u="sng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3200" i="1" u="sng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642918"/>
            <a:ext cx="478631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КНР </a:t>
            </a:r>
            <a:r>
              <a:rPr lang="ru-RU" sz="2000" dirty="0" err="1" smtClean="0"/>
              <a:t>розташована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Центральній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Азії</a:t>
            </a:r>
            <a:r>
              <a:rPr lang="ru-RU" sz="2000" dirty="0" smtClean="0"/>
              <a:t>. На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омивають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Жовтого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Східнокитайського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Південнокитайського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Історичним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північним</a:t>
            </a:r>
            <a:r>
              <a:rPr lang="ru-RU" sz="2000" dirty="0" smtClean="0"/>
              <a:t> кордоном Китаю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Велика </a:t>
            </a:r>
            <a:r>
              <a:rPr lang="ru-RU" sz="2000" dirty="0" err="1" smtClean="0"/>
              <a:t>Китайська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стіназавдовжки</a:t>
            </a:r>
            <a:r>
              <a:rPr lang="ru-RU" sz="2000" dirty="0" smtClean="0"/>
              <a:t> 6,5 тис. </a:t>
            </a:r>
            <a:r>
              <a:rPr lang="ru-RU" sz="2000" dirty="0" err="1" smtClean="0"/>
              <a:t>кілометрів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збудована</a:t>
            </a:r>
            <a:r>
              <a:rPr lang="ru-RU" sz="2000" dirty="0" smtClean="0"/>
              <a:t> в </a:t>
            </a:r>
            <a:r>
              <a:rPr lang="en-US" sz="2000" dirty="0" smtClean="0"/>
              <a:t>IV—III </a:t>
            </a:r>
            <a:r>
              <a:rPr lang="ru-RU" sz="2000" dirty="0" smtClean="0"/>
              <a:t>ст. до н. е. для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нападів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кочових</a:t>
            </a:r>
            <a:r>
              <a:rPr lang="ru-RU" sz="2000" dirty="0" smtClean="0"/>
              <a:t> племен. </a:t>
            </a:r>
            <a:r>
              <a:rPr lang="ru-RU" sz="2000" dirty="0" err="1" smtClean="0"/>
              <a:t>Нині</a:t>
            </a:r>
            <a:r>
              <a:rPr lang="ru-RU" sz="2000" dirty="0" smtClean="0"/>
              <a:t> кордон </a:t>
            </a:r>
            <a:r>
              <a:rPr lang="ru-RU" sz="2000" dirty="0" err="1" smtClean="0"/>
              <a:t>перемістився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Велика </a:t>
            </a:r>
            <a:r>
              <a:rPr lang="ru-RU" sz="2000" dirty="0" err="1" smtClean="0"/>
              <a:t>Китайська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опинилася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. Вона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. Китай - держава в </a:t>
            </a:r>
            <a:r>
              <a:rPr lang="ru-RU" sz="2000" dirty="0" err="1" smtClean="0"/>
              <a:t>Центральній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Азії</a:t>
            </a:r>
            <a:r>
              <a:rPr lang="ru-RU" sz="2000" dirty="0" smtClean="0"/>
              <a:t>.  35 </a:t>
            </a:r>
            <a:r>
              <a:rPr lang="ru-RU" sz="2000" dirty="0" err="1" smtClean="0"/>
              <a:t>градусів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широти</a:t>
            </a:r>
            <a:r>
              <a:rPr lang="ru-RU" sz="2000" dirty="0" smtClean="0"/>
              <a:t> , 105 </a:t>
            </a:r>
            <a:r>
              <a:rPr lang="ru-RU" sz="2000" dirty="0" err="1" smtClean="0"/>
              <a:t>градусів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довготи</a:t>
            </a:r>
            <a:r>
              <a:rPr lang="ru-RU" sz="2000" dirty="0" smtClean="0"/>
              <a:t>.  </a:t>
            </a:r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– 9 596 960 кв. км , </a:t>
            </a:r>
          </a:p>
          <a:p>
            <a:pPr algn="r"/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суші</a:t>
            </a:r>
            <a:r>
              <a:rPr lang="ru-RU" sz="2000" dirty="0" smtClean="0"/>
              <a:t> – 9 326 410 кв. км</a:t>
            </a:r>
          </a:p>
          <a:p>
            <a:pPr algn="r"/>
            <a:r>
              <a:rPr lang="ru-RU" sz="2000" dirty="0" smtClean="0"/>
              <a:t> </a:t>
            </a:r>
          </a:p>
          <a:p>
            <a:pPr algn="r"/>
            <a:endParaRPr lang="ru-RU" dirty="0"/>
          </a:p>
        </p:txBody>
      </p:sp>
      <p:pic>
        <p:nvPicPr>
          <p:cNvPr id="6" name="Рисунок 5" descr="fde74e4f75dce779ae2afc4907cb63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928802"/>
            <a:ext cx="4214810" cy="289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_ASIA"/>
          <p:cNvPicPr>
            <a:picLocks noChangeAspect="1" noChangeArrowheads="1"/>
          </p:cNvPicPr>
          <p:nvPr/>
        </p:nvPicPr>
        <p:blipFill>
          <a:blip r:embed="rId2"/>
          <a:srcRect l="37419" t="29263" r="11226" b="271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183</TotalTime>
  <Words>1273</Words>
  <Application>Microsoft Office PowerPoint</Application>
  <PresentationFormat>Экран (4:3)</PresentationFormat>
  <Paragraphs>79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Яркая</vt:lpstr>
      <vt:lpstr>ПРЕЗЕНТАЦІЯ НА ТЕМУ  “ Китайська Народна Республіка “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 “ Китай “</dc:title>
  <dc:creator>Asus</dc:creator>
  <cp:lastModifiedBy>Asus</cp:lastModifiedBy>
  <cp:revision>22</cp:revision>
  <dcterms:created xsi:type="dcterms:W3CDTF">2014-03-12T11:36:53Z</dcterms:created>
  <dcterms:modified xsi:type="dcterms:W3CDTF">2014-06-04T14:11:22Z</dcterms:modified>
</cp:coreProperties>
</file>