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147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07.06.2014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07.06.2014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imalstown.com/animals/p/pallas-cat/wallpapers/pallas-cat-wallpap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6517"/>
            <a:ext cx="11060429" cy="6912768"/>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p:txBody>
          <a:bodyPr/>
          <a:lstStyle/>
          <a:p>
            <a:endParaRPr lang="uk-UA" dirty="0"/>
          </a:p>
        </p:txBody>
      </p:sp>
      <p:sp>
        <p:nvSpPr>
          <p:cNvPr id="2" name="Заголовок 1"/>
          <p:cNvSpPr>
            <a:spLocks noGrp="1"/>
          </p:cNvSpPr>
          <p:nvPr>
            <p:ph type="ctrTitle"/>
          </p:nvPr>
        </p:nvSpPr>
        <p:spPr>
          <a:xfrm>
            <a:off x="2987824" y="188640"/>
            <a:ext cx="7175351" cy="1793167"/>
          </a:xfrm>
        </p:spPr>
        <p:txBody>
          <a:bodyPr>
            <a:normAutofit fontScale="90000"/>
          </a:bodyPr>
          <a:lstStyle/>
          <a:p>
            <a:r>
              <a:rPr lang="en-US" sz="7200" b="1" dirty="0">
                <a:solidFill>
                  <a:schemeClr val="bg1"/>
                </a:solidFill>
              </a:rPr>
              <a:t>Pallas’s Cat</a:t>
            </a:r>
            <a:r>
              <a:rPr lang="en-US" b="1" dirty="0">
                <a:solidFill>
                  <a:schemeClr val="bg1"/>
                </a:solidFill>
              </a:rPr>
              <a:t/>
            </a:r>
            <a:br>
              <a:rPr lang="en-US" b="1" dirty="0">
                <a:solidFill>
                  <a:schemeClr val="bg1"/>
                </a:solidFill>
              </a:rPr>
            </a:br>
            <a:endParaRPr lang="uk-UA" dirty="0">
              <a:solidFill>
                <a:schemeClr val="bg1"/>
              </a:solidFill>
            </a:endParaRPr>
          </a:p>
        </p:txBody>
      </p:sp>
    </p:spTree>
    <p:extLst>
      <p:ext uri="{BB962C8B-B14F-4D97-AF65-F5344CB8AC3E}">
        <p14:creationId xmlns:p14="http://schemas.microsoft.com/office/powerpoint/2010/main" val="28538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6422" y="5013176"/>
            <a:ext cx="9127577" cy="1866070"/>
          </a:xfrm>
        </p:spPr>
        <p:txBody>
          <a:bodyPr>
            <a:normAutofit lnSpcReduction="10000"/>
          </a:bodyPr>
          <a:lstStyle/>
          <a:p>
            <a:pPr marL="45720" indent="0" fontAlgn="base">
              <a:buNone/>
            </a:pPr>
            <a:endParaRPr lang="en-US" dirty="0"/>
          </a:p>
          <a:p>
            <a:pPr fontAlgn="base"/>
            <a:r>
              <a:rPr lang="en-US" dirty="0"/>
              <a:t>The best hope for Pallas’ Cat is that the inaccessibility and desolation of their habitat will help keep their numbers from being too decimated. Conservation measures must include improving law enforcement efforts and revamping the hunting permit system.</a:t>
            </a:r>
          </a:p>
          <a:p>
            <a:endParaRPr lang="uk-UA" dirty="0"/>
          </a:p>
        </p:txBody>
      </p:sp>
      <p:pic>
        <p:nvPicPr>
          <p:cNvPr id="10242" name="Picture 2" descr="http://cdn1.arkive.org/media/0C/0C313DFB-8F19-4A10-B189-2CAC4B16A30A/Presentation.Large/Pallass-cat-on-bra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736748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3"/>
          </p:nvPr>
        </p:nvSpPr>
        <p:spPr/>
        <p:txBody>
          <a:bodyPr/>
          <a:lstStyle/>
          <a:p>
            <a:endParaRPr lang="uk-UA"/>
          </a:p>
        </p:txBody>
      </p:sp>
      <p:pic>
        <p:nvPicPr>
          <p:cNvPr id="11266" name="Picture 2" descr="http://i.imgur.com/Llbj0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0"/>
            <a:ext cx="4948391" cy="619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3"/>
          </p:nvPr>
        </p:nvSpPr>
        <p:spPr/>
        <p:txBody>
          <a:bodyPr/>
          <a:lstStyle/>
          <a:p>
            <a:endParaRPr lang="uk-UA" dirty="0"/>
          </a:p>
        </p:txBody>
      </p:sp>
      <p:pic>
        <p:nvPicPr>
          <p:cNvPr id="12290" name="Picture 2" descr="http://24.media.tumblr.com/ae98415460a9c723385ef986bbc13e15/tumblr_n0fid1zrv31qazsbv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7102157"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290"/>
                                        </p:tgtEl>
                                        <p:attrNameLst>
                                          <p:attrName>r</p:attrName>
                                        </p:attrNameLst>
                                      </p:cBhvr>
                                    </p:animRot>
                                    <p:animRot by="-240000">
                                      <p:cBhvr>
                                        <p:cTn id="7" dur="200" fill="hold">
                                          <p:stCondLst>
                                            <p:cond delay="200"/>
                                          </p:stCondLst>
                                        </p:cTn>
                                        <p:tgtEl>
                                          <p:spTgt spid="12290"/>
                                        </p:tgtEl>
                                        <p:attrNameLst>
                                          <p:attrName>r</p:attrName>
                                        </p:attrNameLst>
                                      </p:cBhvr>
                                    </p:animRot>
                                    <p:animRot by="240000">
                                      <p:cBhvr>
                                        <p:cTn id="8" dur="200" fill="hold">
                                          <p:stCondLst>
                                            <p:cond delay="400"/>
                                          </p:stCondLst>
                                        </p:cTn>
                                        <p:tgtEl>
                                          <p:spTgt spid="12290"/>
                                        </p:tgtEl>
                                        <p:attrNameLst>
                                          <p:attrName>r</p:attrName>
                                        </p:attrNameLst>
                                      </p:cBhvr>
                                    </p:animRot>
                                    <p:animRot by="-240000">
                                      <p:cBhvr>
                                        <p:cTn id="9" dur="200" fill="hold">
                                          <p:stCondLst>
                                            <p:cond delay="600"/>
                                          </p:stCondLst>
                                        </p:cTn>
                                        <p:tgtEl>
                                          <p:spTgt spid="12290"/>
                                        </p:tgtEl>
                                        <p:attrNameLst>
                                          <p:attrName>r</p:attrName>
                                        </p:attrNameLst>
                                      </p:cBhvr>
                                    </p:animRot>
                                    <p:animRot by="120000">
                                      <p:cBhvr>
                                        <p:cTn id="10" dur="200" fill="hold">
                                          <p:stCondLst>
                                            <p:cond delay="800"/>
                                          </p:stCondLst>
                                        </p:cTn>
                                        <p:tgtEl>
                                          <p:spTgt spid="122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3"/>
          </p:nvPr>
        </p:nvSpPr>
        <p:spPr/>
        <p:txBody>
          <a:bodyPr/>
          <a:lstStyle/>
          <a:p>
            <a:endParaRPr lang="uk-UA"/>
          </a:p>
        </p:txBody>
      </p:sp>
      <p:pic>
        <p:nvPicPr>
          <p:cNvPr id="13314" name="Picture 2" descr="https://i.chzbgr.com/maxW500/6165251840/hD3296DCD/"/>
          <p:cNvPicPr>
            <a:picLocks noChangeAspect="1" noChangeArrowheads="1"/>
          </p:cNvPicPr>
          <p:nvPr/>
        </p:nvPicPr>
        <p:blipFill rotWithShape="1">
          <a:blip r:embed="rId2">
            <a:extLst>
              <a:ext uri="{28A0092B-C50C-407E-A947-70E740481C1C}">
                <a14:useLocalDpi xmlns:a14="http://schemas.microsoft.com/office/drawing/2010/main" val="0"/>
              </a:ext>
            </a:extLst>
          </a:blip>
          <a:srcRect b="3981"/>
          <a:stretch/>
        </p:blipFill>
        <p:spPr bwMode="auto">
          <a:xfrm>
            <a:off x="587305" y="620688"/>
            <a:ext cx="7547578" cy="511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5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314"/>
                                        </p:tgtEl>
                                      </p:cBhvr>
                                    </p:animEffect>
                                    <p:animScale>
                                      <p:cBhvr>
                                        <p:cTn id="7" dur="250" autoRev="1" fill="hold"/>
                                        <p:tgtEl>
                                          <p:spTgt spid="133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5087936"/>
            <a:ext cx="9036496" cy="2490143"/>
          </a:xfrm>
        </p:spPr>
        <p:txBody>
          <a:bodyPr/>
          <a:lstStyle/>
          <a:p>
            <a:pPr algn="l"/>
            <a:r>
              <a:rPr lang="en-US" sz="2800" b="0" dirty="0">
                <a:effectLst/>
              </a:rPr>
              <a:t>Well-furred cats from the cold Asian steppes, Pallas’s Cats </a:t>
            </a:r>
            <a:r>
              <a:rPr lang="en-US" sz="2800" b="0" i="1" dirty="0" err="1">
                <a:effectLst/>
              </a:rPr>
              <a:t>Otocolobus</a:t>
            </a:r>
            <a:r>
              <a:rPr lang="en-US" sz="2800" b="0" i="1" dirty="0">
                <a:effectLst/>
              </a:rPr>
              <a:t> </a:t>
            </a:r>
            <a:r>
              <a:rPr lang="en-US" sz="2800" b="0" i="1" dirty="0" err="1">
                <a:effectLst/>
              </a:rPr>
              <a:t>manul</a:t>
            </a:r>
            <a:r>
              <a:rPr lang="en-US" sz="2800" b="0" dirty="0">
                <a:effectLst/>
              </a:rPr>
              <a:t> are also called </a:t>
            </a:r>
            <a:r>
              <a:rPr lang="en-US" sz="2800" b="0" dirty="0" err="1">
                <a:effectLst/>
              </a:rPr>
              <a:t>Manul</a:t>
            </a:r>
            <a:r>
              <a:rPr lang="en-US" sz="2800" b="0" dirty="0">
                <a:effectLst/>
              </a:rPr>
              <a:t>, Steppe Cat or Rock Wildcat.</a:t>
            </a:r>
            <a:endParaRPr lang="uk-UA" sz="2800" dirty="0"/>
          </a:p>
        </p:txBody>
      </p:sp>
      <p:pic>
        <p:nvPicPr>
          <p:cNvPr id="2050" name="Picture 2" descr="http://cdn.www.babble.com/pets/files/2012/10/pallas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6362"/>
            <a:ext cx="7343775"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0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90" y="14330"/>
            <a:ext cx="6512511" cy="1143000"/>
          </a:xfrm>
        </p:spPr>
        <p:txBody>
          <a:bodyPr/>
          <a:lstStyle/>
          <a:p>
            <a:r>
              <a:rPr lang="en-US" dirty="0">
                <a:effectLst/>
              </a:rPr>
              <a:t>Distribution</a:t>
            </a:r>
            <a:endParaRPr lang="uk-UA" dirty="0"/>
          </a:p>
        </p:txBody>
      </p:sp>
      <p:sp>
        <p:nvSpPr>
          <p:cNvPr id="3" name="Объект 2"/>
          <p:cNvSpPr>
            <a:spLocks noGrp="1"/>
          </p:cNvSpPr>
          <p:nvPr>
            <p:ph sz="quarter" idx="13"/>
          </p:nvPr>
        </p:nvSpPr>
        <p:spPr>
          <a:xfrm>
            <a:off x="179512" y="5301208"/>
            <a:ext cx="7840960" cy="1314480"/>
          </a:xfrm>
        </p:spPr>
        <p:txBody>
          <a:bodyPr/>
          <a:lstStyle/>
          <a:p>
            <a:r>
              <a:rPr lang="en-US" dirty="0" err="1"/>
              <a:t>Manul</a:t>
            </a:r>
            <a:r>
              <a:rPr lang="en-US" dirty="0"/>
              <a:t> occur in Central Asia, from the Caspian Sea through Iran, Afghanistan, Pakistan and northern India to central China, Mongolia and southern Russia. </a:t>
            </a:r>
            <a:endParaRPr lang="uk-UA" dirty="0"/>
          </a:p>
        </p:txBody>
      </p:sp>
      <p:pic>
        <p:nvPicPr>
          <p:cNvPr id="3074" name="Picture 2" descr="http://upload.wikimedia.org/wikipedia/commons/thumb/7/79/Manul_map.svg/220px-Manul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052736"/>
            <a:ext cx="4104456" cy="410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116632"/>
            <a:ext cx="6512511" cy="1143000"/>
          </a:xfrm>
        </p:spPr>
        <p:txBody>
          <a:bodyPr/>
          <a:lstStyle/>
          <a:p>
            <a:r>
              <a:rPr lang="en-US" dirty="0">
                <a:effectLst/>
              </a:rPr>
              <a:t>Lifestyle</a:t>
            </a:r>
            <a:br>
              <a:rPr lang="en-US" dirty="0">
                <a:effectLst/>
              </a:rPr>
            </a:br>
            <a:endParaRPr lang="uk-UA" dirty="0"/>
          </a:p>
        </p:txBody>
      </p:sp>
      <p:sp>
        <p:nvSpPr>
          <p:cNvPr id="3" name="Объект 2"/>
          <p:cNvSpPr>
            <a:spLocks noGrp="1"/>
          </p:cNvSpPr>
          <p:nvPr>
            <p:ph sz="quarter" idx="13"/>
          </p:nvPr>
        </p:nvSpPr>
        <p:spPr>
          <a:xfrm>
            <a:off x="0" y="5013176"/>
            <a:ext cx="9144000" cy="1844824"/>
          </a:xfrm>
        </p:spPr>
        <p:txBody>
          <a:bodyPr>
            <a:normAutofit/>
          </a:bodyPr>
          <a:lstStyle/>
          <a:p>
            <a:r>
              <a:rPr lang="en-US" dirty="0"/>
              <a:t>Pallas’s cats are usually nocturnal but may come out during the </a:t>
            </a:r>
            <a:r>
              <a:rPr lang="en-US" dirty="0" smtClean="0"/>
              <a:t>day. </a:t>
            </a:r>
            <a:r>
              <a:rPr lang="en-US" dirty="0"/>
              <a:t>They move around on their own in a territory that spans 2 to 3 miles. They den in caves, crevices and burrows made by other animals. The Pallas’s cats’ long, dense fur provides insulation against their snowy environment</a:t>
            </a:r>
            <a:r>
              <a:rPr lang="en-US" dirty="0" smtClean="0"/>
              <a:t>.</a:t>
            </a:r>
            <a:endParaRPr lang="uk-UA" dirty="0"/>
          </a:p>
        </p:txBody>
      </p:sp>
      <p:pic>
        <p:nvPicPr>
          <p:cNvPr id="4098" name="Picture 2" descr="http://greatcatsoftheworld.files.wordpress.com/2012/10/pallas-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08720"/>
            <a:ext cx="5544616" cy="415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512511" cy="1143000"/>
          </a:xfrm>
        </p:spPr>
        <p:txBody>
          <a:bodyPr/>
          <a:lstStyle/>
          <a:p>
            <a:r>
              <a:rPr lang="en-US" dirty="0">
                <a:effectLst/>
              </a:rPr>
              <a:t>Food</a:t>
            </a:r>
            <a:br>
              <a:rPr lang="en-US" dirty="0">
                <a:effectLst/>
              </a:rPr>
            </a:br>
            <a:endParaRPr lang="uk-UA" dirty="0"/>
          </a:p>
        </p:txBody>
      </p:sp>
      <p:sp>
        <p:nvSpPr>
          <p:cNvPr id="3" name="Объект 2"/>
          <p:cNvSpPr>
            <a:spLocks noGrp="1"/>
          </p:cNvSpPr>
          <p:nvPr>
            <p:ph sz="quarter" idx="13"/>
          </p:nvPr>
        </p:nvSpPr>
        <p:spPr>
          <a:xfrm>
            <a:off x="0" y="5733256"/>
            <a:ext cx="8892480" cy="1458496"/>
          </a:xfrm>
        </p:spPr>
        <p:txBody>
          <a:bodyPr/>
          <a:lstStyle/>
          <a:p>
            <a:r>
              <a:rPr lang="en-US" dirty="0"/>
              <a:t>Pallas’s cat eats small mammals such as rodents and </a:t>
            </a:r>
            <a:r>
              <a:rPr lang="en-US" dirty="0" err="1"/>
              <a:t>pikas</a:t>
            </a:r>
            <a:r>
              <a:rPr lang="en-US" dirty="0"/>
              <a:t>, and ground-dwelling birds.</a:t>
            </a:r>
            <a:endParaRPr lang="uk-UA" dirty="0"/>
          </a:p>
        </p:txBody>
      </p:sp>
      <p:pic>
        <p:nvPicPr>
          <p:cNvPr id="5122" name="Picture 2" descr="http://i.dailymail.co.uk/i/pix/2013/04/26/article-2315116-1974F5E4000005DC-838_634x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023678"/>
            <a:ext cx="6038850" cy="40386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2.bp.blogspot.com/-TTn7T4MMvJg/T-Wl9aUZNII/AAAAAAAACq0/oAVEsN0D9sk/s1600/Pallas%2Bc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329" y="836712"/>
            <a:ext cx="6149567" cy="491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6512511" cy="1143000"/>
          </a:xfrm>
        </p:spPr>
        <p:txBody>
          <a:bodyPr/>
          <a:lstStyle/>
          <a:p>
            <a:r>
              <a:rPr lang="en-US" dirty="0"/>
              <a:t>Life Cycle</a:t>
            </a:r>
            <a:br>
              <a:rPr lang="en-US" dirty="0"/>
            </a:br>
            <a:endParaRPr lang="uk-UA" dirty="0"/>
          </a:p>
        </p:txBody>
      </p:sp>
      <p:sp>
        <p:nvSpPr>
          <p:cNvPr id="3" name="Объект 2"/>
          <p:cNvSpPr>
            <a:spLocks noGrp="1"/>
          </p:cNvSpPr>
          <p:nvPr>
            <p:ph sz="quarter" idx="13"/>
          </p:nvPr>
        </p:nvSpPr>
        <p:spPr>
          <a:xfrm>
            <a:off x="0" y="4797152"/>
            <a:ext cx="9144000" cy="2060848"/>
          </a:xfrm>
        </p:spPr>
        <p:txBody>
          <a:bodyPr>
            <a:normAutofit/>
          </a:bodyPr>
          <a:lstStyle/>
          <a:p>
            <a:pPr fontAlgn="base"/>
            <a:r>
              <a:rPr lang="en-US" dirty="0" smtClean="0"/>
              <a:t>The </a:t>
            </a:r>
            <a:r>
              <a:rPr lang="en-US" dirty="0"/>
              <a:t>Pallas’s cat can usually lives to be 8 to 10 years old. Females give birth in late spring to litters of up to six young. In 4 to 6 months, the kittens are mature. Females are ready to be mothers at 1 year of age but little is known about the cats’ mating behavior.</a:t>
            </a:r>
          </a:p>
          <a:p>
            <a:endParaRPr lang="uk-UA" dirty="0"/>
          </a:p>
        </p:txBody>
      </p:sp>
      <p:pic>
        <p:nvPicPr>
          <p:cNvPr id="6146" name="Picture 2" descr="http://goodnewsanimal.ru/445/6a010535647bf3970b014e8ac879d3970d-8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52736"/>
            <a:ext cx="595702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558336" cy="1143000"/>
          </a:xfrm>
        </p:spPr>
        <p:txBody>
          <a:bodyPr/>
          <a:lstStyle/>
          <a:p>
            <a:r>
              <a:rPr lang="en-US" dirty="0"/>
              <a:t>Some </a:t>
            </a:r>
            <a:r>
              <a:rPr lang="en-US" dirty="0" smtClean="0"/>
              <a:t>of </a:t>
            </a:r>
            <a:r>
              <a:rPr lang="en-US" dirty="0"/>
              <a:t>Neighbors</a:t>
            </a:r>
            <a:br>
              <a:rPr lang="en-US" dirty="0"/>
            </a:br>
            <a:endParaRPr lang="uk-UA" dirty="0"/>
          </a:p>
        </p:txBody>
      </p:sp>
      <p:sp>
        <p:nvSpPr>
          <p:cNvPr id="3" name="Объект 2"/>
          <p:cNvSpPr>
            <a:spLocks noGrp="1"/>
          </p:cNvSpPr>
          <p:nvPr>
            <p:ph sz="quarter" idx="13"/>
          </p:nvPr>
        </p:nvSpPr>
        <p:spPr>
          <a:xfrm>
            <a:off x="0" y="5075710"/>
            <a:ext cx="9144000" cy="1782289"/>
          </a:xfrm>
        </p:spPr>
        <p:txBody>
          <a:bodyPr>
            <a:normAutofit/>
          </a:bodyPr>
          <a:lstStyle/>
          <a:p>
            <a:pPr fontAlgn="base"/>
            <a:r>
              <a:rPr lang="en-US" dirty="0" smtClean="0"/>
              <a:t>Gazelles</a:t>
            </a:r>
            <a:r>
              <a:rPr lang="en-US" dirty="0"/>
              <a:t>, marmots, gray wolves, </a:t>
            </a:r>
            <a:r>
              <a:rPr lang="en-US" dirty="0" err="1"/>
              <a:t>saiga</a:t>
            </a:r>
            <a:r>
              <a:rPr lang="en-US" dirty="0"/>
              <a:t> antelope, steppe eagles, </a:t>
            </a:r>
            <a:r>
              <a:rPr lang="en-US" dirty="0" err="1"/>
              <a:t>maral</a:t>
            </a:r>
            <a:r>
              <a:rPr lang="en-US" dirty="0"/>
              <a:t> deer, desert dormouse, marbled polecat, Marco Polo sheep, great bustard, squirrels</a:t>
            </a:r>
          </a:p>
          <a:p>
            <a:endParaRPr lang="uk-UA" dirty="0"/>
          </a:p>
        </p:txBody>
      </p:sp>
      <p:pic>
        <p:nvPicPr>
          <p:cNvPr id="7170" name="Picture 2" descr="https://encrypted-tbn1.gstatic.com/images?q=tbn:ANd9GcTepjoHljPlnr-AqczhZtnTGDB6OWUZh_Wjc81YCh638omTr-wo_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711" y="1484784"/>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arkive.org/media/4D/4D3AAB9D-B7C2-433B-860A-154185CB00DF/Presentation.Large/Grey-wolf-running-in-s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47772"/>
            <a:ext cx="3814986" cy="25354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hQSEBUUEhQUFBQUFhQUFBUUFRcUFRUUFBQVFBQVFBUXHSYeFxwkGRcXHy8gJCcpLCwsFx4xNTAqNSYsLCkBCQoKDgwOGg8PGiklHyQsLCkpLCwpLCkpKSwpLCwsKSwpKSwpKSksKSwsKSksLCksKSksKSkpLCkpLCkpKSwsLP/AABEIALYBFQMBIgACEQEDEQH/xAAbAAEAAgMBAQAAAAAAAAAAAAAAAQQDBQYCB//EADoQAAEDAgQEBQMCBQQCAwEAAAEAAhEDIQQSMUEFIlFhBhMycYFCkaGxwRQjUtHwYnKC4QfxkqLCJP/EABkBAQADAQEAAAAAAAAAAAAAAAABAgMEBf/EACURAQACAgICAQQDAQAAAAAAAAABAhExAyEEQVESExRxMkJSIv/aAAwDAQACEQMRAD8A9oiFem4hSoBRBKIoQEUqEBERAREQEREBERAREUAiIgIiICIpRCFKIiRERAREQEREBAURAREQQiIpABERBKKFKAoUqFAIiICIkICIiAiIgIiICIiAiIglFEKUEKURAREQEREAoiICKUQFCIghSihBKhAFKAihSghSiIIRSiCEREEqFKhARSoQECKUEIilEIRERKUT/D/2uf4l4ta3loN810xmv5f/ABi7/wADuVW14rGZTWs206BCuLf4hrfXVNNx+lw8sDNMEwQNjGbpuruC8Q1ZAOWpP0xlc6RbI9gg69D7rD8mntr9izpmqVgweMbVbmYdDDgbFrhBLXDrcLOuiJie4YzGOhERSCIpQQpUKUBQpUICIiAiIgIiICQiICIiAiIghERART/nx1Ko4rjdGnM1ASNmcx/Fh91WbRG0xEzpdRcbjPHT/oa2mNpBqO7ybD8Kg3xbiKnpc6JiQW02g9y1sn7rGfIrDSOG0voQE6LFVxLGep7G/wC5wH4XEHiDiMz6hfE6uc7TWxdbpqsDsY4GWsjqXN0OuVxBln5WU+X8Q1jx/mXZ1+PUW/XO3KCY99IVDF+K2tnKz5cSfw3+605xsmCARu6dOs/+1WrObctMa2zC3U/5+Fzz5V5axwUh44px2pXOV7wGbMbytJ2Jm7j76dlXYRO/zr/YqhiCAdj7b/O6mlXPX8qlpm3cyvGK9Q6ejwqjWDC6vSDwPS9rhGgEVJLDOpDnNIjvK7PhPDfLdTrsfTcaclxY172ipkIgjK1puQTDhvBXyUYl4Mhzh7Oyn8LofC3Da1bnFSpSpAkZmPc1zyDdrb/cmRtc6ZTw35P+Ykm8VjLpaPHxiMbXLcuRxAiGtcHspuObqQW06gM6FrBab7NavBeHqdKv5rS8nI5pzvL3F7nXdMCIYC3f1HSL7RexxV+iv0uC8xM5gRFK1UEREBFDiiCVClQgIiICIiAiIgIiICIiCApVfH4+nQZnqvDG7E6uI2a0XcfZcjj/AB5UqSMJSgDWrUAMd49DP+RPwqWvWu1q0m2nZ1aoaJcQ0dXENFuhOvwtDxLxjTZakPMd1Mhg+NXfhcxT4U+q4VMTXc9xiIcZyzoHHboBA0ustdjRysblb1nO5x3LnHeABouO/lequmvB8vdfjNSsZrOJaNKYhjCdiQDt8m6q1qz3NEZGtN7DadQ0fuf7rxiKUEZSZM5hqDpAkoDMZj20nqB79FyzaZnLeIiOmNuEZMmXH/WZ36CArPKRrBuAAb/GaYHsFWJH0+03tfQLIGjLe8TftaCqytDNSm2Yjlg5SZvsXbmLECwsOgjYfxgqD7ATGaJGh99ja5Wqp1NtREfSB7k+yl1Qgy1x2gdepJ6x+yrMZSv1cLTNgXCTlJkTFs0SLnvCrHgtPQVHjSJyuv3bDToJ1WMOub2G41Agf+l5cbyLCZsbHNvKmMwicMeNwTqIuQ9sxImATpmB9JiI1Hcqq1rXOFtTsTp7lXsbjA5j9Z0ud5tbrb/IWtp1DAItM9gNP7fhaRpWZWeF8MOIrtpNNjdzh9DARmPeBb3cF9RoUGsa1jBla0BrR0AXHf8Aj6l/MrO3FOmB2DnuMf8A0b9l2i9DgrEVy4uW2ZwIildDJCIpQEREBQpRARFCAiKUEIpUICIiAiLUcex5YMjXQ9wlrGk+Y8DuLU2dSbmLKl7RSMytWv1ThsMXjBTEm/aQI/3E6Bc/jPFQYDLwHGMrSMjWjuG/zH97DaJmRqMfUeRkqVQwC4ZRBE5jJJcTOt5MrU0cSKTjkABNpaJdE3hzgSD3svPtzWu668darWIDqz83lOq1CPXVBAsZGWlOg+B2WZ5awBr3OqOAmBAZTMzlY30juR1VnANL2mo4ljXktAzyTlMGWDv16SqeMxDQT5chploO7hOvysMzMtuoZzijlJc257km430vv8LCyoW9Z3jabwO+y1nmEGdNCPvaVNTFvjWB0Aj7nU/dT9CPqbClBJj266b+914LJNrDb5WbCYY0oa+A4kzBs0Oa2JPsT8rHmuST9LoG+rVX9JTSp2y7XO+lv3WF1I/J+0KyDAPXI0D35Z/RYHYiJLTdsToddv2SCXnyu/x86L050u5RLrNDdZmABfWXITzdLAnfWDCuYKlkrtIAeRL4b9JYCWzG45fkhSKONwppOdMvjlLtiRMx8yVVbi8w5jAOgmLaCFe47ivS172vcBzNYA1oduHQInaB7m5WpqvymwvppEbmxurVjMdqTPbPisTDYFiba/E+6rUDcCfboFhNzcq7wnhNTEPy0mzEZnGzGiYlztvbVXiPUK59ux8AUP5dapeHPYwdwxpJj5f+i6pVuGcObQotpMuGi5iC5xu5x9z9hA2VlelSv01iHHeczlKIiuqgKURAUKUQEREBERBClFBQSiIgIhNr2ABJJsABqSdh3XK8Z8bNDXNw3M7TzY5G9SwH1nube6ra0V7lMVmdN/xDitKgJqvDJ0bcvPsxoJPvEd1o8W/zA6th2OfnbmdWc3y2sDREZjqGG3KYBBkzrw5eXOLnEucbkkySepcVuG+JyKDKRa2p5eYA1KlSowAmWtFIEUxGt5Myfbg5rzydQ6+KsUYMbSy+sw438tk5o2LsxlsiPVfrOiouk2jKOg1+T/ZeXYx7nyYMycuXK0zJJIZBdfclbLhD6D84r1G0SACwtY8scZ5g5zSYMRFutxacdNNsdLFRSDIsC7eJDiSR9zfrZbvgtbDVG0aLmFtWo8tfVm0EgUwXOMMbe4aOkqKPBWVGZ8O0Vmg5S6XEgxPoPMOokfKoYvhrmznDhY+puQfbU/hUzE9LYmGTi+Ao0nuzvl4s2lTh0QLeY7Rv5dfQLTsdBBIB7H7x1j8rK3DjYEx05Wj50/KipSDdTJ6N0Huf+leIwrMvdTHyBLWk3lxBkybWBAEaDf8ARdFiuHNFCkaNIy+lTqVahl3O9jXlocbNFxYdblck/EAdB7CT8rH/AB7x6XOEaczoHsJgJNfgi3y2tTgtQmzXG0ztfW+kKvjMCaVnEB41aDJb8DT5haqpUfUdLiXuP9RLj+Vs6tbEVXS9zXE8ziQAS7dzy0AucTcmbnWU7j2bVvNOkmNIXpuILGkWE7aaxII3Fh2sodh6p0LY/wBPLb7fuq/kZdRf/N91bpGJh7a86izp16CNuit8N4PUxD8lIAnVziYawTdzj7/J7q1wfw1WrwWtysJvVeIbG+Qav9m/JC+i8PwDKNMU6YgCJNsziBGZ5Gp/RbcfFNu50yvyRXTn+G/+P6LL1nOrH+kTTp/MHM7bcfK6alSDWhrQGtGjWiGj2AXpSuytYrpzTaZ2hSiK6BERAREQEREBERQCIikEREBERBxXjfFV3OdTax4oMEuIacryAC5znR6QXAAaTe+3DPfP+XX1rxHxLD0qJbieZrwIpAnNUhwcIAIIEgc0gW30XzTG4ltR58uiyg3QMZmJjq6o8kz1j7Dfi5oxOcunj7jSpTw4+q5H0j/9u+n9Vmd320aLAewOnufshpOaL8vQDX4G3vr3WNgzEDSTH33WGWuGVjS4wNN40+Tqf8stjgqDWODiAct7iROxIm/tPurvDOCVKtqLOUGC9xysb1l31HsJPZdFgfBNJpzVnGq7oJYwH4OY/caKK8d+TWkzatNuV8t1St/Ka57xflbzNm88p5d7ypoccexpbUYysDp5hzupu6tfeO4/7n6NSwjGs8trGhhEFgaMpkQcw+qd5mVq/EHhtuIpgMDKdRnoIaGgj+hxaJA6dFrPi4qp+RmXB1uKFx0aJ0AJt2voFjqU5u4/ErY0/AeLLrimwf1Gs0j7MzO/C2uC/wDHzwB5mIDbmRRYTbs92Uz/AMVSOG86W+7WNuX8oAaW7iPyf2WI1WkwCOwaJP3X0LDeB8K27mPqnrVe4/MMj8ys/HcHGFcyixjRIcWsa1jbSZhoG4GlzbutPx5iMyp96JnEON4Pw9jml8yfqvcXytb8mT8L3xOmGuIaIFx8zdVOCvLXlsiDLr7ugAfurmOH+byRMLhnq7qjuqq0cp2nlgdDb+62/hfhlGtXd5rS8saHsBMss7K7MPqiWQDbWZWkFXTsP8/VdL4OpjzZE+gnTrEjvbKuji/nGWPJ/GXXkoiL1HAIiKQREQEREBEUoChSoUCVClFIKFKhAREUAoeDFjB2MAkdwDb7qUQcbjfA9R1Rzm1G1C4j+ZXe7OLCZhh3m42tZYcf4QdRo5mHzKhgGAQxmgAZTAL6ri4wJ0iSOncLzUZIIlwkES05XCejtj3WM8Ne2sctnyyrwisaopnmqmZpNh1QXiamXlZc6E23i09TwPwI1kOxMPdtSaeQH/W4es9hA9102CwNOi3LSYGN3A1ceribuPuVmUU4IjZblmdIa0AAAAACAAAABsABYDspRFuyERFIKFKKAWOvTzNcDuCFkQGEHyfizstd0RLSRA2Oke/VZHY3PBsDmNttGj9D+VtvEnhhzahNNoyudTp0mzL3uc0ZiTH9QdqepiJWrq+HqtN3pLm52080GC5zS6wN7NF+/wAFebycc5mXdS/p6w9OXltiTyz0HX8gfK7zw7hQ2g1wF3y72EhoH2YFoMBgwwEgSJ1PqLnG1v8A4/ddNwcfyQD9Lqjb6iHuse4MhR4lotyT+k+RExRdSF68sxMGOsGPuvK9NwCIikERFAIpRBCKUQRClEhAREQERFIIiICIiAiIoBERAULJSpFxhoJPb9+iytwJ3IH5+LbqluStdytWlrahWRWxg27u+1+yCjTLi0OLiBJ0t8jQ9jfssZ8rjhrHBdURYuJYplGAXGo93ppMGeo7u1rGi0xciNtVr6VLHV3R5ZwrDcueIeGkx9XPPs1u91P5PHjKPsWzhtVkp0CdB97KzwrhIpMGZ9R5gS57iXEiSXR9HttHW5zVcWctm20BuT1vOu11z38z/MNa+P8A6aXivBq9QAUarWG/oZNS8B0VHuAaNjlaTpczbVYbgWJpvc4+fWbly5K1am9hqQ0ueKZIzQ67ZaI3ldXQxEkjNmEX1EO6NkydRCyv9WsbEiD6j9XXa/Y3IC5L8l79TLorStdQ5em6uxwecCM3pIZ5fLT1Jyh5JcI1idlZbx7DgZ6hqy6oWy0AvaXy6HMcINxaWkjSF0PDsQ12JYKoLqbiRfTM4QAWmzhIH330Wz8acMovYw1abKjgC2MoAAMHmLRmgZhDZA5z1WUcUbicLzfPUw+V0cJgziDiKOIxL6rnPdlZQBd5hdm5QxwlgEhzSDZ2jbRuTWxDnOfDcPSBAY3EMAL5mzn5w5hBH9O+hgrcBtQAM815a2BzOJbAjV1R0O7EzorFDBPLMr3k3mWkMPqDmhsTAEDUnvay24+a9PeVLcdbRpRaZ0+YMwYmCQpW3wOJpsIYWDyybgMYXE2JOa0yJ1M2WuxlNwOZrZY4uDSHEtcGm2VzpynLEtdFwYEQuyPL+Yc0+P8AEsKKGTuCOgi9wDBAsDfrtNllo0c28aaibdbGPyt6+RxzGcsp4rR6Y0Vl2HaJlxiYkZSNSLgT9wSCsNSnHW0TIgidEjnpM4yTw2xl4RJRbshSiIIRSiCEUlQgEoilSIRSvdOiXaCe+33KrMxHcpiJnTGivYbhmd4ZmgmLxYSY311Vt3Cm03lplxaSCXCBbcCdNCJ6j2XPPk8cRmO20cF521NOiToLddB9yrlDACxcZnQDTvN5/ELKMSNRpaJ13iNteiteblY2YbMnsNy4n8z3XHfyr26jp0V4Kx3LAYDbkNpgZiQXAZQJLuUdOi1FPi4qT/DsqYgZspdlFGgGgXzVXgl1toJ7aKvSpVMa6agdSwbSHBvoqYgQQzN9QbF50A0kmR1fAcFnfchtOnfKBla0NHKIIgC0x0b7kYba6cziMNi3OAojDtbo501KmUzs0tDT9is2E4E9pzV8Q+t0YJpUhfo0guHaAPddJjeIOqOkyGy6LQA2TlLhGYkiO91Sq4hv0SZ+qDLgOg0DZm+qiUvArlswBfUWA1gA5dLXg5jzHQCF4rkm+gFyb6GNBvMRMraUMCymA+vDnRnbS1HNMGobj4HS8wqFTHuqVjndJAm5sOgAGm6i3RHb1h8OavK28jbRoB9TjsNBOgHUqjVe1zoa20aTaSSY5p3jrr3W8x2NZSwrstXzC/l5WNawOaGkiS3M5sPaLzYWghaHBOMXAAAuTN8pM3O/t+UmMETlloUQIdUcALCSCbzYNDRJNrBokzEEr3xMZXNaxtfR0uqt8pj3Dyy005nMMrnSXaQ0GNgqtc7NygiQDka+Ja5n1RB5l5xWJdVdncOa8NOWGNaSGgBvL+nUgJno9srqkWaecZSbyc0iIk2HSx+FY8S1BUNKq0EU6lPMGO2LYa8WOsBl97XVShw90F5a6D9XNkmTB6XMaz+Fm4kXfwtgYouNNxLZBbWLTmhwiZkE7SNCDCNTBPyr0HHLnEAmTMSYAsNTc6a9I3VZ+NIaC0jUdSRzAAH4mdO2qyVqDjTu4kn3IAgTFgRPUk6IMPykNm/Ja4EiRPYTOkyq4TMtrRw7H4bOQS6ZY4SS4bCP6f0n4WrdVLX5ri0PAkgi5DXgXdB2PuFkxdTPTaHZD5TPU2mGcwY0EgyS0EiIBvpusGJwjThA+plc1zyxtpc2oGvfN7aTF9+xV/0j9svE6bMnnMbDALsLyHMe4imJzXLTZwcJAkhaz+PvOgm+pgAEZmneDfTdesDiW3DpDiRGgYTpli5ab67kEzddFhvCrKjAaFfMX5czHQQ0hvM0QJadAeUWg6TNsZ0rnG2uqFsBwDS43iQJMQbTf20UjE07gtbbozlE3A0tpqQIVJuIaHFstAc4mzgMx3DWzOg6C4B95/iWh4DDM5RzET6gIAnNvr7fFFm2NFrjoJiIhsDrp+3RUsQ2mww4OEn1tMBv+5jpke0H5KsYEyBJkAHcuvcEEzeDIWKrQzuIc4wALAgEAZhmmI+Lq1eS9dSi1K23DC/BZSAeaRIyFmUt2Ic9zQZ/YgkFaPi/iOlh3FlRlZrrctQMpmI9UONx0I11W7cwhrcpNRgJN4bDhYnSMwPQiZ6LYs4NSq02eZTqVGVW1MrXHy8j2uDnQ4nlacvrBbIkaGFvHkXmdsvtUj00mGf5gBaHXEgObldGxLTpIv7K5R4eXCSQPzbrIsumw2KbndhsOymHNaScwIDnjIHMFZgJJa1wvedNBK1VfySAKYLHCcwaQWBwMDLmZM3uSIuQtb+TbHSleGue1Otg6bIu9wMgETtE2DDAvv0KKH4p+RmQOcIN6hbm2N4gb7Aeyhc35F/lt9mvwpKQJMIi9mdPOja0/DNY2XSTMQLDv7L1VxoE2Nst5kiSNOqIvD5OS1ty9SlYrpm4RVLsZTYCYJbUdo0wCXWI1MgCLCJWfiGPmo6Bd5e4mdJJOm+w9kRRGidtfgyX5XSQCAYEdJgmL7BXqrLEz772Aiw+6IqpV8PULnEsIkyYdvEgZnTJkiZi2yuiryuAc6HTnENEuMXkCTadTaSIuURTCJYsS8n+XYCeaNyYgTrA/WT0iuQSSGgSSGiTA9UDQaduihEkhf4w0h4pt+kgGTNmANaAdbX+61VWkAcoc60SbTIkH4OqIolMNvxXA+WylTLiTDnkjQAhsho621/C01fEcwDRGUzJvcmCQFCK1o7VjS83ClkSZN7mSdt5Xh9GwEAGwkWJAM3jS5JRFnLR12Hwv/8AHkl3oPNvJM/r+Fz/AA2kDRr5pyOY1uVsSCXSDLp0M/frBRF0e4YfLBUoZZvPpABiIMEbW/6F1XrOgPAsYN97gbjS95RFlLSGtrYwMoknMTYaiAMw0tblHRe6cjD1GTGd1AHLYZWONQm0c0NLNrPPsiJXZLn6VFrbx3ttzTb337r6V4JxTf4UuAPKZM6loZIaTNwJIHZSi1ptS+nI8YofzhVc1jqtVrnFxaDYkwL9A/ormCwrHQ4gl7Zg6QYIMHf1b9JRFnO140utqBrg3LrmmLdSTpuft8qKjBMACDrI1sbH4tKIqJV6hzC/QW03/ZeKdOIAtcGAbXvMHeURI2mUYkOa4PY4NLLgZYl7SCx+YG3cRey2WNDRkqj0V5e1sCabpAe0EfTOm8WRFf8ArKvuFI4oknqDBJvJgH4ChEW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8" descr="data:image/jpeg;base64,/9j/4AAQSkZJRgABAQAAAQABAAD/2wCEAAkGBxMRERQUExQVFhUWFx0WGRgXGBgeGxwaHxwYHBgZHB4YHCggIB0lHBoVJDEhJSkrLi4uFx8zODMsNygtLisBCgoKDg0OGhAQGywkICQsLCwuNDgvLCwvLC83LCwsLC8sLCw0LCwsLCwsLCwsLCwsLCwsLCwsLCwsLCwsLCwsLP/AABEIAI0AtAMBIgACEQEDEQH/xAAcAAACAwEBAQEAAAAAAAAAAAAEBQIDBgEABwj/xAA7EAACAQIEBAQEBAQGAgMAAAABAhEAAwQSITEFIkFRBhNhcTKBkaEjUrHBFELR8AcVYnLh8TOCFiRD/8QAGgEAAgMBAQAAAAAAAAAAAAAAAgMBBAUABv/EACsRAAICAgIBAwIFBQAAAAAAAAABAhEDIRIxQQQTUWHwFCKRwfEFIzJxof/aAAwDAQACEQMRAD8ABS4p2P3qOIxUDeldrEALtrVcQJMxVXgXeY4w3EJWJqN/HheutBlQYy7RXGtqRHWo4RC5SoYYHHhveq8ZxIKw70NawpGoNSvcNDmZ1pfGKdsLlKh1guIpAmijiu1IrOFCRNFLcHyqtPEr0WITGb3wRUcMCxmhrTgdKiMaV2pfD4DchoVIFCjFFGmq7OLZzB61bxKwqrM0KhTpnckSuYwXNars4kZomkFzjAtllZTsSPUelBYHiq4vMinJcXmtnv6EfUfOnr07pvwB7sevJqOI8WTD5S/8zZap4nxkWrlhQJF1is9tCR+1YzF2Lt/DvbcE3Ld0RvMEc3v1p2mEe4lgNo1opc16iCGFMeCEEr33f7ALJKTdL78jM+IEFt3I+EAn56R+n1pxw3JiLfmIwy/3pWI4pgf/AK95U1z3QSR2XWB/7RRPBPMtJZXoAGgH+ZpgH2BmoeGDja+9Ec58q++zYX8KU3ql7EwaccP4rZu/htqx/U0dieDZRI1G5jpVVxkkH7i6Zm0wmbSoHhRnWa0VuwAaIu2RGlI96g2ZkcONerSpaAEHWvUPvfUjZ8zwPDlYEzVGMCiQTVi3imgBFQxuHWBOrGt297KTWtFC3cixXMG4YyZrgwhmCaIS24A5QB3om1RyRC3iOYwaIvZguYGhHsKDM/KrrGM5srDlrrTI6L7OIleairDgnlq7D3bNtTKzSZMWBckCAaXJJ/4jItrseG8VkRFUJaDfEYrlt8530qvGGFMGkNPoan8heLGS1KkE9KV4XG3rkjt3BBHuOtKMQl9zq0L3mt34PwKqillJ0nOxAH0qciWKFvbOjLkzO4ng926yXIUjZoOmmzKRqDTjh3ha3aueaF1nceuk1o4GYhFCg7QBB9ZFQ810nlzaD0mdyPadqqT9TOSpDY44rbABg9bkASGgfT/ulycLOZpY5inljsPzH3Jo7hV4tdc3MouGQIJggRBI7waljLfMDCtr/MTpQc5J0M4pifF8Nyr5amF0k9SANvnJoi9hJy6dIC/YT6CpMFe5DDWZWJg+570XatMW10nTTt7nejc3o7ikA2rHlartMk9W/oK2Xh3jDNltuACRP9+lJrmEz6LAUbgRJ9/Su2cR5ZJYwOpg7dga6OSxeSCaNHxFRMgaUJZEjUEUdwrjVm7bOblA09aWPipMW/h7nekZcaW0BCTemEnD/wCr716lz3WB1OtdpHFjTGX8IVXfQUBg0JJMEjoafs4cQKGvXhaWAJrec/EUU1H5B8PhFXmuHWu4rBF1MNAom44IEigsdhbjFPLaFG9LjJt22MaVUCcOweUEv9KoxKw+g03rQtw5yh9qHwWCCr+JrU+6u2yPb1QuwF92OqQvejb2HtsCW0io4qV0QE9ooDh2HuupziDOxqLvfRNVoqueZ/8AkwPSgMR5kEMDNazh3g69cAdFyqD8TMFB9poy74aAfK2JwvNsfMGpEyPQ6GjWWK0A0vkw9604AILN6TFN+EeICh/FuSBoEER7kxrFaX/4YRuQwOxQgg9o70BxH/C+9JdTM99/YRp86nljyKpEW4biU4jxekShkgQAO/U/33qNzxN/4eYTPP6A7CqcP4Ta3by5TmBJkiNenyAn50rv+EMRyoikkmS0afOlRxenurHOeVK6GGP44qurgjefl2oscdS4dD60CPAV5yFzrIABn6GnnDfCS2PiGduuvv0pc/w6j3bGxnO9rRLhV4XH5hoQDJ9Rp9KfomUFhJHbt/etBWbmHRhMg6AA6bftNG3MYoiGHN/KCPn61Snt6D5WWhARKECTqTUMZhfMEDmjcxXpGmh13A0PpUrNxRIOYDtGtAnQNPspwD20YJkaDoT/AHtRviDBoiqbTweon+lAXrRDjKN/Uz79q0wSbeU9t9J+1Oclx2LepJoySrcPrXqeDFImgWu1Vt/A3kvgxC2y/wAJ+lWLgRGrH1qOEsG2DV1y6TsDNaspPwxKjR4WxmMEH0NSa+RC5ahasE65de9HJgF+I3IApcml2FsX3MYwJBGtUtebMCUOXv0p9Zew2kSY0Jqq7b/MDA2HelqaXghpjT/LrNu2LpttcMToV/Qx+tZDi/jOxauZRZe2ZBBZJU9wVJn5g014xiLjWGtJbuDMOmX7az9qz/gTwAvEGd7jny0YA9MxkFoMdtJ7mrPpsanbmIyycUUWca+Me5cBvPazQIzFVjWAAOmhB9KnhsI7NyWL9zKYy5Q0kawAAIOn3pw/ie/bv3LNr8K3ZYBLdoQpUNygyNWMa0NjOPYgi5lNxS7S2UFZIPce1XW0tIUk2tmVv8QxmDuNmsXbTBSq+YjgIp3ZZEA6nUbZjWn8Of4iXTkXE3ApXTMc0HfoOvSr/BniN8TebD4x5w1xcii5BIflysrdBMiNuYVT428H28K6+TyqxAZ2Mhe2h0E+9DkjCepKgItpm84hxiz5KvIbNsZmfYdPnWfx/iL8qlVzQWO0R+tZJeIhCqF/OGw5VWCPue2pp8OJWL1rysuQFVM9Qw3+dZmSDi02m1+xo4oqjS4d7RbLbfn6lup0/rRFrS7lAzHYkEb+xobwxwnIjO8kkyO5Ht7/AKUp4hevW7xJlASYGnXaY61V7etjEk20mO+L8OW9KtbOYbEaH5Gslik/grgN+Qp0V52Pr/zW4w9/zsPLNldPl9ZrK+J7gxNkoyFZGXMTInuB+9NxT3xfQunuu0RwnElaYaT3mZFMrV7zCNZ7xWQ4DwS7YXUkxzZfQbR6VoMBiVD6yOh02rssIxlUXY6KbhbWwnjV1bQzJmB7KBPrJOtOuA3w+G5m1I67/oKyeOcMZDHQxr/3rWn4LcteVl6nrNF1ARkQvu3FViPWvU0bhrz0+leqtoPmjMM5ySBoPtQyYsuoYQR6VFLbk6NlUiIO1TREAyr9u9aNIWtsuTHtljSp2HuMIKgD7Ure1lOY5jpsNqKwV5yDJGXopqHDWibCQRoARPpRq3jHN8qGwZCk6AGdjtTHEWZAzREzpSZUibE3GrdzyXuLc1VTG5+wpf4J49fwWBugKrorfiFBzBXUjONtVMd5y05xvDrtwN5ekg8vfTSJrDeFuPDCYlvO+Bvw7gaSAZ3gGDH7Vb9NbhLjtor50uSs1ngfh4ueZiGcFMrW1I2zZTzmeuoIJGtd8N4J7OILXbga3lKCVbK0zq5YQSI6eveknFL54czYjAXUu2LrHNZInL11jXL2NA43/E+46ELh7Sv+YlmH0mrHF5FcfIpZFHUj3i3hy4PnFwHzHLpbAhhB0MDb2oPiPGjfwAe/duPdzlUg7AGZJiI9taS28auKvtdxdwgRJAGpOwVR22rnG+IW72Xyk8u2nKqTsNOYnqTrT/buk/Ann20aPwrwwXHLEhhMz1+davG/wpUsjAurfDO5Gmv3rIeEiWtxafLcUyAdm1HWO06VqOMcGdhaeyqq0ZnEgGesz0rO9Q/71SlX3+5o4NY00bXw/wCIUuWyYIyiDO80Bc42r3Dcdc1pNGEbEnTrqazy48YS6hYQrDmygxPpR74i3xA+XZORUIfsGPaN6oPEo7p8fn4HJJN/JrBbwuIAukGO2YhY9RtSzHPh7xSzbggaypIj0mYobGcB8q0QhY9YnSeulLTw98PbzsQr9Bm+ciKXGn1L/R0YJbsuZWW6QjLCmASwj2o7H4VXs+aMo6nsTWct+IymirAY82b77074XfbyncQ1ppMGDlPf2pmTFNVJ/wAhKfwJBcD3QZgjcEaEegFayxhGdMyQZEDYAfvXzq82TFG4YidlJ99uv0plY8UW7bA3GZUY8ozET3MdtquZcEmlx+Cr7it2b9bd5QBJ09a9Q2FxudAwmCNPavVnNSvoMzCuXG8kdKrNq4QWhB10NXWGGssIP60W+HREZtgw06/OtFyoGgJcYU3E96ud0caZVjuKhZcZoIJGwiKtVLWYwrNIgiCKFtBHbSifxE9mTWm9svIl1noGEVDh2EAByW3Q9M0ke1EX/NMSskjfTSq83YSaCsRBRiQoMRIPp0r8+cVsHzH1EZjrOm57e+9fcLlhnOgIOxkiK+PeKsMbV91bWGOwEa6zI3/4q/8A02lKRV9Uvyoz63Cp3OkjTsd/3rt20AoYHUyCI27e9dVdRGoA19Nd/vUL7HY9NK1zPoqFEiwCoIInqO3b3mhaMwVqdZj5SPY9p71zIR9I8L8IU4NL3Qqc6jeQSAwjYjT6Vddwpe/bW9cJUj8O4BqNZAb19YrO8G4zcs2lt5mGW4QVB0K7kHoR861P+WW71tsRZeGIlV1gMBtArEzKUJtzendfQ2cTTgkgjxK6WrlkXGa5lG8LqI22ozwtdtWQWAAZ9YnYawNaTcPvWxbDXrclrkajQH++1AeJuILbxCZRGVGO5gxoFjvrNJ9pzj7W/O/AxyUVyZsvEPiRrIlUkEESD16d6xi4i+2t05idQGBIBOsb7f0pdwnj12+xtO5KzMECQJ2n7VreG4gElYzKugkaiPXqKNYvw0acU2LjJZHaGOB4NZu21YiGjeTof2HptS3i2K/h1NpiFXTmBjX260Nx/wAXLYtwjDP/ACgfesBd4zcvXMztJ9h+wo/TenyT/NPoXlzKDpdjhsQGvatzGQNB+g6074f4YF4ZriG4F/N1+9ZzgLNcckgCCNVGu/QCt/hrdhW8vzj5i6kMG0/an+pyPHqIvFFT2xtgMOgQCQI2AaIFeq9LdyOa0GI6rsR0O9erFdN/wW9masXM53CwdyKKfE25APMdvT5AUJetcy5JjqPloKhh8LdEMSJnQdB2rVaXYi2HnEoHgSGmAIj9ajgsXcZyIAIMQZnfpUnwcMxhLjDYE6+51oe9hbucALDHnkRP/FL4xaD5DM3r63Mlw3IYwCJIE7TG1UYjAYhcgzZlkywJj/Tv1ojAXGuEZvNtuD3HN7ammVzFLbBLr12WSx9SF0pDdPSJAsPhEJRTeKMMxggmZ06aVkP8Q/D10AMgzgSzsANB0Eb7dq1eK4jaAKspIYTMEHU/7dKHxmNVrbIWAVRqCSSo27belHhyShJSoGUOSaPhhEE1y6CTR2PwTLccH1IPfc0JctkGDHuNf0r0CdmU006KljrTXDosAjbrJgR7jt60uCwehFF4Ya5goI/KSYJjUdK5nItvXSpjQwZBBBn50/8ADniVsPmGhU9TsD6+ntWYZg/v+v8AQ/0qPmRoZHelzxRnGpIbHLKLtG44n4jXE2dwjZgD0APesq/E7mcu0PDE+nbT6CgDd1kbDaQI+9duYgndV1M7R8tOlDjwRgqSOnnlLtkrPEGW6bgMEknbTXWPrRY8R4gBgr5cxLGPXtOwpWzdtKhTHCL7QpTkumWFixJYyTrJ6mpW9DIqoGr2Iy+9F0RZrPATWxiAXZhm5QRMAxpMesVv7jhlADDzlUSYAzbzBOzD7zXzzwgzLBVCRmksTyz7bzWobEjzCHbLOqkCWO+gnSayfVQcsra+DSwOoJsdXOLC0FR7kNlBM5zvJ6ehH0r1ANiTmb8ImTIOcCRAjQj5e4r1Vfaj5X/UOLLVs2xzBLzdOcLHyJHShb+HuOhzhrcxpaUtA6wR19ao4fjGZiTZVRpzBYBPoZpxg3sgMzXLqP8AFLQVA+Wy+4q3K4iFtAuHfMBbCMANATJf5tuDTPD4tlcZVEMIljzR2IM/Wu/jKCyXC2m6FWEf7DMaVWvEijEeXbYjsGUiY3M5Z39qVJcukHdBf+a2reb8IZo0gksQN9oiPrS1HCp5gNtFLbCdRp1JJkmqrWPRpV1uB9zlYMPbUdqrv5F08+2oBzQUcHXaXGYbelL9vwHy8k7mPvXc+X+VhkA6ajUd/vtQCYwm45YyrMQZyhyZ7noN4Pej8ACwPk4i24DDe5mEb7DXtoKjda2jbL5gJ+EcoO5+IRM6kb60S1ao7sxfibBFbiMSHUDeI11gET0MVmDbKn2O9fSuJ4EYgtmY+Yw0O0dRKyN+8dq+fcQtMpZXWGUw0Roa0/TZOUa8oo+ohxdgrDQHvr8v+68rwIjXvXBMfrU2AVehJj39wasleypXgjXY14MWIAEmdB1phwzg9y8jELpqVPUkax6giad8K4Iqab3YknWFB/lkfzGflS5ZYxGRxykIsJwd7pI2g6np6ge2tMk4A1vNytc1KiAdBszf0rR3OGqtsBYQbEDeJEyO511oTFYU3GNzMVELJk77fCNzpsOtI99yf0HrCo+BLb4EpKwHU9QVJAj8x0ii7fBcMCwIuXH0gbLPUEjWPlTYM4Kr5j21TqXJdxvOWe3QCjbl5fiS6zZhorNAnuQw6GD86B5ZHe3GjBccwpW4TkCodEA2gffXU6661HhOHL3UCkg7jSdR010+ulH+IbVx7hJAhY1GUZiZ5gEgRodANBE058H4YL+M7WMpi1F23caI1YgohAJBI1inudY7EqH5w21jLbAhkbD3hmlkAFto01WfijtRTYJmtg/ywIbUj1n1pticGrAgHAOwMw5ddBsemsRU7GGe2Tl/hFjYLiWG+8gvB1jeqDmu0W0/kU4T+EZB5pYleVdWHKNp13knWvU+IyQBasEkZjFxIk7RJ2y5dtK7SXNX5/VHchAuIa0sBFcMc2ZkDAASIgj4pNHWblw2+XJLagG2vwjpCjrr9KQ4DEM74i1JGXLcDAkEHQNEHqDFO8FjPOuEgZGtqMrCCREjqs6xJ161ZyKiIytkhafNmcIBB5mUrBAA5XAECI3o3D3my/8AiR0XqHVpPWAVJn5ip3eGq5Dh7iMQ+YJccWyVjXJMa0mxRuW/M5lIQpplIkNG/NvrvQRXPolunsPPE8KgF1hcs6GJDDWewLBtfSh8NdtXmPl3RdIE5XUoRv8AmBBHrI2NCfxJbYKNJ5lR+/51JnTea4cWoNsG2pzGQRykR5fVY1l21ruAXJneI3r1pSPKuBCJzoqlSep0bL95pfa/FcAXcobU7Ak9dYJGmu9H2+JXbd4IrsVz5IYyYkDcR0J3milW3cZy1q0WVmt5sihtCRIZQCDp3NdaiujlchTxHAC0odHd3BGqsxMjXUzOg0rK4q8z3281hmfVmJJ9gdzMRpqa+rYPh6tadwSoCty7mY0Ib4hrrv0FY/HWE/iQigguAS5IJnX09Kbgz7egcmOzKcW4d5JtoDJYFi2mVgScpXXUR3jX2qi1gmuXVtrqOWe+sZj7DXX2rQYrAo92/bIlbaEJOpU/EWHYkgz6GnfhTg63fMY5ZVxBKyRC5SN+oA0O1WHn4wvyV1i5S+gZw/CRbKiQwMAIrEZToCBIAnrA6V5LChdWa1GkXEYL6kFQZJ0iaacQsjCi5lLsMuYKzmNdY76T36Cl2CupcZA9sElgoILDKYMECT2+c1nqTlcvBabXQTwxLaPnlTsDKuRzSdnQdO+uhqF3AhHgBWaZ2yyCRDCRBIEaydKa3ODIrMwAiArBlzBocAHmJiCAR2NBC+UuXp1yER0EMYIjXv8AahUr2nZFlD8Pzg+Zb6wCO0CZK6n69KCt21MfCJlRABMAmc3WJ3HpRvEuJG0VUjMGPpP1Kk9K5Y46otn8HNmkHMwJnMdZCA+sTRpyObV7FRw4YQ/KDGSAIiYWSddpq1VCgDMVDa5VKwfSO+39mu8GxYv3Ei2iwcpJlidzoZEajt1rQcSwlqwLU21uXLqZ87DRRoAAo3Inck+1Mk3fFgJrwJMXZyD8MwhPxM0nsQDAKnXUdKvxAcAExk+Ex8RMyPjERuarwuI8wzlAJJDAfAy6ggptPUEQRT42s1u27GZtgAEbAsoE9yDrOlLm6GRdia/gDcd2FrMMxAJYrAXlAA7QBXqB84OW5YynIJYnaOteqal8/f6kI//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7178" name="Picture 10" descr="https://encrypted-tbn0.gstatic.com/images?q=tbn:ANd9GcS1O1V2gjLkMESffqs5CTsulfXMBrQ0si1kLJcHFsxAy5IgAhH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690504"/>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encrypted-tbn0.gstatic.com/images?q=tbn:ANd9GcRjRk5Rg5pEbpp04-byfhKG5xIxkGQjXemZa9-8zmbhCy9Q1X3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332635"/>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87" y="116632"/>
            <a:ext cx="8892479" cy="1222072"/>
          </a:xfrm>
        </p:spPr>
        <p:txBody>
          <a:bodyPr/>
          <a:lstStyle/>
          <a:p>
            <a:r>
              <a:rPr lang="en-US" dirty="0"/>
              <a:t>Population Status &amp; Threats</a:t>
            </a:r>
            <a:br>
              <a:rPr lang="en-US" dirty="0"/>
            </a:br>
            <a:endParaRPr lang="uk-UA" dirty="0"/>
          </a:p>
        </p:txBody>
      </p:sp>
      <p:sp>
        <p:nvSpPr>
          <p:cNvPr id="3" name="Объект 2"/>
          <p:cNvSpPr>
            <a:spLocks noGrp="1"/>
          </p:cNvSpPr>
          <p:nvPr>
            <p:ph sz="quarter" idx="13"/>
          </p:nvPr>
        </p:nvSpPr>
        <p:spPr>
          <a:xfrm>
            <a:off x="51520" y="4941168"/>
            <a:ext cx="9092480" cy="1785352"/>
          </a:xfrm>
        </p:spPr>
        <p:txBody>
          <a:bodyPr>
            <a:normAutofit/>
          </a:bodyPr>
          <a:lstStyle/>
          <a:p>
            <a:pPr fontAlgn="base"/>
            <a:r>
              <a:rPr lang="en-US" dirty="0" smtClean="0"/>
              <a:t>In </a:t>
            </a:r>
            <a:r>
              <a:rPr lang="en-US" dirty="0"/>
              <a:t>the 1900s, fur traders hunted Pallas’s cats for their fluffy coats. Eventually, laws were made to protect the cats. The hunt for their fur has slowed but still goes on, threatening the Pallas’s cat’s survival. Efforts to poison </a:t>
            </a:r>
            <a:r>
              <a:rPr lang="en-US" dirty="0" err="1"/>
              <a:t>pikas</a:t>
            </a:r>
            <a:r>
              <a:rPr lang="en-US" dirty="0"/>
              <a:t> to control their population also puts pressure on the cats. </a:t>
            </a:r>
            <a:endParaRPr lang="uk-UA" dirty="0"/>
          </a:p>
        </p:txBody>
      </p:sp>
      <p:pic>
        <p:nvPicPr>
          <p:cNvPr id="8198" name="Picture 6" descr="http://i600.photobucket.com/albums/tt84/DarkestImmortal/My%20Pets/Other%20cute%20animals/PallasCatKitt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704856" cy="345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7982272" cy="1143000"/>
          </a:xfrm>
        </p:spPr>
        <p:txBody>
          <a:bodyPr/>
          <a:lstStyle/>
          <a:p>
            <a:r>
              <a:rPr lang="en-US" dirty="0"/>
              <a:t>WCS Conservation Efforts</a:t>
            </a:r>
            <a:br>
              <a:rPr lang="en-US" dirty="0"/>
            </a:br>
            <a:endParaRPr lang="uk-UA" dirty="0"/>
          </a:p>
        </p:txBody>
      </p:sp>
      <p:sp>
        <p:nvSpPr>
          <p:cNvPr id="3" name="Объект 2"/>
          <p:cNvSpPr>
            <a:spLocks noGrp="1"/>
          </p:cNvSpPr>
          <p:nvPr>
            <p:ph sz="quarter" idx="13"/>
          </p:nvPr>
        </p:nvSpPr>
        <p:spPr>
          <a:xfrm>
            <a:off x="928662" y="5286388"/>
            <a:ext cx="7730754" cy="1562484"/>
          </a:xfrm>
        </p:spPr>
        <p:txBody>
          <a:bodyPr>
            <a:normAutofit/>
          </a:bodyPr>
          <a:lstStyle/>
          <a:p>
            <a:r>
              <a:rPr lang="en-US" b="1" dirty="0" smtClean="0">
                <a:solidFill>
                  <a:schemeClr val="tx1"/>
                </a:solidFill>
              </a:rPr>
              <a:t>WCS(</a:t>
            </a:r>
            <a:r>
              <a:rPr lang="en-US" b="1" dirty="0">
                <a:solidFill>
                  <a:schemeClr val="tx1"/>
                </a:solidFill>
              </a:rPr>
              <a:t>Wildlife Conservation </a:t>
            </a:r>
            <a:r>
              <a:rPr lang="en-US" b="1" dirty="0" smtClean="0">
                <a:solidFill>
                  <a:schemeClr val="tx1"/>
                </a:solidFill>
              </a:rPr>
              <a:t>Society</a:t>
            </a:r>
            <a:r>
              <a:rPr lang="en-US" dirty="0" smtClean="0"/>
              <a:t>) </a:t>
            </a:r>
            <a:r>
              <a:rPr lang="en-US" dirty="0"/>
              <a:t>is working with government officials and scientists in Central Asia to eventually create an International Peace Park that would protect animals in the </a:t>
            </a:r>
            <a:r>
              <a:rPr lang="en-US" dirty="0" smtClean="0"/>
              <a:t>region.</a:t>
            </a:r>
            <a:endParaRPr lang="en-US" dirty="0"/>
          </a:p>
          <a:p>
            <a:endParaRPr lang="uk-UA" dirty="0"/>
          </a:p>
        </p:txBody>
      </p:sp>
      <p:pic>
        <p:nvPicPr>
          <p:cNvPr id="9218" name="Picture 2" descr="http://hronika.info/uploads/posts/2013-04/1366921120_manuly-v-dikoj-prirod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1912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Воздушный поток">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361</TotalTime>
  <Words>345</Words>
  <Application>Microsoft Office PowerPoint</Application>
  <PresentationFormat>Экран (4:3)</PresentationFormat>
  <Paragraphs>18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Pallas’s Cat </vt:lpstr>
      <vt:lpstr>Well-furred cats from the cold Asian steppes, Pallas’s Cats Otocolobus manul are also called Manul, Steppe Cat or Rock Wildcat.</vt:lpstr>
      <vt:lpstr>Distribution</vt:lpstr>
      <vt:lpstr>Lifestyle </vt:lpstr>
      <vt:lpstr>Food </vt:lpstr>
      <vt:lpstr>Life Cycle </vt:lpstr>
      <vt:lpstr>Some of Neighbors </vt:lpstr>
      <vt:lpstr>Population Status &amp; Threats </vt:lpstr>
      <vt:lpstr>WCS Conservation Efforts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Pallas’s Cat</dc:title>
  <dc:creator>Olya</dc:creator>
  <cp:lastModifiedBy>Olya</cp:lastModifiedBy>
  <cp:revision>10</cp:revision>
  <dcterms:created xsi:type="dcterms:W3CDTF">2014-04-03T21:52:34Z</dcterms:created>
  <dcterms:modified xsi:type="dcterms:W3CDTF">2014-06-06T21:59:48Z</dcterms:modified>
</cp:coreProperties>
</file>