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5" r:id="rId8"/>
    <p:sldId id="262" r:id="rId9"/>
    <p:sldId id="263" r:id="rId10"/>
    <p:sldId id="264" r:id="rId11"/>
    <p:sldId id="266"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427" autoAdjust="0"/>
  </p:normalViewPr>
  <p:slideViewPr>
    <p:cSldViewPr>
      <p:cViewPr varScale="1">
        <p:scale>
          <a:sx n="111" d="100"/>
          <a:sy n="111" d="100"/>
        </p:scale>
        <p:origin x="-978"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25.02.2014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25.02.2014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25.02.2014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25.02.2014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25.02.2014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4C71EC6-210F-42DE-9C53-41977AD35B3D}" type="datetimeFigureOut">
              <a:rPr lang="ru-RU" smtClean="0"/>
              <a:t>25.02.2014</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rmAutofit/>
          </a:bodyPr>
          <a:lstStyle/>
          <a:p>
            <a:r>
              <a:rPr lang="de-DE" dirty="0"/>
              <a:t>(1813.05.22, Leipzig, 1883.02.13, Venedig), deutscher Komponist, Dirigent, Musikschriftsteller und Dramatiker</a:t>
            </a:r>
            <a:endParaRPr lang="ru-RU" dirty="0"/>
          </a:p>
        </p:txBody>
      </p:sp>
      <p:sp>
        <p:nvSpPr>
          <p:cNvPr id="2" name="Заголовок 1"/>
          <p:cNvSpPr>
            <a:spLocks noGrp="1"/>
          </p:cNvSpPr>
          <p:nvPr>
            <p:ph type="ctrTitle"/>
          </p:nvPr>
        </p:nvSpPr>
        <p:spPr/>
        <p:txBody>
          <a:bodyPr/>
          <a:lstStyle/>
          <a:p>
            <a:r>
              <a:rPr lang="de-DE" sz="4000" dirty="0"/>
              <a:t>Wilhelm Richard Wagner</a:t>
            </a:r>
            <a:endParaRPr lang="ru-RU" sz="4000" dirty="0"/>
          </a:p>
        </p:txBody>
      </p:sp>
      <p:sp>
        <p:nvSpPr>
          <p:cNvPr id="5" name="TextBox 4"/>
          <p:cNvSpPr txBox="1"/>
          <p:nvPr/>
        </p:nvSpPr>
        <p:spPr>
          <a:xfrm>
            <a:off x="3491880" y="6303300"/>
            <a:ext cx="1800200" cy="307777"/>
          </a:xfrm>
          <a:prstGeom prst="rect">
            <a:avLst/>
          </a:prstGeom>
          <a:noFill/>
        </p:spPr>
        <p:txBody>
          <a:bodyPr wrap="square" rtlCol="0">
            <a:spAutoFit/>
          </a:bodyPr>
          <a:lstStyle/>
          <a:p>
            <a:pPr algn="ctr"/>
            <a:r>
              <a:rPr lang="en-US" sz="1400" dirty="0" smtClean="0"/>
              <a:t>Von </a:t>
            </a:r>
            <a:r>
              <a:rPr lang="en-US" sz="1400" dirty="0" err="1" smtClean="0"/>
              <a:t>Mikola</a:t>
            </a:r>
            <a:r>
              <a:rPr lang="en-US" sz="1400" dirty="0" smtClean="0"/>
              <a:t> </a:t>
            </a:r>
            <a:r>
              <a:rPr lang="en-US" sz="1400" dirty="0" err="1" smtClean="0"/>
              <a:t>Driomov</a:t>
            </a:r>
            <a:endParaRPr lang="ru-RU" sz="1400" dirty="0"/>
          </a:p>
        </p:txBody>
      </p:sp>
    </p:spTree>
    <p:extLst>
      <p:ext uri="{BB962C8B-B14F-4D97-AF65-F5344CB8AC3E}">
        <p14:creationId xmlns:p14="http://schemas.microsoft.com/office/powerpoint/2010/main" val="21642844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p:txBody>
          <a:bodyPr/>
          <a:lstStyle/>
          <a:p>
            <a:r>
              <a:rPr lang="de-DE" dirty="0"/>
              <a:t>Oper "Die Walküre", der zweite Teil der Tetralogie "Der Ring des Nibelungen", verdankt seinen Namen der Tochter des Herrschers der Götter Brünnhilde. Es gehört zu den ruhmreichen Stamm der Walküren, Kriegerinnen, die das Schlachtfeld von gefallenen Soldaten tragen und bringen sie in das Reich der Himmel .. </a:t>
            </a:r>
            <a:r>
              <a:rPr lang="de-DE" dirty="0" err="1"/>
              <a:t>Valhalla</a:t>
            </a:r>
            <a:r>
              <a:rPr lang="de-DE" dirty="0"/>
              <a:t> Leitmotiv der Walküren wie ein Schlachtruf, es symbolisiert die heroische Impuls und das Streben zum Sieg.</a:t>
            </a:r>
            <a:endParaRPr lang="ru-RU" dirty="0"/>
          </a:p>
        </p:txBody>
      </p:sp>
    </p:spTree>
    <p:extLst>
      <p:ext uri="{BB962C8B-B14F-4D97-AF65-F5344CB8AC3E}">
        <p14:creationId xmlns:p14="http://schemas.microsoft.com/office/powerpoint/2010/main" val="22572024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Wagner\Germany-2013-10-euro-Wagner-re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32656"/>
            <a:ext cx="6192689"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9465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908720"/>
            <a:ext cx="5328592" cy="1908212"/>
          </a:xfrm>
        </p:spPr>
        <p:txBody>
          <a:bodyPr>
            <a:normAutofit/>
          </a:bodyPr>
          <a:lstStyle/>
          <a:p>
            <a:r>
              <a:rPr lang="de-DE" sz="2000" dirty="0"/>
              <a:t>Wagner - einer der wichtigsten deutschen Komponisten des Genies begabter Musiker, deren Arbeit eine tiefe Spur in der Geschichte der europäischen Kunstmusik </a:t>
            </a:r>
            <a:r>
              <a:rPr lang="de-DE" sz="2000" dirty="0" smtClean="0"/>
              <a:t>links.</a:t>
            </a:r>
            <a:endParaRPr lang="ru-RU" sz="2000" dirty="0"/>
          </a:p>
        </p:txBody>
      </p:sp>
      <p:pic>
        <p:nvPicPr>
          <p:cNvPr id="1026" name="Picture 2" descr="C:\Users\USER\Desktop\Wagner\Wagner_l_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908720"/>
            <a:ext cx="2986202" cy="4248472"/>
          </a:xfrm>
          <a:prstGeom prst="rect">
            <a:avLst/>
          </a:prstGeom>
          <a:noFill/>
          <a:extLst>
            <a:ext uri="{909E8E84-426E-40DD-AFC4-6F175D3DCCD1}">
              <a14:hiddenFill xmlns:a14="http://schemas.microsoft.com/office/drawing/2010/main">
                <a:solidFill>
                  <a:srgbClr val="FFFFFF"/>
                </a:solidFill>
              </a14:hiddenFill>
            </a:ext>
          </a:extLst>
        </p:spPr>
      </p:pic>
      <p:pic>
        <p:nvPicPr>
          <p:cNvPr id="4" name="Вагнер Рихард [Club13333245] - Тристан И Изольда, Прелюдия [с сайта www.ololo.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0032" y="4547592"/>
            <a:ext cx="609600" cy="609600"/>
          </a:xfrm>
          <a:prstGeom prst="rect">
            <a:avLst/>
          </a:prstGeom>
        </p:spPr>
      </p:pic>
    </p:spTree>
    <p:extLst>
      <p:ext uri="{BB962C8B-B14F-4D97-AF65-F5344CB8AC3E}">
        <p14:creationId xmlns:p14="http://schemas.microsoft.com/office/powerpoint/2010/main" val="3236999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8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7504" y="1124744"/>
            <a:ext cx="5184576" cy="3542864"/>
          </a:xfrm>
        </p:spPr>
        <p:txBody>
          <a:bodyPr>
            <a:normAutofit/>
          </a:bodyPr>
          <a:lstStyle/>
          <a:p>
            <a:r>
              <a:rPr lang="de-DE" dirty="0"/>
              <a:t>Richard Wagner wurde in Leipzig, 22. Mai 1813 Familie des Polizisten geboren. Ein paar Monate nach der Geburt starb sein Vater und seine Mutter heiratete bald Schauspieler Ludwig Geyer , letztere zog seine Familie nach Dresden, wo er im Drama gearbeitet . Little Richard in der frühen Kindheit wurde von einer Atmosphäre des Theaters umgeben ist, in das Leben der Theaterszenen , die den gesamten Weg der Zukunft seine Tätigkeit als Dramatiker und Opernkomponisten betroffen beteiligt. Wagner ist sehr interessiert an Literatur, Poesie , Theater, Geschichte der alten Welt. Homer und Shakespeare waren seine Idole.</a:t>
            </a:r>
            <a:endParaRPr lang="ru-RU" dirty="0"/>
          </a:p>
        </p:txBody>
      </p:sp>
      <p:pic>
        <p:nvPicPr>
          <p:cNvPr id="2051" name="Picture 3" descr="C:\Users\USER\Desktop\Wagn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274" y="980728"/>
            <a:ext cx="2880320" cy="3751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45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83568" y="3861048"/>
            <a:ext cx="7488832" cy="1972816"/>
          </a:xfrm>
        </p:spPr>
        <p:txBody>
          <a:bodyPr>
            <a:normAutofit/>
          </a:bodyPr>
          <a:lstStyle/>
          <a:p>
            <a:pPr algn="just"/>
            <a:r>
              <a:rPr lang="de-DE" dirty="0"/>
              <a:t>Creative-Bild-Wagner bemerkenswerte Eigenschaft von einer Reihe von prominenten Persönlichkeiten Vielseitigkeit, auch Universalität der musikalischen Aktivität: Wagner war nicht nur ein großer Komponist, sondern auch ein Dichter, Dramatiker - Autor der Texte von allen seinen Opern, der größten Dirigenten seiner Zeit, zusammen mit Berlioz - ein der Gründer der neuen Kunst des Dirigieren, Musikkritiker und Journalist, ihre künstlerischen Überzeugungen energisch verteidigen; Theoretiker seiner Kunst und in zahlreichen literarischen </a:t>
            </a:r>
            <a:r>
              <a:rPr lang="de-DE" dirty="0" smtClean="0"/>
              <a:t>Werken.</a:t>
            </a:r>
            <a:endParaRPr lang="ru-RU" dirty="0"/>
          </a:p>
        </p:txBody>
      </p:sp>
      <p:pic>
        <p:nvPicPr>
          <p:cNvPr id="3074" name="Picture 2" descr="C:\Users\USER\Desktop\Wagner\ruslook_vagn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16632"/>
            <a:ext cx="6624736" cy="346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682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251520" y="1196927"/>
            <a:ext cx="3744416" cy="3888432"/>
          </a:xfrm>
        </p:spPr>
        <p:txBody>
          <a:bodyPr>
            <a:normAutofit/>
          </a:bodyPr>
          <a:lstStyle/>
          <a:p>
            <a:r>
              <a:rPr lang="de-DE" sz="2000" dirty="0" err="1"/>
              <a:t>Rimsky-Korsakov</a:t>
            </a:r>
            <a:r>
              <a:rPr lang="de-DE" sz="2000" dirty="0"/>
              <a:t> schrieb in dem Artikel schon Wagner und </a:t>
            </a:r>
            <a:r>
              <a:rPr lang="de-DE" sz="2000" dirty="0" err="1"/>
              <a:t>Dargomyzhski</a:t>
            </a:r>
            <a:r>
              <a:rPr lang="de-DE" sz="2000" dirty="0"/>
              <a:t> zitiert: &lt;&lt; ... R. Wagner als Komponist-Schöpfer ist der Schöpfer der wunderbaren Malereien und Poesie, der Schöpfer der schönen Momente der Grafik Musik in seiner dramatisch-musikalischer Werke verstreut, und das ist seine größte Stärke.</a:t>
            </a:r>
            <a:endParaRPr lang="ru-RU" sz="2000" dirty="0"/>
          </a:p>
        </p:txBody>
      </p:sp>
      <p:pic>
        <p:nvPicPr>
          <p:cNvPr id="4098" name="Picture 2" descr="C:\Users\USER\Desktop\Wagner\Художник-Светлана-Богатырь.-Рихард-Вагнер..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124744"/>
            <a:ext cx="2952328" cy="403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709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Wagner\1033_10369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3"/>
          </p:nvPr>
        </p:nvSpPr>
        <p:spPr>
          <a:xfrm>
            <a:off x="0" y="188640"/>
            <a:ext cx="4932040" cy="2664296"/>
          </a:xfrm>
        </p:spPr>
        <p:txBody>
          <a:bodyPr>
            <a:normAutofit fontScale="92500" lnSpcReduction="10000"/>
          </a:bodyPr>
          <a:lstStyle/>
          <a:p>
            <a:r>
              <a:rPr lang="de-DE" dirty="0"/>
              <a:t>Schloss </a:t>
            </a:r>
            <a:r>
              <a:rPr lang="de-DE" dirty="0" err="1"/>
              <a:t>Neuschwanstein</a:t>
            </a:r>
            <a:r>
              <a:rPr lang="de-DE" dirty="0"/>
              <a:t> ist eine der am meisten besuchten Burgen in Deutschland und eines der beliebtesten Touristenziele in Europa. Das Schloss befindet sich in Bayern. Es wurde von König Ludwig II. von Bayern , auch bekannt als gebaut " Märchenkönig ". Schloss </a:t>
            </a:r>
            <a:r>
              <a:rPr lang="de-DE" dirty="0" err="1"/>
              <a:t>NoyshvanshtaynLyudvigom</a:t>
            </a:r>
            <a:r>
              <a:rPr lang="de-DE" dirty="0"/>
              <a:t> bayerischen König Ludwig II. war ein großer Bewunderer der Kunst und Kultur und persönlich unterstützt den weltberühmten Komponisten Richard Wagner, und das Schloss </a:t>
            </a:r>
            <a:r>
              <a:rPr lang="de-DE" dirty="0" err="1"/>
              <a:t>Neuschwanstein</a:t>
            </a:r>
            <a:r>
              <a:rPr lang="de-DE" dirty="0"/>
              <a:t> wurde teilweise zu seinen Ehren errichtet</a:t>
            </a:r>
            <a:r>
              <a:rPr lang="de-DE" dirty="0" smtClean="0"/>
              <a:t>.</a:t>
            </a:r>
            <a:endParaRPr lang="ru-RU" dirty="0"/>
          </a:p>
        </p:txBody>
      </p:sp>
    </p:spTree>
    <p:extLst>
      <p:ext uri="{BB962C8B-B14F-4D97-AF65-F5344CB8AC3E}">
        <p14:creationId xmlns:p14="http://schemas.microsoft.com/office/powerpoint/2010/main" val="991722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11560" y="1412776"/>
            <a:ext cx="7924800" cy="4114800"/>
          </a:xfrm>
        </p:spPr>
        <p:txBody>
          <a:bodyPr/>
          <a:lstStyle/>
          <a:p>
            <a:pPr algn="just"/>
            <a:r>
              <a:rPr lang="de-DE" dirty="0" smtClean="0"/>
              <a:t>Der </a:t>
            </a:r>
            <a:r>
              <a:rPr lang="de-DE" dirty="0"/>
              <a:t>Innenraum der Burg viele glamouröse Atmosphäre Wagner- Zeichen . Apropos Literatursprache , </a:t>
            </a:r>
            <a:r>
              <a:rPr lang="de-DE" dirty="0" err="1"/>
              <a:t>Neuschwanstein</a:t>
            </a:r>
            <a:r>
              <a:rPr lang="de-DE" dirty="0"/>
              <a:t> bedeutet " New Swan Castle " in Analogie mit dem König -Schwan , eines der Zeichen von Wagner. </a:t>
            </a:r>
            <a:r>
              <a:rPr lang="de-DE" dirty="0" err="1"/>
              <a:t>Neuschwanstein</a:t>
            </a:r>
            <a:r>
              <a:rPr lang="de-DE" dirty="0"/>
              <a:t> wirklich beeindruckt Märchenschloss . Im Innenhof des Schlosses ist ein Garten mit einer künstlichen Höhle . </a:t>
            </a:r>
            <a:r>
              <a:rPr lang="de-DE" dirty="0" err="1"/>
              <a:t>Neuschwanstein</a:t>
            </a:r>
            <a:r>
              <a:rPr lang="de-DE" dirty="0"/>
              <a:t> und schön von innen . </a:t>
            </a:r>
            <a:r>
              <a:rPr lang="de-DE" dirty="0" err="1"/>
              <a:t>Fabulous</a:t>
            </a:r>
            <a:r>
              <a:rPr lang="de-DE" dirty="0"/>
              <a:t> Blick auf </a:t>
            </a:r>
            <a:r>
              <a:rPr lang="de-DE" dirty="0" err="1"/>
              <a:t>Neuschwanstein</a:t>
            </a:r>
            <a:r>
              <a:rPr lang="de-DE" dirty="0"/>
              <a:t> inspiriert Walt Disney , um die Magic </a:t>
            </a:r>
            <a:r>
              <a:rPr lang="de-DE" dirty="0" err="1"/>
              <a:t>Kingdom</a:t>
            </a:r>
            <a:r>
              <a:rPr lang="de-DE" dirty="0"/>
              <a:t>, in der berühmten Zeichentrickfilm " Dornröschen ". Walt Disneys </a:t>
            </a:r>
            <a:r>
              <a:rPr lang="de-DE" dirty="0" err="1"/>
              <a:t>Sleeping</a:t>
            </a:r>
            <a:r>
              <a:rPr lang="de-DE" dirty="0"/>
              <a:t> Beauty verkörpert erstellen.</a:t>
            </a:r>
            <a:endParaRPr lang="ru-RU" dirty="0"/>
          </a:p>
        </p:txBody>
      </p:sp>
    </p:spTree>
    <p:extLst>
      <p:ext uri="{BB962C8B-B14F-4D97-AF65-F5344CB8AC3E}">
        <p14:creationId xmlns:p14="http://schemas.microsoft.com/office/powerpoint/2010/main" val="624144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3779911" y="260648"/>
            <a:ext cx="4918857" cy="2358262"/>
          </a:xfrm>
        </p:spPr>
        <p:txBody>
          <a:bodyPr>
            <a:normAutofit/>
          </a:bodyPr>
          <a:lstStyle/>
          <a:p>
            <a:pPr algn="just"/>
            <a:r>
              <a:rPr lang="de-DE" sz="2000" dirty="0"/>
              <a:t>Im September 1882 ging Wagner nach Italien. Er erlitt Herzinfarkt, und einer von ihnen, den 13. Februar 1883 erwies sich als fatal. Wagner Leiche wurde nach Bayreuth transportiert und mit staatlichen Ehren im Garten seiner Villa "</a:t>
            </a:r>
            <a:r>
              <a:rPr lang="de-DE" sz="2000" dirty="0" err="1"/>
              <a:t>Wahnfried</a:t>
            </a:r>
            <a:r>
              <a:rPr lang="de-DE" sz="2000" dirty="0"/>
              <a:t>" begraben.</a:t>
            </a:r>
            <a:endParaRPr lang="ru-RU" sz="2000" dirty="0"/>
          </a:p>
        </p:txBody>
      </p:sp>
      <p:pic>
        <p:nvPicPr>
          <p:cNvPr id="6146" name="Picture 2" descr="C:\Users\USER\Desktop\Wagner\250px-Bust_of_Wag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3240360" cy="486054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esktop\Wagner\Richard_Wagner_-_Enge_-_Villa_Rieter_(Schönberg)_2011-08-18_15-42-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3212976"/>
            <a:ext cx="3103704"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149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611560" y="188640"/>
            <a:ext cx="7704856" cy="2448272"/>
          </a:xfrm>
        </p:spPr>
        <p:txBody>
          <a:bodyPr>
            <a:normAutofit/>
          </a:bodyPr>
          <a:lstStyle/>
          <a:p>
            <a:r>
              <a:rPr lang="de-DE" dirty="0"/>
              <a:t>Wagner schrieb "Der Ring des Nibelungen", kaum noch Hoffnung, die das Theater gefunden werden, die Fähigkeit, das gesamte Epos liefern und vermitteln dem Zuhörer ihre Ideen. Allerdings Zeitgenossen gegen ihre geistigen Bedürfnisse zu schätzen wissen, und epische fand seinen Weg auf den Betrachter. Die Rolle der "Ring" in der Entwicklung des deutschen Nationalgeist kann nicht überbetont werden. Nibelungen in der nordischen Mythologie und Epen alle Besitzer von Goldschatz (Schätzen und magischen Ring der Macht) Zwerg Zwerge </a:t>
            </a:r>
            <a:r>
              <a:rPr lang="de-DE" dirty="0" err="1"/>
              <a:t>Andvari</a:t>
            </a:r>
            <a:r>
              <a:rPr lang="de-DE" dirty="0"/>
              <a:t>, die zuvor gestohlen verfluchte Gold von den Rheintöchtern. </a:t>
            </a:r>
            <a:r>
              <a:rPr lang="de-DE" dirty="0" smtClean="0"/>
              <a:t>Nibelungen.</a:t>
            </a:r>
            <a:endParaRPr lang="ru-RU" dirty="0"/>
          </a:p>
        </p:txBody>
      </p:sp>
      <p:pic>
        <p:nvPicPr>
          <p:cNvPr id="7170" name="Picture 2" descr="C:\Users\USER\Desktop\Wagner\valkyri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068960"/>
            <a:ext cx="6048672" cy="3747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82897"/>
      </p:ext>
    </p:extLst>
  </p:cSld>
  <p:clrMapOvr>
    <a:masterClrMapping/>
  </p:clrMapOvr>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86</TotalTime>
  <Words>662</Words>
  <Application>Microsoft Office PowerPoint</Application>
  <PresentationFormat>Экран (4:3)</PresentationFormat>
  <Paragraphs>12</Paragraphs>
  <Slides>11</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Горизонт</vt:lpstr>
      <vt:lpstr>Wilhelm Richard Wagner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Wilhelm Richard Wagner</dc:title>
  <dc:creator>USER</dc:creator>
  <cp:lastModifiedBy>USER</cp:lastModifiedBy>
  <cp:revision>9</cp:revision>
  <dcterms:created xsi:type="dcterms:W3CDTF">2014-02-25T18:22:06Z</dcterms:created>
  <dcterms:modified xsi:type="dcterms:W3CDTF">2014-02-25T20:14:02Z</dcterms:modified>
</cp:coreProperties>
</file>