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/index.php?title=%D0%A1%D0%B0%D0%B9%D0%BC%D0%BE%D0%BD_%D0%A8%D0%B0%D0%BC%D0%B0&amp;action=edit&amp;redlink=1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0%BA%D0%B8%D1%91-%D1%8D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2%D0%B8%D0%BB%D0%B1%D1%83%D1%80%D0%B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E%D1%80%D0%B4%D1%80%D0%B5%D1%85%D1%82" TargetMode="External"/><Relationship Id="rId2" Type="http://schemas.openxmlformats.org/officeDocument/2006/relationships/hyperlink" Target="http://ru.wikipedia.org/w/index.php?title=Goupil_%26_Cie&amp;action=edit&amp;redlink=1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ru.wikipedia.org/wiki/%D0%91%D0%B5%D0%BB%D1%8C%D0%B3%D0%B8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C%D0%B0%D1%83%D0%B2%D0%B5,_%D0%90%D0%BD%D1%82%D0%BE%D0%BD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0%D1%80%D0%BB%D1%8C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941168"/>
            <a:ext cx="7772400" cy="1470025"/>
          </a:xfrm>
        </p:spPr>
        <p:txBody>
          <a:bodyPr>
            <a:normAutofit/>
          </a:bodyPr>
          <a:lstStyle/>
          <a:p>
            <a:r>
              <a:rPr lang="vi-VN" b="1" dirty="0"/>
              <a:t>Винсе́нт Ви́ллем Ван Гог</a:t>
            </a:r>
            <a:endParaRPr lang="pt-BR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File:Autoportrait de Vincent van Go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5" y="188640"/>
            <a:ext cx="3912369" cy="47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3305" y="3212976"/>
            <a:ext cx="2140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Автопортрет, 1889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733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incent Willem van Gogh 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0"/>
            <a:ext cx="429132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incent Willem van Gogh 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41" y="55762"/>
            <a:ext cx="4290211" cy="340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Vincent van Gogh (1853-1890) - Wheat Field with Crows (189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1210"/>
            <a:ext cx="7116125" cy="33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37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Посмертная слава</a:t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90364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После первой выставки картин в конце 1880-х годов, известность Ван Гога постоянно росла среди коллег, искусствоведов, дилеров и </a:t>
            </a:r>
            <a:r>
              <a:rPr lang="ru-RU" dirty="0" smtClean="0"/>
              <a:t>коллекционеров</a:t>
            </a:r>
            <a:r>
              <a:rPr lang="ru-RU" baseline="30000" dirty="0" smtClean="0"/>
              <a:t>[</a:t>
            </a:r>
            <a:r>
              <a:rPr lang="ru-RU" dirty="0" smtClean="0"/>
              <a:t>. </a:t>
            </a:r>
            <a:r>
              <a:rPr lang="ru-RU" dirty="0"/>
              <a:t>После его смерти, мемориальные выставки были организованы в Брюсселе, Париже, Гааге и Антверпене. В начале XX столетия были ретроспективы в Париже (1901 и 1905), и Амстердаме (1905), и значимые групповые выставки в Кёльне (1912), Нью-Йорке (1913) и Берлине (</a:t>
            </a:r>
            <a:r>
              <a:rPr lang="ru-RU" dirty="0" smtClean="0"/>
              <a:t>1914). </a:t>
            </a:r>
            <a:r>
              <a:rPr lang="ru-RU" dirty="0"/>
              <a:t>Это оказало заметное влияние на последующие поколения </a:t>
            </a:r>
            <a:r>
              <a:rPr lang="ru-RU" dirty="0" smtClean="0"/>
              <a:t>художников. </a:t>
            </a:r>
            <a:r>
              <a:rPr lang="ru-RU" dirty="0"/>
              <a:t>К середине XX века Винсент Ван Гог рассматривается как один из величайших и самых узнаваемых художников в истории. Наряду с творениями Пабло Пикассо, работы Ван Гога являются одними из первых в списке самых дорогих картин, когда-либо проданных в мире, согласно оценкам с аукционов и частных продаж.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288" y="424823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своем последнем письме к Тео, Винсент признался, что поскольку у него не было детей, то он рассматривает свои картины, как потомство. Размышляя над этим, историк </a:t>
            </a:r>
            <a:r>
              <a:rPr lang="ru-RU" dirty="0" err="1">
                <a:hlinkClick r:id="rId2" tooltip="Саймон Шама (страница отсутствует)"/>
              </a:rPr>
              <a:t>Саймон</a:t>
            </a:r>
            <a:r>
              <a:rPr lang="ru-RU" dirty="0">
                <a:hlinkClick r:id="rId2" tooltip="Саймон Шама (страница отсутствует)"/>
              </a:rPr>
              <a:t> </a:t>
            </a:r>
            <a:r>
              <a:rPr lang="ru-RU" dirty="0" err="1">
                <a:hlinkClick r:id="rId2" tooltip="Саймон Шама (страница отсутствует)"/>
              </a:rPr>
              <a:t>Шама</a:t>
            </a:r>
            <a:r>
              <a:rPr lang="ru-RU" dirty="0"/>
              <a:t> пришёл к выводу, что он «действительно имел ребёнка — экспрессионизм, и много-много наследников».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8014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3889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свою жизнь Ван Гог продал только одну картину — «Красные виноградники в </a:t>
            </a:r>
            <a:r>
              <a:rPr lang="ru-RU" dirty="0" err="1"/>
              <a:t>Арле</a:t>
            </a:r>
            <a:r>
              <a:rPr lang="ru-RU" dirty="0"/>
              <a:t>».</a:t>
            </a:r>
            <a:endParaRPr lang="pt-BR" dirty="0"/>
          </a:p>
        </p:txBody>
      </p:sp>
      <p:pic>
        <p:nvPicPr>
          <p:cNvPr id="9218" name="Picture 2" descr="Red vineya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21119"/>
            <a:ext cx="6552727" cy="520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93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rtrait of Dr. Gac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2" y="73024"/>
            <a:ext cx="4394734" cy="540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8165" y="6091555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Картина Ван Гога «Портрет доктора </a:t>
            </a:r>
            <a:r>
              <a:rPr lang="ru-RU" dirty="0" err="1"/>
              <a:t>Гаше</a:t>
            </a:r>
            <a:r>
              <a:rPr lang="ru-RU" dirty="0"/>
              <a:t>» была продана на аукционе за 82,5 млн долларов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987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an Gogh - Starry Night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40"/>
            <a:ext cx="6020581" cy="47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28184" y="1772816"/>
            <a:ext cx="2508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Звёздная ночь</a:t>
            </a:r>
            <a:r>
              <a:rPr lang="ru-RU" dirty="0"/>
              <a:t>, 1889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32420" y="5164192"/>
            <a:ext cx="9048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Ван Гог хотел изобразить звёздную ночь как пример силы воображения, которое может создать более удивительную природу, чем та, которую мы можем воспринять при взгляде на реальный мир. Написав в Сен-Реми «Звёздную ночь», он исполнил свой замысел. Винсент писал к брату Тео : </a:t>
            </a:r>
            <a:r>
              <a:rPr lang="ru-RU" i="1" dirty="0"/>
              <a:t>"Я по-прежнему нуждаюсь в </a:t>
            </a:r>
            <a:r>
              <a:rPr lang="ru-RU" i="1" dirty="0" err="1"/>
              <a:t>религии.Потому</a:t>
            </a:r>
            <a:r>
              <a:rPr lang="ru-RU" i="1" dirty="0"/>
              <a:t> я вышел ночью из дома и начал рисовать звёзды".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3819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incent Willem van Gogh 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" y="1429296"/>
            <a:ext cx="4105492" cy="5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ile:Van Gogh Vase with Three Sun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033467" cy="518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41122" y="85725"/>
            <a:ext cx="21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Серия из </a:t>
            </a:r>
            <a:r>
              <a:rPr lang="ru-RU" b="1" dirty="0" err="1"/>
              <a:t>Арля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6077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9112" y="147990"/>
            <a:ext cx="288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Парижская серия</a:t>
            </a:r>
          </a:p>
        </p:txBody>
      </p:sp>
      <p:pic>
        <p:nvPicPr>
          <p:cNvPr id="12290" name="Picture 2" descr="File:Two sunflow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"/>
            <a:ext cx="4816582" cy="34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ile:Vier uitgebloeide zonnebloe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191" y="3501009"/>
            <a:ext cx="5531209" cy="33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62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ile:VanGogh 1887 Selbstbildn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2780565" cy="35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le:Van Gogh self portrait as an arti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04" y="2870461"/>
            <a:ext cx="3002304" cy="398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ile:VanGogh-self-portrait-dedicated to gaug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08" y="19597"/>
            <a:ext cx="3279792" cy="40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40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anGoghIris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8"/>
            <a:ext cx="429178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76253" y="36124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В картине отсутствует высокая напряжённость, которая проявляется в его последующих работах. Он назвал картину «громоотвод для моей болезни», потому что он чувствовал, что может сдерживать свой недуг, продолжая писать. В картине прослеживается влияние японских гравюр </a:t>
            </a:r>
            <a:r>
              <a:rPr lang="ru-RU" sz="1400" dirty="0" err="1">
                <a:hlinkClick r:id="rId3" tooltip="Укиё-э"/>
              </a:rPr>
              <a:t>укиё</a:t>
            </a:r>
            <a:r>
              <a:rPr lang="ru-RU" sz="1400" dirty="0">
                <a:hlinkClick r:id="rId3" tooltip="Укиё-э"/>
              </a:rPr>
              <a:t>-э</a:t>
            </a:r>
            <a:r>
              <a:rPr lang="ru-RU" sz="1400" dirty="0"/>
              <a:t>, как и в других работах Ван Гога и части его современников. Это сходство проявляется в выделении контуров объектов, необычных ракурсах, наличии детально прорисованных областей и областей, залитых сплошным цветом, не соответствующим реальности.</a:t>
            </a:r>
            <a:endParaRPr lang="pt-BR" sz="1400" dirty="0"/>
          </a:p>
        </p:txBody>
      </p:sp>
      <p:pic>
        <p:nvPicPr>
          <p:cNvPr id="14340" name="Picture 4" descr="File:VanGogh-Irises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4511"/>
            <a:ext cx="4491409" cy="35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37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Sunset at Montmajour 1888 Van Go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37786" cy="42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116632"/>
            <a:ext cx="3167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Закат в </a:t>
            </a:r>
            <a:r>
              <a:rPr lang="ru-RU" b="1" i="1" dirty="0" err="1"/>
              <a:t>Монмажуре</a:t>
            </a:r>
            <a:r>
              <a:rPr lang="ru-RU" dirty="0"/>
              <a:t>, 1888</a:t>
            </a: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37786" y="1196752"/>
            <a:ext cx="360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Ранее считалось, что эта картина не является подлинным произведением Винсента </a:t>
            </a:r>
            <a:r>
              <a:rPr lang="ru-RU" sz="1400" dirty="0" err="1"/>
              <a:t>ван</a:t>
            </a:r>
            <a:r>
              <a:rPr lang="ru-RU" sz="1400" dirty="0"/>
              <a:t> Гога, В результате тщательного исследования, проведённого специалистами музея Винсента Ван Гога Луи </a:t>
            </a:r>
            <a:r>
              <a:rPr lang="ru-RU" sz="1400" dirty="0" err="1"/>
              <a:t>ван</a:t>
            </a:r>
            <a:r>
              <a:rPr lang="ru-RU" sz="1400" dirty="0"/>
              <a:t> </a:t>
            </a:r>
            <a:r>
              <a:rPr lang="ru-RU" sz="1400" dirty="0" err="1"/>
              <a:t>Тилборгом</a:t>
            </a:r>
            <a:r>
              <a:rPr lang="ru-RU" sz="1400" dirty="0"/>
              <a:t> и </a:t>
            </a:r>
            <a:r>
              <a:rPr lang="ru-RU" sz="1400" dirty="0" err="1"/>
              <a:t>Тейо</a:t>
            </a:r>
            <a:r>
              <a:rPr lang="ru-RU" sz="1400" dirty="0"/>
              <a:t> </a:t>
            </a:r>
            <a:r>
              <a:rPr lang="ru-RU" sz="1400" dirty="0" err="1"/>
              <a:t>Медендорпом</a:t>
            </a:r>
            <a:r>
              <a:rPr lang="ru-RU" sz="1400" dirty="0"/>
              <a:t> , удалось доказать, что картина всё-таки была написана Ван Гогом. Об этом было объявлено 9 сентября 2013 года. Картина выставлена в музее с 24 сентября 2013 </a:t>
            </a:r>
            <a:r>
              <a:rPr lang="ru-RU" sz="1400" dirty="0" smtClean="0"/>
              <a:t>года.</a:t>
            </a:r>
            <a:endParaRPr lang="ru-RU" sz="1400" dirty="0"/>
          </a:p>
          <a:p>
            <a:endParaRPr lang="pt-BR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23021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Картина «Закат в </a:t>
            </a:r>
            <a:r>
              <a:rPr lang="ru-RU" sz="1400" dirty="0" err="1"/>
              <a:t>Монмажуре</a:t>
            </a:r>
            <a:r>
              <a:rPr lang="ru-RU" sz="1400" dirty="0"/>
              <a:t>» была написана в июле 1888 года, при этом по какой-то причине она не была подписана Винсентом </a:t>
            </a:r>
            <a:r>
              <a:rPr lang="ru-RU" sz="1400" dirty="0" err="1"/>
              <a:t>ван</a:t>
            </a:r>
            <a:r>
              <a:rPr lang="ru-RU" sz="1400" dirty="0"/>
              <a:t> Гогом. После смерти художника </a:t>
            </a:r>
            <a:r>
              <a:rPr lang="ru-RU" sz="1400" dirty="0" smtClean="0"/>
              <a:t>картина </a:t>
            </a:r>
            <a:r>
              <a:rPr lang="ru-RU" sz="1400" dirty="0"/>
              <a:t>находилась в коллекции его брата Тео. На обратной стороне холста сохранился номер 180, сделанный во время описи коллекции Тео </a:t>
            </a:r>
            <a:r>
              <a:rPr lang="ru-RU" sz="1400" dirty="0" err="1"/>
              <a:t>ван</a:t>
            </a:r>
            <a:r>
              <a:rPr lang="ru-RU" sz="1400" dirty="0"/>
              <a:t> </a:t>
            </a:r>
            <a:r>
              <a:rPr lang="ru-RU" sz="1400" dirty="0" smtClean="0"/>
              <a:t>Гога. </a:t>
            </a:r>
            <a:r>
              <a:rPr lang="ru-RU" sz="1400" dirty="0"/>
              <a:t>После смерти Тео </a:t>
            </a:r>
            <a:r>
              <a:rPr lang="ru-RU" sz="1400" dirty="0" err="1"/>
              <a:t>ван</a:t>
            </a:r>
            <a:r>
              <a:rPr lang="ru-RU" sz="1400" dirty="0"/>
              <a:t> Гога в 1891 году картина оставалась у </a:t>
            </a:r>
            <a:r>
              <a:rPr lang="ru-RU" sz="1400" dirty="0" err="1" smtClean="0"/>
              <a:t>егов</a:t>
            </a:r>
            <a:r>
              <a:rPr lang="ru-RU" sz="1400" dirty="0" smtClean="0"/>
              <a:t> </a:t>
            </a:r>
            <a:r>
              <a:rPr lang="ru-RU" sz="1400" dirty="0" err="1" smtClean="0"/>
              <a:t>довы</a:t>
            </a:r>
            <a:r>
              <a:rPr lang="ru-RU" sz="1400" dirty="0" smtClean="0"/>
              <a:t>, а </a:t>
            </a:r>
            <a:r>
              <a:rPr lang="ru-RU" sz="1400" dirty="0"/>
              <a:t>в 1901 году она была продана французскому арт-дилеру Морису Фабру </a:t>
            </a:r>
            <a:r>
              <a:rPr lang="ru-RU" sz="1400" dirty="0" smtClean="0"/>
              <a:t>В </a:t>
            </a:r>
            <a:r>
              <a:rPr lang="ru-RU" sz="1400" dirty="0"/>
              <a:t>1908 году картина была куплена норвежским промышленником </a:t>
            </a:r>
            <a:r>
              <a:rPr lang="ru-RU" sz="1400" dirty="0" err="1"/>
              <a:t>Кристианом</a:t>
            </a:r>
            <a:r>
              <a:rPr lang="ru-RU" sz="1400" dirty="0"/>
              <a:t> Николаи </a:t>
            </a:r>
            <a:r>
              <a:rPr lang="ru-RU" sz="1400" dirty="0" err="1" smtClean="0"/>
              <a:t>Мюстадом</a:t>
            </a:r>
            <a:r>
              <a:rPr lang="ru-RU" sz="1400" dirty="0" smtClean="0"/>
              <a:t>. </a:t>
            </a:r>
            <a:r>
              <a:rPr lang="ru-RU" sz="1400" dirty="0"/>
              <a:t>По словам его родственников, вскоре после покупки картина была показана французскому послу в Швеции, который предположил, что это либо явная подделка, либо случилась ошибка при атрибуции картины. После этого картина хранилась на чердаке, и про неё стало известно только после смерти </a:t>
            </a:r>
            <a:r>
              <a:rPr lang="ru-RU" sz="1400" dirty="0" err="1"/>
              <a:t>Мюстада</a:t>
            </a:r>
            <a:r>
              <a:rPr lang="ru-RU" sz="1400" dirty="0"/>
              <a:t> в 1970 году. В 1991 году родственники </a:t>
            </a:r>
            <a:r>
              <a:rPr lang="ru-RU" sz="1400" dirty="0" err="1"/>
              <a:t>Мюстада</a:t>
            </a:r>
            <a:r>
              <a:rPr lang="ru-RU" sz="1400" dirty="0"/>
              <a:t> предлагали музею </a:t>
            </a:r>
            <a:r>
              <a:rPr lang="ru-RU" sz="1400" dirty="0" err="1"/>
              <a:t>ван</a:t>
            </a:r>
            <a:r>
              <a:rPr lang="ru-RU" sz="1400" dirty="0"/>
              <a:t> Гога проверить подлинность этой картины, но тогда пришли к заключению, что она не принадлежит кисти </a:t>
            </a:r>
            <a:r>
              <a:rPr lang="ru-RU" sz="1400" dirty="0" smtClean="0"/>
              <a:t>Ван Гога.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4346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Детство и юность</a:t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96752"/>
            <a:ext cx="8856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Винсент Ван Гог родился 30 марта 1853 года в деревушке Грот-</a:t>
            </a:r>
            <a:r>
              <a:rPr lang="ru-RU" sz="1600" dirty="0" err="1"/>
              <a:t>Зюндерт</a:t>
            </a:r>
            <a:r>
              <a:rPr lang="ru-RU" sz="1600" dirty="0"/>
              <a:t> на юге Нидерландов, недалеко от бельгийской границы. Отцом Винсента был Теодор Ван Гог </a:t>
            </a:r>
            <a:r>
              <a:rPr lang="ru-RU" sz="1600" dirty="0" smtClean="0"/>
              <a:t>- протестантский </a:t>
            </a:r>
            <a:r>
              <a:rPr lang="ru-RU" sz="1600" dirty="0"/>
              <a:t>пастор, а матерью — Анна Корнелия </a:t>
            </a:r>
            <a:r>
              <a:rPr lang="ru-RU" sz="1600" dirty="0" err="1"/>
              <a:t>Карбентус</a:t>
            </a:r>
            <a:r>
              <a:rPr lang="ru-RU" sz="1600" dirty="0"/>
              <a:t>, дочь почтенного переплётчика и продавца книг из Гааги. Винсент был вторым из семи детей Теодора и Анны Корнелии. Своё имя он получил в честь деда по отцовской линии, который также всю свою жизнь посвятил протестантской церкви. Домашние помнят Винсента как своенравного, трудного и нудного ребёнка со «странными манерами», что было причиной его частых наказаний. По словам гувернантки, было в нём что-то странное, что отличало его от других: из всех детей Винсент был ей менее приятен, и она не верила, что из него может выйти нечто стоящее. Вне семьи, напротив, Винсент показывал обратную сторону своего характера — был тихим, серьёзным и задумчивым. Он почти не играл с другими детьми. В глазах односельчан он был добродушным, дружелюбным, предупредительным, сострадательным, милым и скромным ребёнком. Когда ему исполнилось 7 лет, он пошёл в деревенскую школу, но через год его забрали оттуда, и вместе со своей сестрой Анной он обучался дома, у гувернантки. 1 октября 1864 года он уехал в школу-интернат в </a:t>
            </a:r>
            <a:r>
              <a:rPr lang="ru-RU" sz="1600" dirty="0" err="1"/>
              <a:t>Зевенберген</a:t>
            </a:r>
            <a:r>
              <a:rPr lang="ru-RU" sz="1600" dirty="0"/>
              <a:t>, 20 км от родного дома. Отъезд из дома причинил много страданий Винсенту, он не мог забыть этого, даже будучи взрослым. 15 сентября 1866 года он начинает обучение в другом интернате — колледже </a:t>
            </a:r>
            <a:r>
              <a:rPr lang="ru-RU" sz="1600" dirty="0" err="1"/>
              <a:t>Виллема</a:t>
            </a:r>
            <a:r>
              <a:rPr lang="ru-RU" sz="1600" dirty="0"/>
              <a:t> II в </a:t>
            </a:r>
            <a:r>
              <a:rPr lang="ru-RU" sz="1600" dirty="0" err="1">
                <a:hlinkClick r:id="rId2" tooltip="Тилбург"/>
              </a:rPr>
              <a:t>Тилбурге</a:t>
            </a:r>
            <a:r>
              <a:rPr lang="ru-RU" sz="1600" dirty="0"/>
              <a:t>. Винсенту хорошо даются языки — французский, английский, немецкий. Там же он получал уроки рисования. В марте 1868 года, посреди учебного года, Винсент неожиданно бросил школу и возвратился в отчий дом. На этом заканчивается его формальное образование. О своём детстве он вспоминал так: </a:t>
            </a:r>
            <a:r>
              <a:rPr lang="ru-RU" sz="1600" i="1" dirty="0"/>
              <a:t>«Моё детство было мрачным, холодным и пустым…»</a:t>
            </a:r>
            <a:r>
              <a:rPr lang="ru-RU" sz="1600" dirty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82451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Vincent van Gogh 1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23764"/>
            <a:ext cx="4206679" cy="51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VincentVanGoghF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5404"/>
            <a:ext cx="4024963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0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в торговой фирме и миссионерская деятельность</a:t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5812" y="1484784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 июле 1869 года Винсент устраивается на службу в гаагский филиал крупной художественно-торговой фирмы </a:t>
            </a:r>
            <a:r>
              <a:rPr lang="ru-RU" sz="1200" dirty="0" err="1">
                <a:hlinkClick r:id="rId2" tooltip="Goupil &amp; Cie (страница отсутствует)"/>
              </a:rPr>
              <a:t>Goupil</a:t>
            </a:r>
            <a:r>
              <a:rPr lang="ru-RU" sz="1200" dirty="0">
                <a:hlinkClick r:id="rId2" tooltip="Goupil &amp; Cie (страница отсутствует)"/>
              </a:rPr>
              <a:t> &amp; </a:t>
            </a:r>
            <a:r>
              <a:rPr lang="ru-RU" sz="1200" dirty="0" err="1">
                <a:hlinkClick r:id="rId2" tooltip="Goupil &amp; Cie (страница отсутствует)"/>
              </a:rPr>
              <a:t>Cie</a:t>
            </a:r>
            <a:r>
              <a:rPr lang="ru-RU" sz="1200" dirty="0"/>
              <a:t>, владельцем которого являлся его дядя Винсент. </a:t>
            </a:r>
            <a:r>
              <a:rPr lang="ru-RU" sz="1200" dirty="0" smtClean="0"/>
              <a:t>Там </a:t>
            </a:r>
            <a:r>
              <a:rPr lang="ru-RU" sz="1200" dirty="0"/>
              <a:t>он получил необходимое обучение в качестве дилера. В июне 1873 года его перевели в Лондонский филиал </a:t>
            </a:r>
            <a:r>
              <a:rPr lang="ru-RU" sz="1200" dirty="0" err="1"/>
              <a:t>Goupil</a:t>
            </a:r>
            <a:r>
              <a:rPr lang="ru-RU" sz="1200" dirty="0"/>
              <a:t> &amp; </a:t>
            </a:r>
            <a:r>
              <a:rPr lang="ru-RU" sz="1200" dirty="0" err="1"/>
              <a:t>Cie</a:t>
            </a:r>
            <a:r>
              <a:rPr lang="ru-RU" sz="1200" dirty="0"/>
              <a:t>. Благодаря ежедневному контакту с произведениями искусства Винсент начал разбираться в живописи и ценить её. Помимо этого, он посещал городские музеи и галереи, любуясь работами Жана-Франсуа Милле и Жюля </a:t>
            </a:r>
            <a:r>
              <a:rPr lang="ru-RU" sz="1200" dirty="0" err="1"/>
              <a:t>Бретона</a:t>
            </a:r>
            <a:r>
              <a:rPr lang="ru-RU" sz="1200" dirty="0"/>
              <a:t>. В Лондоне Винсент становится успешным дилером, и в возрасте 20 лет зарабатывает уже больше, чем его отец. В конце августа, Винсент переехал на </a:t>
            </a:r>
            <a:r>
              <a:rPr lang="ru-RU" sz="1200" dirty="0" err="1"/>
              <a:t>Хакфорд</a:t>
            </a:r>
            <a:r>
              <a:rPr lang="ru-RU" sz="1200" dirty="0"/>
              <a:t> </a:t>
            </a:r>
            <a:r>
              <a:rPr lang="ru-RU" sz="1200" dirty="0" err="1"/>
              <a:t>Роуд</a:t>
            </a:r>
            <a:r>
              <a:rPr lang="ru-RU" sz="1200" dirty="0"/>
              <a:t> 87 и снял комнату в доме Урсулы </a:t>
            </a:r>
            <a:r>
              <a:rPr lang="ru-RU" sz="1200" dirty="0" err="1"/>
              <a:t>Лойер</a:t>
            </a:r>
            <a:r>
              <a:rPr lang="ru-RU" sz="1200" dirty="0"/>
              <a:t> и её дочери Евгении. Говорят, Винсент был влюблен в </a:t>
            </a:r>
            <a:r>
              <a:rPr lang="ru-RU" sz="1200" dirty="0" err="1" smtClean="0"/>
              <a:t>Евгению.Последние</a:t>
            </a:r>
            <a:r>
              <a:rPr lang="ru-RU" sz="1200" dirty="0" smtClean="0"/>
              <a:t> </a:t>
            </a:r>
            <a:r>
              <a:rPr lang="ru-RU" sz="1200" dirty="0"/>
              <a:t>исследования свидетельствуют о том, что Винсент вовсе не был влюблен в Евгению, а, скорее, в немку по имени Каролина </a:t>
            </a:r>
            <a:r>
              <a:rPr lang="ru-RU" sz="1200" dirty="0" err="1"/>
              <a:t>Хаанебик</a:t>
            </a:r>
            <a:r>
              <a:rPr lang="ru-RU" sz="1200" dirty="0"/>
              <a:t>. Что же было на самом деле, остается неизвестным. Отказ возлюбленной потряс и разочаровал Винсента; постепенно он потерял интерес к своей работе и начал обращаться к Библии. В 1874 году Винсента перевели в Парижский филиал фирмы, но после трёх месяцев работы он снова уезжает в Лондон. Дела у него шли всё хуже, и в мае 1875 он опять был переведён в Париж. Здесь он посещал выставки в Салоне и Лувре. В конце марта 1876 года его уволили из фирмы </a:t>
            </a:r>
            <a:r>
              <a:rPr lang="ru-RU" sz="1200" dirty="0" err="1"/>
              <a:t>Goupil</a:t>
            </a:r>
            <a:r>
              <a:rPr lang="ru-RU" sz="1200" dirty="0"/>
              <a:t> &amp; </a:t>
            </a:r>
            <a:r>
              <a:rPr lang="ru-RU" sz="1200" dirty="0" err="1"/>
              <a:t>Cie</a:t>
            </a:r>
            <a:r>
              <a:rPr lang="ru-RU" sz="1200" dirty="0"/>
              <a:t>. Движимый состраданием и желанием быть полезным своим ближним, он решил стать священником. В 1876 году Винсент возвратился в Англию, где он нашёл неоплачиваемую работу в качестве учителя в интернате в </a:t>
            </a:r>
            <a:r>
              <a:rPr lang="ru-RU" sz="1200" dirty="0" err="1"/>
              <a:t>Рэмсгейте</a:t>
            </a:r>
            <a:r>
              <a:rPr lang="ru-RU" sz="1200" dirty="0"/>
              <a:t>. В июле Винсент перешёл в другую школу — в </a:t>
            </a:r>
            <a:r>
              <a:rPr lang="ru-RU" sz="1200" dirty="0" err="1"/>
              <a:t>Айлворте</a:t>
            </a:r>
            <a:r>
              <a:rPr lang="ru-RU" sz="1200" dirty="0"/>
              <a:t> (под Лондоном), где он выполнял работу учителя и помощника пастора. 4 ноября Винсент прочитал свою первую проповедь. Его интерес к Евангелию рос, и он загорелся идеей проповедовать </a:t>
            </a:r>
            <a:r>
              <a:rPr lang="ru-RU" sz="1200" dirty="0" err="1" smtClean="0"/>
              <a:t>беднякам.На</a:t>
            </a:r>
            <a:r>
              <a:rPr lang="ru-RU" sz="1200" dirty="0" smtClean="0"/>
              <a:t> </a:t>
            </a:r>
            <a:r>
              <a:rPr lang="ru-RU" sz="1200" dirty="0"/>
              <a:t>Рождество Винсент поехал домой, и родители уговорили его не возвращаться в </a:t>
            </a:r>
            <a:r>
              <a:rPr lang="ru-RU" sz="1200" dirty="0" err="1" smtClean="0"/>
              <a:t>Англию.В</a:t>
            </a:r>
            <a:r>
              <a:rPr lang="ru-RU" sz="1200" dirty="0" smtClean="0"/>
              <a:t> </a:t>
            </a:r>
            <a:r>
              <a:rPr lang="ru-RU" sz="1200" dirty="0"/>
              <a:t>течение полугода работал в книжном магазине в </a:t>
            </a:r>
            <a:r>
              <a:rPr lang="ru-RU" sz="1200" dirty="0" err="1">
                <a:hlinkClick r:id="rId3" tooltip="Дордрехт"/>
              </a:rPr>
              <a:t>Дордрехте</a:t>
            </a:r>
            <a:r>
              <a:rPr lang="ru-RU" sz="1200" dirty="0"/>
              <a:t>. Эта работа была ему не по душе; большую часть времени он проводил, делая наброски или переводя отрывки из Библии на немецкий, английский и французский. Пытаясь поддержать стремление Винсента стать пастором, семья посылает его в мае 1877 году в Амстердам, где он поселился у своего дяди, адмирала Яна Ван Гога. </a:t>
            </a:r>
            <a:r>
              <a:rPr lang="ru-RU" sz="1200" dirty="0" err="1"/>
              <a:t>отовясь</a:t>
            </a:r>
            <a:r>
              <a:rPr lang="ru-RU" sz="1200" dirty="0"/>
              <a:t> к сдаче вступительного экзамена в университет на отделение теологии. В конце концов он разочаровался в учёбе, бросил свои занятия и в июле 1878 уехал из Амстердама. Желание быть полезным простым людям направило его в Протестантскую миссионерскую школу в </a:t>
            </a:r>
            <a:r>
              <a:rPr lang="ru-RU" sz="1200" dirty="0" err="1"/>
              <a:t>Лакене</a:t>
            </a:r>
            <a:r>
              <a:rPr lang="ru-RU" sz="1200" dirty="0"/>
              <a:t> под Брюсселем, где он прошёл </a:t>
            </a:r>
            <a:r>
              <a:rPr lang="ru-RU" sz="1200" dirty="0" smtClean="0"/>
              <a:t>3й курс </a:t>
            </a:r>
            <a:r>
              <a:rPr lang="ru-RU" sz="1200" dirty="0"/>
              <a:t>проповеди. В декабре 1878 года его направили на полгода миссионером в </a:t>
            </a:r>
            <a:r>
              <a:rPr lang="ru-RU" sz="1200" dirty="0" err="1"/>
              <a:t>Боринаж</a:t>
            </a:r>
            <a:r>
              <a:rPr lang="ru-RU" sz="1200" dirty="0"/>
              <a:t>, бедный шахтёрский район на юге </a:t>
            </a:r>
            <a:r>
              <a:rPr lang="ru-RU" sz="1200" dirty="0">
                <a:hlinkClick r:id="rId4" tooltip="Бельгия"/>
              </a:rPr>
              <a:t>Бельгии</a:t>
            </a:r>
            <a:r>
              <a:rPr lang="ru-RU" sz="1200" dirty="0"/>
              <a:t>. Пройдя полугодичный стаж, Ван Гог намеревался поступить в евангельскую школу для продолжения образования, но счёл введённую плату за обучение проявлением дискриминации, и отказался от стези священника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0500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Становление как художника</a:t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96752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1880-х Ван Гог обратился к искусству, посещал Академию художеств в Брюсселе (1880—1881) и Антверпене (1885—1886), пользовался советами живописца </a:t>
            </a:r>
            <a:r>
              <a:rPr lang="ru-RU" dirty="0">
                <a:hlinkClick r:id="rId2" tooltip="Мауве, Антон"/>
              </a:rPr>
              <a:t>Антона </a:t>
            </a:r>
            <a:r>
              <a:rPr lang="ru-RU" dirty="0" err="1">
                <a:hlinkClick r:id="rId2" tooltip="Мауве, Антон"/>
              </a:rPr>
              <a:t>Мауве</a:t>
            </a:r>
            <a:r>
              <a:rPr lang="ru-RU" dirty="0"/>
              <a:t> в Гааге, с увлечением рисовал шахтёров, крестьян, ремесленников. В серии картин и этюдов середины 1880-х гг.(«Выход из протестантской церкви в </a:t>
            </a:r>
            <a:r>
              <a:rPr lang="ru-RU" dirty="0" err="1"/>
              <a:t>Нюэнене</a:t>
            </a:r>
            <a:r>
              <a:rPr lang="ru-RU" dirty="0"/>
              <a:t>» , «Едоки картофеля», «Старая церковная башня в </a:t>
            </a:r>
            <a:r>
              <a:rPr lang="ru-RU" dirty="0" err="1"/>
              <a:t>Нюэнене</a:t>
            </a:r>
            <a:r>
              <a:rPr lang="ru-RU" dirty="0"/>
              <a:t>», «Башмаки</a:t>
            </a:r>
            <a:r>
              <a:rPr lang="ru-RU" dirty="0" smtClean="0"/>
              <a:t>») </a:t>
            </a:r>
            <a:r>
              <a:rPr lang="ru-RU" dirty="0"/>
              <a:t>написанных в тёмной живописной гамме, отмеченных болезненно-острым восприятием людских страданий и чувства подавленности, художник воссоздавал гнетущую атмосферу психологической напряжённости</a:t>
            </a:r>
            <a:r>
              <a:rPr lang="ru-RU" dirty="0" smtClean="0"/>
              <a:t>.</a:t>
            </a:r>
          </a:p>
          <a:p>
            <a:r>
              <a:rPr lang="ru-RU" dirty="0"/>
              <a:t>В 1886—1888 Ван Гог жил в Париже, посещал престижную частную художественную студию знаменитого на всю Европу педагога П. </a:t>
            </a:r>
            <a:r>
              <a:rPr lang="ru-RU" dirty="0" err="1"/>
              <a:t>Кормона</a:t>
            </a:r>
            <a:r>
              <a:rPr lang="ru-RU" dirty="0"/>
              <a:t>, изучал живопись импрессионизма, японскую гравюру, синтетические произведения Поля Гогена. В этот период палитра Ван Гога стала светлой, исчезли землистого оттенка краски, появились чистые голубые, золотисто-жёлтые, красные тона, характерный для него динамичный, как бы струящийся мазок («</a:t>
            </a:r>
            <a:r>
              <a:rPr lang="ru-RU" dirty="0" err="1"/>
              <a:t>Агостина</a:t>
            </a:r>
            <a:r>
              <a:rPr lang="ru-RU" dirty="0"/>
              <a:t> </a:t>
            </a:r>
            <a:r>
              <a:rPr lang="ru-RU" dirty="0" err="1"/>
              <a:t>Сегатори</a:t>
            </a:r>
            <a:r>
              <a:rPr lang="ru-RU" dirty="0"/>
              <a:t> в кафе «Тамбурин», «Вид на Париж из квартиры Тео на улице </a:t>
            </a:r>
            <a:r>
              <a:rPr lang="ru-RU" dirty="0" err="1"/>
              <a:t>Лепик</a:t>
            </a:r>
            <a:r>
              <a:rPr lang="ru-RU" dirty="0"/>
              <a:t>», «Мост через Сену</a:t>
            </a:r>
            <a:r>
              <a:rPr lang="ru-RU" dirty="0" smtClean="0"/>
              <a:t>».)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72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Van Gogh - Die Kirche von Nuenen mit Kirchgänger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0750" cy="42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Van Gogh - Der alte Friedhofsturm in Nuenen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980" y="0"/>
            <a:ext cx="4202020" cy="3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Van-willem-vincent-gogh-die-kartoffelesser-038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09" y="3471540"/>
            <a:ext cx="4761691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an Gogh - Ein Paar Schuh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1" y="4365104"/>
            <a:ext cx="2926122" cy="24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31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Van Gogh - Blick auf Paris aus Vincents Zimmer in der Rue Lepi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2736304" cy="33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Vincent van Gogh - In the café - Agostina Segatori in Le Tambourin - Google Art Projec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4056"/>
            <a:ext cx="2918668" cy="351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world-art.ru/painting/img/5000/595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683" y="0"/>
            <a:ext cx="4327546" cy="331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41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Последние годы. Творческий расцвет</a:t>
            </a:r>
            <a:br>
              <a:rPr lang="ru-RU" b="1" dirty="0"/>
            </a:br>
            <a:endParaRPr lang="pt-BR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68" y="1124744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1888 году Ван Гог переехал в </a:t>
            </a:r>
            <a:r>
              <a:rPr lang="ru-RU" sz="1600" dirty="0" err="1">
                <a:hlinkClick r:id="rId2" tooltip="Арль"/>
              </a:rPr>
              <a:t>Арль</a:t>
            </a:r>
            <a:r>
              <a:rPr lang="ru-RU" sz="1600" dirty="0"/>
              <a:t>, где окончательно определилось своеобразие его творческой манеры. Пламенный художественный темперамент, мучительный порыв к гармонии, красоте и счастью и, одновременно, страх перед враждебными человеку силами, находят воплощение то в сияющих солнечными красками юга пейзажах( «Жёлтый дом», «Кресло Гогена», «Жатва. Долина Ла-</a:t>
            </a:r>
            <a:r>
              <a:rPr lang="ru-RU" sz="1600" dirty="0" err="1"/>
              <a:t>Кро</a:t>
            </a:r>
            <a:r>
              <a:rPr lang="ru-RU" sz="1600" dirty="0"/>
              <a:t>»), то в зловещих, напоминающих ночной кошмар </a:t>
            </a:r>
            <a:r>
              <a:rPr lang="ru-RU" sz="1600" dirty="0" smtClean="0"/>
              <a:t>образах «Ночное </a:t>
            </a:r>
            <a:r>
              <a:rPr lang="ru-RU" sz="1600" dirty="0"/>
              <a:t>кафе». </a:t>
            </a:r>
            <a:r>
              <a:rPr lang="ru-RU" sz="1600" dirty="0" smtClean="0"/>
              <a:t>Динамика </a:t>
            </a:r>
            <a:r>
              <a:rPr lang="ru-RU" sz="1600" dirty="0"/>
              <a:t>цвета и мазка наполняет одухотворённой жизнью и движением не только природу и населяющих её людей «Красные виноградники в </a:t>
            </a:r>
            <a:r>
              <a:rPr lang="ru-RU" sz="1600" dirty="0" err="1"/>
              <a:t>Арле</a:t>
            </a:r>
            <a:r>
              <a:rPr lang="ru-RU" sz="1600" dirty="0"/>
              <a:t>», но и неодушевлённые предметы </a:t>
            </a:r>
            <a:r>
              <a:rPr lang="ru-RU" sz="1600" dirty="0" smtClean="0"/>
              <a:t>«</a:t>
            </a:r>
            <a:r>
              <a:rPr lang="ru-RU" sz="1600" dirty="0"/>
              <a:t>Спальня Ван Гога в </a:t>
            </a:r>
            <a:r>
              <a:rPr lang="ru-RU" sz="1600" dirty="0" err="1"/>
              <a:t>Арле</a:t>
            </a:r>
            <a:r>
              <a:rPr lang="ru-RU" sz="1600" dirty="0" smtClean="0"/>
              <a:t>». В </a:t>
            </a:r>
            <a:r>
              <a:rPr lang="ru-RU" sz="1600" dirty="0"/>
              <a:t>последнюю неделю своей жизни Ван Гог пишет свою последнюю и знаменитую картину: «Пшеничное поле с воронами». Она была свидетельством трагической смерти художника. Напряжённая работа и разгульный образ жизни Ван Гога (злоупотреблял абсентом) в последние годы привели к появлению приступов психической болезни. Его здоровье ухудшалось, и в итоге он оказался в клинике для душевнобольных в </a:t>
            </a:r>
            <a:r>
              <a:rPr lang="ru-RU" sz="1600" dirty="0" err="1">
                <a:hlinkClick r:id="rId2" tooltip="Арль"/>
              </a:rPr>
              <a:t>Арле</a:t>
            </a:r>
            <a:r>
              <a:rPr lang="ru-RU" sz="1600" dirty="0"/>
              <a:t> (врачи поставили диагноз «эпилепсия височных долей»), затем в Сен-Реми-де-Прованс (1889—1890) и в Овер-</a:t>
            </a:r>
            <a:r>
              <a:rPr lang="ru-RU" sz="1600" dirty="0" err="1"/>
              <a:t>сюр</a:t>
            </a:r>
            <a:r>
              <a:rPr lang="ru-RU" sz="1600" dirty="0"/>
              <a:t>-</a:t>
            </a:r>
            <a:r>
              <a:rPr lang="ru-RU" sz="1600" dirty="0" err="1"/>
              <a:t>Уаз</a:t>
            </a:r>
            <a:r>
              <a:rPr lang="ru-RU" sz="1600" dirty="0"/>
              <a:t>, где он познакомился с доктором </a:t>
            </a:r>
            <a:r>
              <a:rPr lang="ru-RU" sz="1600" dirty="0" err="1"/>
              <a:t>Гаше</a:t>
            </a:r>
            <a:r>
              <a:rPr lang="ru-RU" sz="1600" dirty="0"/>
              <a:t> (художником-любителем), там же он предпринял попытку покончить жизнь самоубийством 27 июля 1890 года. Выйдя на прогулку с материалами для рисования, выстрелил в себя из пистолета в область сердца (купил его для отпугивания птичьих стай во время работы на пленэре), а затем самостоятельно добрался до лечебницы, где, спустя 29 часов после ранения, скончался от потери крови (в 1:30 ночи 29 июля 1890 года). По словам брата </a:t>
            </a:r>
            <a:r>
              <a:rPr lang="ru-RU" sz="1600" dirty="0" smtClean="0"/>
              <a:t>Тео, который </a:t>
            </a:r>
            <a:r>
              <a:rPr lang="ru-RU" sz="1600" dirty="0"/>
              <a:t>был при Винсенте в его смертные минуты, последними словами художника были: </a:t>
            </a:r>
            <a:r>
              <a:rPr lang="ru-RU" sz="1600" i="1" dirty="0" err="1"/>
              <a:t>La</a:t>
            </a:r>
            <a:r>
              <a:rPr lang="ru-RU" sz="1600" i="1" dirty="0"/>
              <a:t> </a:t>
            </a:r>
            <a:r>
              <a:rPr lang="ru-RU" sz="1600" i="1" dirty="0" err="1"/>
              <a:t>tristesse</a:t>
            </a:r>
            <a:r>
              <a:rPr lang="ru-RU" sz="1600" i="1" dirty="0"/>
              <a:t> </a:t>
            </a:r>
            <a:r>
              <a:rPr lang="ru-RU" sz="1600" i="1" dirty="0" err="1"/>
              <a:t>durera</a:t>
            </a:r>
            <a:r>
              <a:rPr lang="ru-RU" sz="1600" i="1" dirty="0"/>
              <a:t> </a:t>
            </a:r>
            <a:r>
              <a:rPr lang="ru-RU" sz="1600" i="1" dirty="0" err="1"/>
              <a:t>toujours</a:t>
            </a:r>
            <a:r>
              <a:rPr lang="ru-RU" sz="1600" dirty="0"/>
              <a:t> («Печаль будет длиться вечно»). Винсент Ван Гог был похоронен в Овер-</a:t>
            </a:r>
            <a:r>
              <a:rPr lang="ru-RU" sz="1600" dirty="0" err="1"/>
              <a:t>сюр</a:t>
            </a:r>
            <a:r>
              <a:rPr lang="ru-RU" sz="1600" dirty="0"/>
              <a:t>-</a:t>
            </a:r>
            <a:r>
              <a:rPr lang="ru-RU" sz="1600" dirty="0" err="1"/>
              <a:t>Уаз</a:t>
            </a:r>
            <a:r>
              <a:rPr lang="ru-RU" sz="1600" dirty="0"/>
              <a:t>. Через 25 лет (в 1914 году) рядом с его могилой были захоронены останки его брата Тео.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70363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WLANL - artanonymous - Het gele hu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336"/>
            <a:ext cx="4067944" cy="33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an Gogh - Paul Gauguins Stuhl (Der leere Stuhl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168352" cy="41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orthocrimea.org/painting/Vincent_van_Gogh-Harvest_at_La_Cr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3"/>
            <a:ext cx="4501295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42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Солнцестояние">
      <a:dk1>
        <a:sysClr val="windowText" lastClr="1F2029"/>
      </a:dk1>
      <a:lt1>
        <a:sysClr val="window" lastClr="F4F4F4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81</TotalTime>
  <Words>1433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Перспектива</vt:lpstr>
      <vt:lpstr>Винсе́нт Ви́ллем Ван Гог</vt:lpstr>
      <vt:lpstr>Детство и юность </vt:lpstr>
      <vt:lpstr>Презентация PowerPoint</vt:lpstr>
      <vt:lpstr>Работа в торговой фирме и миссионерская деятельность </vt:lpstr>
      <vt:lpstr>Становление как художника </vt:lpstr>
      <vt:lpstr>Презентация PowerPoint</vt:lpstr>
      <vt:lpstr>Презентация PowerPoint</vt:lpstr>
      <vt:lpstr>Последние годы. Творческий расцвет </vt:lpstr>
      <vt:lpstr>Презентация PowerPoint</vt:lpstr>
      <vt:lpstr>Презентация PowerPoint</vt:lpstr>
      <vt:lpstr>Посмертная слава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Винсе́нт Ви́ллем Ван Гог</dc:title>
  <cp:lastModifiedBy>Рыжая</cp:lastModifiedBy>
  <cp:revision>9</cp:revision>
  <dcterms:modified xsi:type="dcterms:W3CDTF">2013-09-29T16:08:37Z</dcterms:modified>
</cp:coreProperties>
</file>