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2" r:id="rId11"/>
    <p:sldId id="273" r:id="rId12"/>
    <p:sldId id="274" r:id="rId13"/>
    <p:sldId id="277" r:id="rId14"/>
    <p:sldId id="278" r:id="rId15"/>
    <p:sldId id="281" r:id="rId16"/>
    <p:sldId id="280" r:id="rId17"/>
    <p:sldId id="283" r:id="rId18"/>
    <p:sldId id="282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05B18-5A83-4520-A0E0-9F8374ECCAE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08F9-FA91-4384-8DE0-D37F7EDB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08F9-FA91-4384-8DE0-D37F7EDB86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27376" y="332656"/>
            <a:ext cx="5616624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115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Земля.Місяць</a:t>
            </a:r>
            <a:r>
              <a:rPr lang="ru-RU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1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012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uk-UA" sz="2400" b="1" dirty="0" smtClean="0"/>
              <a:t>Підготували учні 11-А класу:</a:t>
            </a:r>
          </a:p>
          <a:p>
            <a:r>
              <a:rPr lang="uk-UA" sz="2400" b="1" dirty="0" smtClean="0"/>
              <a:t>Фурдиш В., Манакова С., Павленко В. </a:t>
            </a:r>
          </a:p>
          <a:p>
            <a:r>
              <a:rPr lang="uk-UA" sz="2400" b="1" dirty="0" err="1" smtClean="0"/>
              <a:t>Андреев</a:t>
            </a:r>
            <a:r>
              <a:rPr lang="uk-UA" sz="2400" b="1" dirty="0" smtClean="0"/>
              <a:t> В., Кердун Д.</a:t>
            </a:r>
            <a:endParaRPr lang="ru-RU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241598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428868"/>
            <a:ext cx="1309690" cy="13096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5429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Bookman Old Style" pitchFamily="18" charset="0"/>
              </a:rPr>
              <a:t>Ілюзія Місяця </a:t>
            </a:r>
            <a:endParaRPr lang="uk-UA" sz="44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49292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Ілюзія Місяця - обман зору, який полягає в тому, що коли Місяць низько над горизонтом, він здається набагато більше, ніж коли він високо в небі. </a:t>
            </a:r>
            <a:endParaRPr lang="uk-UA" sz="28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146" name="AutoShape 2" descr="http://bhavanajagat.files.wordpress.com/2009/11/the-moon-illus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48" name="AutoShape 4" descr="http://www.moillusions.com/wp-content/uploads/i207.photobucket.com/albums/bb234/vurdlak8/holding-moon-illusion-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1168947677_20.jpg"/>
          <p:cNvPicPr>
            <a:picLocks noChangeAspect="1"/>
          </p:cNvPicPr>
          <p:nvPr/>
        </p:nvPicPr>
        <p:blipFill>
          <a:blip r:embed="rId4" cstate="print"/>
          <a:srcRect t="5192" b="8618"/>
          <a:stretch>
            <a:fillRect/>
          </a:stretch>
        </p:blipFill>
        <p:spPr>
          <a:xfrm>
            <a:off x="571472" y="4286256"/>
            <a:ext cx="3857652" cy="236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remium__104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285728"/>
            <a:ext cx="3524276" cy="264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900" y="571480"/>
            <a:ext cx="514350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Bookman Old Style" pitchFamily="18" charset="0"/>
              </a:rPr>
              <a:t>Насправді кутовий розмір Місяця практично не змінюється з його висотою над горизонтом (а точніше, слабо змінюється навпаки: близько горизонту він злегка менше, ніж в зеніті, оскільки в цьому випадку відстань від спостерігача до Місяця більше на величину земного радіуса). </a:t>
            </a:r>
            <a:endParaRPr lang="uk-UA" sz="20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5286388"/>
            <a:ext cx="514353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uk-UA" dirty="0" smtClean="0">
                <a:latin typeface="Bookman Old Style" pitchFamily="18" charset="0"/>
              </a:rPr>
              <a:t>В даний час існує декілька теорій, які пояснюють цю помилку зорового сприйняття різними причинами.</a:t>
            </a:r>
            <a:endParaRPr lang="uk-UA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357298"/>
            <a:ext cx="4548212" cy="48578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4572008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Book Antiqua" pitchFamily="18" charset="0"/>
              </a:rPr>
              <a:t>Порівнюючи розмір об'єкта з великим Місяцем на горизонті і з маленьким Місяцем високо в небі, можна побачити, що відносний розмір не змінюється. Можна також зробити з аркуша паперу трубу і дивитися через неї тільки на Місяць, без навколишніх об'єктів - ілюзія зникне.</a:t>
            </a:r>
            <a:endParaRPr lang="uk-UA" sz="2400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7572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Bookman Old Style" pitchFamily="18" charset="0"/>
              </a:rPr>
              <a:t>Найпростіший спосіб продемонструвати ілюзорність ефекту - це потримати невеликий об'єкт (наприклад, монетку) на витягнутій руці, прикривши при цьому одне око. </a:t>
            </a:r>
            <a:endParaRPr lang="uk-UA" sz="2400" dirty="0">
              <a:latin typeface="Bookman Old Style" pitchFamily="18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1700221" cy="2500325"/>
          </a:xfrm>
          <a:prstGeom prst="rect">
            <a:avLst/>
          </a:prstGeom>
        </p:spPr>
      </p:pic>
      <p:pic>
        <p:nvPicPr>
          <p:cNvPr id="6" name="Рисунок 5" descr="myth_moon_illusion_020903_03.grid-6x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285992"/>
            <a:ext cx="3357586" cy="175713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1496-39881b95928da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857621" cy="369229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28596" y="500042"/>
            <a:ext cx="8286808" cy="242889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00364" y="4071942"/>
            <a:ext cx="355065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Галактика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2287c43e09142ade01bfc7c733d84f44_62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214686"/>
            <a:ext cx="4572032" cy="342902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14282" y="214290"/>
            <a:ext cx="8643998" cy="328614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86116" y="4572008"/>
            <a:ext cx="293862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Спутник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Erd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857628"/>
            <a:ext cx="4000496" cy="266699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14282" y="428604"/>
            <a:ext cx="8715404" cy="29289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86116" y="4500570"/>
            <a:ext cx="279544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Луноход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x400_wp-content_uploads_2010_04_2589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3" y="3786190"/>
            <a:ext cx="3162497" cy="2369440"/>
          </a:xfrm>
          <a:prstGeom prst="rect">
            <a:avLst/>
          </a:prstGeom>
        </p:spPr>
      </p:pic>
      <p:pic>
        <p:nvPicPr>
          <p:cNvPr id="5" name="Рисунок 4" descr="9b77357bcfa3.jpg"/>
          <p:cNvPicPr>
            <a:picLocks noChangeAspect="1"/>
          </p:cNvPicPr>
          <p:nvPr/>
        </p:nvPicPr>
        <p:blipFill>
          <a:blip r:embed="rId4" cstate="print"/>
          <a:srcRect l="39527" t="17568" r="3716" b="20270"/>
          <a:stretch>
            <a:fillRect/>
          </a:stretch>
        </p:blipFill>
        <p:spPr>
          <a:xfrm>
            <a:off x="285720" y="3714752"/>
            <a:ext cx="3143272" cy="258197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28596" y="285728"/>
            <a:ext cx="8286808" cy="28575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14678" y="4357694"/>
            <a:ext cx="298325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fKceyLnnQ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500438"/>
            <a:ext cx="3595713" cy="269678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7158" y="285728"/>
            <a:ext cx="8429684" cy="300039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643306" y="4500570"/>
            <a:ext cx="230460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Земля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Blue-Marble-n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143380"/>
            <a:ext cx="2915820" cy="188117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00034" y="357166"/>
            <a:ext cx="8072494" cy="321471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14678" y="4357694"/>
            <a:ext cx="307183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Космос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C1396_animat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263409" y="3165957"/>
            <a:ext cx="2831501" cy="407196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500430" y="57148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Земля́</a:t>
            </a:r>
            <a:r>
              <a:rPr lang="vi-VN" dirty="0" smtClean="0">
                <a:solidFill>
                  <a:schemeClr val="bg1"/>
                </a:solidFill>
              </a:rPr>
              <a:t> — третя від Сонця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планета Сонячної системи, єдина планета, на якій відоме життя, домівка людства. </a:t>
            </a:r>
          </a:p>
          <a:p>
            <a:endParaRPr lang="ru-RU" dirty="0"/>
          </a:p>
        </p:txBody>
      </p:sp>
      <p:pic>
        <p:nvPicPr>
          <p:cNvPr id="8" name="Рисунок 7" descr="599px-The_Earth_seen_from_Apollo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26160"/>
            <a:ext cx="3131840" cy="3131840"/>
          </a:xfrm>
          <a:prstGeom prst="rect">
            <a:avLst/>
          </a:prstGeom>
        </p:spPr>
      </p:pic>
      <p:pic>
        <p:nvPicPr>
          <p:cNvPr id="9" name="Рисунок 8" descr="91192182_3365178_2169_1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645024"/>
            <a:ext cx="3212976" cy="3212976"/>
          </a:xfrm>
          <a:prstGeom prst="rect">
            <a:avLst/>
          </a:prstGeom>
        </p:spPr>
      </p:pic>
      <p:pic>
        <p:nvPicPr>
          <p:cNvPr id="10" name="Рисунок 9" descr="dow_1311054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726160"/>
            <a:ext cx="3131840" cy="31318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25003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Земля належить до планет земної групи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і є найбільшою з цих планет у Сонячній системі. 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2500306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Землю іноді називають світом, латинською назвою </a:t>
            </a:r>
            <a:r>
              <a:rPr lang="vi-VN" i="1" dirty="0" smtClean="0">
                <a:solidFill>
                  <a:schemeClr val="bg1"/>
                </a:solidFill>
              </a:rPr>
              <a:t>Терра</a:t>
            </a:r>
            <a:r>
              <a:rPr lang="vi-VN" dirty="0" smtClean="0">
                <a:solidFill>
                  <a:schemeClr val="bg1"/>
                </a:solidFill>
              </a:rPr>
              <a:t> або грецькою —</a:t>
            </a:r>
            <a:r>
              <a:rPr lang="vi-VN" i="1" dirty="0" smtClean="0">
                <a:solidFill>
                  <a:schemeClr val="bg1"/>
                </a:solidFill>
              </a:rPr>
              <a:t>Гея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5720" y="285728"/>
            <a:ext cx="8501122" cy="30718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500694" y="4429132"/>
            <a:ext cx="266900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Солнце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user_1_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214818"/>
            <a:ext cx="1928826" cy="192882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5720" y="285728"/>
            <a:ext cx="8501122" cy="30718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14678" y="4500570"/>
            <a:ext cx="340195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Астероид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349536323_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500438"/>
            <a:ext cx="4357718" cy="305040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7158" y="285728"/>
            <a:ext cx="8358246" cy="278608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428992" y="4286256"/>
            <a:ext cx="285373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Комета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alleys-com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429000"/>
            <a:ext cx="4143404" cy="310755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1785918" y="1357298"/>
            <a:ext cx="5929354" cy="35719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atin typeface="Bookman Old Style" pitchFamily="18" charset="0"/>
              </a:rPr>
              <a:t>Дякуємо за увагу!</a:t>
            </a:r>
            <a:endParaRPr lang="uk-UA" sz="5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8678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Ariston" pitchFamily="66" charset="0"/>
              </a:rPr>
              <a:t>Планетарні</a:t>
            </a:r>
            <a:r>
              <a:rPr lang="ru-RU" sz="3200" dirty="0" smtClean="0">
                <a:solidFill>
                  <a:schemeClr val="bg1"/>
                </a:solidFill>
                <a:latin typeface="Ariston" pitchFamily="66" charset="0"/>
              </a:rPr>
              <a:t> характеристики </a:t>
            </a:r>
            <a:r>
              <a:rPr lang="ru-RU" sz="3200" dirty="0" err="1" smtClean="0">
                <a:solidFill>
                  <a:schemeClr val="bg1"/>
                </a:solidFill>
                <a:latin typeface="Ariston" pitchFamily="66" charset="0"/>
              </a:rPr>
              <a:t>Землі</a:t>
            </a:r>
            <a:r>
              <a:rPr lang="ru-RU" sz="3200" dirty="0" smtClean="0">
                <a:solidFill>
                  <a:schemeClr val="bg1"/>
                </a:solidFill>
                <a:latin typeface="Ariston" pitchFamily="66" charset="0"/>
              </a:rPr>
              <a:t>: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1214422"/>
            <a:ext cx="4973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Земля обертається навколо Сонця еліптичною орбітою із середньою швидкістю 29 785 м/с на середній відстані 149,6 млн км із періодом, що приблизно дорівнює 365,24 доби (зоряний рік).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929066"/>
            <a:ext cx="7786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Земля </a:t>
            </a:r>
            <a:r>
              <a:rPr lang="ru-RU" sz="2400" b="1" dirty="0" err="1" smtClean="0">
                <a:solidFill>
                  <a:schemeClr val="bg1"/>
                </a:solidFill>
              </a:rPr>
              <a:t>має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супутник</a:t>
            </a:r>
            <a:r>
              <a:rPr lang="ru-RU" sz="2400" b="1" dirty="0" smtClean="0">
                <a:solidFill>
                  <a:schemeClr val="bg1"/>
                </a:solidFill>
              </a:rPr>
              <a:t> — </a:t>
            </a:r>
            <a:r>
              <a:rPr lang="ru-RU" sz="2400" b="1" dirty="0" err="1" smtClean="0">
                <a:solidFill>
                  <a:schemeClr val="bg1"/>
                </a:solidFill>
              </a:rPr>
              <a:t>Місяць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який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обертається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навколо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середній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відстані</a:t>
            </a:r>
            <a:r>
              <a:rPr lang="ru-RU" sz="2400" b="1" dirty="0" smtClean="0">
                <a:solidFill>
                  <a:schemeClr val="bg1"/>
                </a:solidFill>
              </a:rPr>
              <a:t> 384 400 км;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Форма </a:t>
            </a:r>
            <a:r>
              <a:rPr lang="ru-RU" sz="24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2400" b="1" dirty="0" smtClean="0">
                <a:solidFill>
                  <a:schemeClr val="bg1"/>
                </a:solidFill>
              </a:rPr>
              <a:t> — </a:t>
            </a:r>
            <a:r>
              <a:rPr lang="ru-RU" sz="2400" b="1" dirty="0" err="1" smtClean="0">
                <a:solidFill>
                  <a:schemeClr val="bg1"/>
                </a:solidFill>
              </a:rPr>
              <a:t>геоїд</a:t>
            </a:r>
            <a:r>
              <a:rPr lang="ru-RU" sz="2400" b="1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Площа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поверхні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земної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кулі</a:t>
            </a:r>
            <a:r>
              <a:rPr lang="ru-RU" sz="2400" b="1" dirty="0" smtClean="0">
                <a:solidFill>
                  <a:schemeClr val="bg1"/>
                </a:solidFill>
              </a:rPr>
              <a:t> 510 </a:t>
            </a:r>
            <a:r>
              <a:rPr lang="ru-RU" sz="2400" b="1" dirty="0" err="1" smtClean="0">
                <a:solidFill>
                  <a:schemeClr val="bg1"/>
                </a:solidFill>
              </a:rPr>
              <a:t>млн</a:t>
            </a:r>
            <a:r>
              <a:rPr lang="ru-RU" sz="2400" b="1" dirty="0" smtClean="0">
                <a:solidFill>
                  <a:schemeClr val="bg1"/>
                </a:solidFill>
              </a:rPr>
              <a:t> км²;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Об'єм</a:t>
            </a:r>
            <a:r>
              <a:rPr lang="ru-RU" sz="2400" b="1" dirty="0" smtClean="0">
                <a:solidFill>
                  <a:schemeClr val="bg1"/>
                </a:solidFill>
              </a:rPr>
              <a:t> — 1,083·10</a:t>
            </a:r>
            <a:r>
              <a:rPr lang="ru-RU" sz="2400" b="1" baseline="30000" dirty="0" smtClean="0">
                <a:solidFill>
                  <a:schemeClr val="bg1"/>
                </a:solidFill>
              </a:rPr>
              <a:t>12</a:t>
            </a:r>
            <a:r>
              <a:rPr lang="ru-RU" sz="2400" b="1" dirty="0" smtClean="0">
                <a:solidFill>
                  <a:schemeClr val="bg1"/>
                </a:solidFill>
              </a:rPr>
              <a:t> км³;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Маса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2400" b="1" dirty="0" smtClean="0">
                <a:solidFill>
                  <a:schemeClr val="bg1"/>
                </a:solidFill>
              </a:rPr>
              <a:t> становить 5976·10</a:t>
            </a:r>
            <a:r>
              <a:rPr lang="ru-RU" sz="2400" b="1" baseline="30000" dirty="0" smtClean="0">
                <a:solidFill>
                  <a:schemeClr val="bg1"/>
                </a:solidFill>
              </a:rPr>
              <a:t>21</a:t>
            </a:r>
            <a:r>
              <a:rPr lang="ru-RU" sz="2400" b="1" dirty="0" smtClean="0">
                <a:solidFill>
                  <a:schemeClr val="bg1"/>
                </a:solidFill>
              </a:rPr>
              <a:t> кг.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0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31282"/>
          <a:ext cx="4211960" cy="63055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5980"/>
                <a:gridCol w="2105980"/>
              </a:tblGrid>
              <a:tr h="44559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Орбітальні</a:t>
                      </a:r>
                      <a:r>
                        <a:rPr lang="uk-UA" b="1" baseline="0" dirty="0" smtClean="0"/>
                        <a:t> характеристики Землі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3263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Велика </a:t>
                      </a:r>
                      <a:r>
                        <a:rPr lang="ru-RU" b="0" dirty="0" err="1" smtClean="0"/>
                        <a:t>піввісь</a:t>
                      </a:r>
                      <a:r>
                        <a:rPr lang="ru-RU" b="0" dirty="0" smtClean="0"/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149 598 261 км</a:t>
                      </a:r>
                      <a:br>
                        <a:rPr lang="ru-RU" b="0" dirty="0" smtClean="0"/>
                      </a:br>
                      <a:r>
                        <a:rPr lang="ru-RU" b="0" dirty="0" smtClean="0"/>
                        <a:t>1,00000261 а. о.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3263">
                <a:tc>
                  <a:txBody>
                    <a:bodyPr/>
                    <a:lstStyle/>
                    <a:p>
                      <a:r>
                        <a:rPr lang="ru-RU" b="0" dirty="0" err="1" smtClean="0"/>
                        <a:t>Перигелій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147 098 290 км</a:t>
                      </a:r>
                      <a:br>
                        <a:rPr lang="ru-RU" b="0" dirty="0" smtClean="0"/>
                      </a:br>
                      <a:r>
                        <a:rPr lang="ru-RU" b="0" dirty="0" smtClean="0"/>
                        <a:t>0,98329134 а. о.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3263">
                <a:tc>
                  <a:txBody>
                    <a:bodyPr/>
                    <a:lstStyle/>
                    <a:p>
                      <a:r>
                        <a:rPr lang="ru-RU" b="0" dirty="0" err="1" smtClean="0"/>
                        <a:t>Афелій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152 098 232 км</a:t>
                      </a:r>
                      <a:br>
                        <a:rPr lang="ru-RU" b="0" dirty="0" smtClean="0"/>
                      </a:br>
                      <a:r>
                        <a:rPr lang="ru-RU" b="0" dirty="0" smtClean="0"/>
                        <a:t>1,01671388 а. о. </a:t>
                      </a:r>
                      <a:endParaRPr lang="ru-RU" b="0" dirty="0"/>
                    </a:p>
                  </a:txBody>
                  <a:tcPr/>
                </a:tc>
              </a:tr>
              <a:tr h="401652">
                <a:tc>
                  <a:txBody>
                    <a:bodyPr/>
                    <a:lstStyle/>
                    <a:p>
                      <a:r>
                        <a:rPr lang="ru-RU" b="0" dirty="0" err="1" smtClean="0"/>
                        <a:t>Ексцентриситет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0,01671123</a:t>
                      </a:r>
                      <a:endParaRPr lang="ru-RU" b="0" dirty="0"/>
                    </a:p>
                  </a:txBody>
                  <a:tcPr/>
                </a:tc>
              </a:tr>
              <a:tr h="693263">
                <a:tc>
                  <a:txBody>
                    <a:bodyPr/>
                    <a:lstStyle/>
                    <a:p>
                      <a:r>
                        <a:rPr lang="ru-RU" b="0" dirty="0" err="1" smtClean="0"/>
                        <a:t>Орбітальний</a:t>
                      </a:r>
                      <a:r>
                        <a:rPr lang="ru-RU" b="0" dirty="0" smtClean="0"/>
                        <a:t> </a:t>
                      </a:r>
                      <a:r>
                        <a:rPr lang="ru-RU" b="0" dirty="0" err="1" smtClean="0"/>
                        <a:t>період</a:t>
                      </a:r>
                      <a:r>
                        <a:rPr lang="ru-RU" b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365,256363004 </a:t>
                      </a:r>
                      <a:r>
                        <a:rPr lang="ru-RU" b="0" dirty="0" err="1" smtClean="0"/>
                        <a:t>днів</a:t>
                      </a:r>
                      <a:endParaRPr lang="ru-RU" b="0" dirty="0" smtClean="0"/>
                    </a:p>
                    <a:p>
                      <a:r>
                        <a:rPr lang="ru-RU" b="0" dirty="0" smtClean="0"/>
                        <a:t>1,000017421 </a:t>
                      </a:r>
                      <a:r>
                        <a:rPr lang="ru-RU" b="0" dirty="0" err="1" smtClean="0"/>
                        <a:t>рік</a:t>
                      </a:r>
                      <a:r>
                        <a:rPr lang="ru-RU" b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</a:tr>
              <a:tr h="693263">
                <a:tc>
                  <a:txBody>
                    <a:bodyPr/>
                    <a:lstStyle/>
                    <a:p>
                      <a:r>
                        <a:rPr lang="ru-RU" b="0" dirty="0" err="1" smtClean="0"/>
                        <a:t>Серед.орбітальна</a:t>
                      </a:r>
                      <a:r>
                        <a:rPr lang="ru-RU" b="0" dirty="0" smtClean="0"/>
                        <a:t> </a:t>
                      </a:r>
                      <a:r>
                        <a:rPr lang="ru-RU" b="0" dirty="0" err="1" smtClean="0"/>
                        <a:t>швидкість</a:t>
                      </a:r>
                      <a:r>
                        <a:rPr lang="ru-RU" b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29,785 км/с </a:t>
                      </a:r>
                      <a:endParaRPr lang="ru-RU" b="0" dirty="0"/>
                    </a:p>
                  </a:txBody>
                  <a:tcPr/>
                </a:tc>
              </a:tr>
              <a:tr h="1175176">
                <a:tc>
                  <a:txBody>
                    <a:bodyPr/>
                    <a:lstStyle/>
                    <a:p>
                      <a:r>
                        <a:rPr lang="ru-RU" b="0" dirty="0" err="1" smtClean="0"/>
                        <a:t>Нахил</a:t>
                      </a:r>
                      <a:r>
                        <a:rPr lang="ru-RU" b="0" dirty="0" smtClean="0"/>
                        <a:t> </a:t>
                      </a:r>
                      <a:r>
                        <a:rPr lang="ru-RU" b="0" dirty="0" err="1" smtClean="0"/>
                        <a:t>орбіти</a:t>
                      </a:r>
                      <a:r>
                        <a:rPr lang="ru-RU" b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7,155° до </a:t>
                      </a:r>
                      <a:r>
                        <a:rPr lang="ru-RU" b="0" dirty="0" err="1" smtClean="0"/>
                        <a:t>екватора</a:t>
                      </a:r>
                      <a:r>
                        <a:rPr lang="ru-RU" b="0" dirty="0" smtClean="0"/>
                        <a:t> </a:t>
                      </a:r>
                      <a:r>
                        <a:rPr lang="ru-RU" b="0" dirty="0" err="1" smtClean="0"/>
                        <a:t>Сонця</a:t>
                      </a:r>
                      <a:r>
                        <a:rPr lang="ru-RU" b="0" dirty="0" smtClean="0"/>
                        <a:t/>
                      </a:r>
                      <a:br>
                        <a:rPr lang="ru-RU" b="0" dirty="0" smtClean="0"/>
                      </a:br>
                      <a:r>
                        <a:rPr lang="ru-RU" b="0" dirty="0" smtClean="0"/>
                        <a:t>1,58° до </a:t>
                      </a:r>
                      <a:r>
                        <a:rPr lang="ru-RU" b="0" dirty="0" err="1" smtClean="0"/>
                        <a:t>незмінної</a:t>
                      </a:r>
                      <a:r>
                        <a:rPr lang="ru-RU" b="0" dirty="0" smtClean="0"/>
                        <a:t> </a:t>
                      </a:r>
                      <a:r>
                        <a:rPr lang="ru-RU" b="0" dirty="0" err="1" smtClean="0"/>
                        <a:t>площини</a:t>
                      </a:r>
                      <a:r>
                        <a:rPr lang="ru-RU" b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</a:tr>
              <a:tr h="401652">
                <a:tc>
                  <a:txBody>
                    <a:bodyPr/>
                    <a:lstStyle/>
                    <a:p>
                      <a:r>
                        <a:rPr lang="uk-UA" b="0" dirty="0" smtClean="0"/>
                        <a:t>Є супутником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Сонця</a:t>
                      </a:r>
                      <a:endParaRPr lang="ru-RU" b="0" dirty="0"/>
                    </a:p>
                  </a:txBody>
                  <a:tcPr/>
                </a:tc>
              </a:tr>
              <a:tr h="401652">
                <a:tc>
                  <a:txBody>
                    <a:bodyPr/>
                    <a:lstStyle/>
                    <a:p>
                      <a:r>
                        <a:rPr lang="uk-UA" b="0" dirty="0" smtClean="0"/>
                        <a:t>Супутники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Місяць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99992" y="332655"/>
          <a:ext cx="4427984" cy="63110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/>
                <a:gridCol w="2483768"/>
              </a:tblGrid>
              <a:tr h="433958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Фізичні характеристики Землі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18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Середній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радіус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6371,3 км</a:t>
                      </a:r>
                      <a:endParaRPr lang="ru-RU" dirty="0"/>
                    </a:p>
                  </a:txBody>
                  <a:tcPr/>
                </a:tc>
              </a:tr>
              <a:tr h="759425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Екваторіальний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радіус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6378,14 км</a:t>
                      </a:r>
                      <a:endParaRPr lang="ru-RU" dirty="0"/>
                    </a:p>
                  </a:txBody>
                  <a:tcPr/>
                </a:tc>
              </a:tr>
              <a:tr h="885286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поверхні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510 065 700 км²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70,8% вода; 29,2% суша</a:t>
                      </a:r>
                      <a:endParaRPr lang="ru-RU" dirty="0"/>
                    </a:p>
                  </a:txBody>
                  <a:tcPr/>
                </a:tc>
              </a:tr>
              <a:tr h="491143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/>
                        <a:t>Об'єм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1,0832×10</a:t>
                      </a:r>
                      <a:r>
                        <a:rPr lang="ru-RU" baseline="30000" dirty="0"/>
                        <a:t>12</a:t>
                      </a:r>
                      <a:r>
                        <a:rPr lang="ru-RU" dirty="0"/>
                        <a:t> км³</a:t>
                      </a:r>
                    </a:p>
                  </a:txBody>
                  <a:tcPr/>
                </a:tc>
              </a:tr>
              <a:tr h="433958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>
                          <a:solidFill>
                            <a:schemeClr val="tx1"/>
                          </a:solidFill>
                        </a:rPr>
                        <a:t>Маса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5,9737×10</a:t>
                      </a:r>
                      <a:r>
                        <a:rPr lang="ru-RU" baseline="30000" dirty="0"/>
                        <a:t>24</a:t>
                      </a:r>
                      <a:r>
                        <a:rPr lang="ru-RU" dirty="0"/>
                        <a:t> кг</a:t>
                      </a:r>
                    </a:p>
                  </a:txBody>
                  <a:tcPr/>
                </a:tc>
              </a:tr>
              <a:tr h="505818">
                <a:tc>
                  <a:txBody>
                    <a:bodyPr/>
                    <a:lstStyle/>
                    <a:p>
                      <a:pPr fontAlgn="t"/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Середня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 err="1" smtClean="0">
                          <a:solidFill>
                            <a:schemeClr val="tx1"/>
                          </a:solidFill>
                        </a:rPr>
                        <a:t>густина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5,515 г/см³</a:t>
                      </a:r>
                    </a:p>
                  </a:txBody>
                  <a:tcPr/>
                </a:tc>
              </a:tr>
              <a:tr h="885286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>
                          <a:solidFill>
                            <a:schemeClr val="tx1"/>
                          </a:solidFill>
                        </a:rPr>
                        <a:t>Період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u="none" strike="noStrike" dirty="0" err="1">
                          <a:solidFill>
                            <a:schemeClr val="tx1"/>
                          </a:solidFill>
                        </a:rPr>
                        <a:t>обертання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23 год 56 </a:t>
                      </a:r>
                      <a:r>
                        <a:rPr lang="ru-RU" dirty="0" err="1"/>
                        <a:t>хв</a:t>
                      </a:r>
                      <a:r>
                        <a:rPr lang="ru-RU" dirty="0"/>
                        <a:t> 4,1 с</a:t>
                      </a:r>
                    </a:p>
                  </a:txBody>
                  <a:tcPr/>
                </a:tc>
              </a:tr>
              <a:tr h="1410362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>
                          <a:solidFill>
                            <a:schemeClr val="tx1"/>
                          </a:solidFill>
                        </a:rPr>
                        <a:t>Сонячна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u="none" strike="noStrike" dirty="0" err="1">
                          <a:solidFill>
                            <a:schemeClr val="tx1"/>
                          </a:solidFill>
                        </a:rPr>
                        <a:t>доба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dirty="0"/>
                        <a:t>23 год 59 </a:t>
                      </a:r>
                      <a:r>
                        <a:rPr lang="ru-RU" dirty="0" err="1"/>
                        <a:t>хв</a:t>
                      </a:r>
                      <a:r>
                        <a:rPr lang="ru-RU" dirty="0"/>
                        <a:t> 39 с у </a:t>
                      </a:r>
                      <a:r>
                        <a:rPr lang="ru-RU" dirty="0" err="1"/>
                        <a:t>вересні</a:t>
                      </a:r>
                      <a:r>
                        <a:rPr lang="ru-RU" dirty="0"/>
                        <a:t>,</a:t>
                      </a:r>
                      <a:br>
                        <a:rPr lang="ru-RU" dirty="0"/>
                      </a:br>
                      <a:r>
                        <a:rPr lang="ru-RU" dirty="0"/>
                        <a:t>24 год 00 </a:t>
                      </a:r>
                      <a:r>
                        <a:rPr lang="ru-RU" dirty="0" err="1"/>
                        <a:t>хв</a:t>
                      </a:r>
                      <a:r>
                        <a:rPr lang="ru-RU" dirty="0"/>
                        <a:t> 30 с у </a:t>
                      </a:r>
                      <a:r>
                        <a:rPr lang="ru-RU" dirty="0" err="1"/>
                        <a:t>грудні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8640"/>
            <a:ext cx="4032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  <a:latin typeface="Ariston" pitchFamily="66" charset="0"/>
              </a:rPr>
              <a:t>Теплові</a:t>
            </a:r>
            <a:r>
              <a:rPr lang="ru-RU" sz="4000" dirty="0" smtClean="0">
                <a:solidFill>
                  <a:schemeClr val="bg1"/>
                </a:solidFill>
                <a:latin typeface="Ariston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Ariston" pitchFamily="66" charset="0"/>
              </a:rPr>
              <a:t>процеси</a:t>
            </a:r>
            <a:endParaRPr lang="ru-RU" sz="4000" dirty="0" smtClean="0">
              <a:solidFill>
                <a:schemeClr val="bg1"/>
              </a:solidFill>
              <a:latin typeface="Ariston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18573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</a:rPr>
              <a:t> планетою та </a:t>
            </a:r>
            <a:r>
              <a:rPr lang="ru-RU" sz="2400" dirty="0" err="1" smtClean="0">
                <a:solidFill>
                  <a:schemeClr val="bg1"/>
                </a:solidFill>
              </a:rPr>
              <a:t>навколишнім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середовищем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постійно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енергомасообмін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643314"/>
            <a:ext cx="550069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постійно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отримує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колосальний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обсяг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енергії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Сонця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через 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випромінювання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в той же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час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частину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цього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енергетичного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потоку вона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віддає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 космос у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вигляді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як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відзеркаленого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випромінювання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(альбедо 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земної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поверхні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хмар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), так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теплової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енергії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606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Ariston" pitchFamily="66" charset="0"/>
              </a:rPr>
              <a:t>Положення</a:t>
            </a:r>
            <a:r>
              <a:rPr lang="ru-RU" sz="3200" dirty="0" smtClean="0">
                <a:solidFill>
                  <a:schemeClr val="bg1"/>
                </a:solidFill>
                <a:latin typeface="Ariston" pitchFamily="66" charset="0"/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  <a:latin typeface="Ariston" pitchFamily="66" charset="0"/>
              </a:rPr>
              <a:t>Сонячній</a:t>
            </a:r>
            <a:r>
              <a:rPr lang="ru-RU" sz="3200" dirty="0" smtClean="0">
                <a:solidFill>
                  <a:schemeClr val="bg1"/>
                </a:solidFill>
                <a:latin typeface="Ariston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Ariston" pitchFamily="66" charset="0"/>
              </a:rPr>
              <a:t>системі</a:t>
            </a:r>
            <a:endParaRPr lang="ru-RU" sz="3200" dirty="0" smtClean="0">
              <a:solidFill>
                <a:schemeClr val="bg1"/>
              </a:solidFill>
              <a:latin typeface="Ariston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7207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планету </a:t>
            </a:r>
            <a:r>
              <a:rPr lang="ru-RU" sz="2000" dirty="0" err="1" smtClean="0">
                <a:solidFill>
                  <a:schemeClr val="bg1"/>
                </a:solidFill>
              </a:rPr>
              <a:t>постійно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потрапляють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метеори</a:t>
            </a:r>
            <a:r>
              <a:rPr lang="ru-RU" sz="2000" dirty="0" smtClean="0">
                <a:solidFill>
                  <a:schemeClr val="bg1"/>
                </a:solidFill>
              </a:rPr>
              <a:t>, </a:t>
            </a:r>
            <a:r>
              <a:rPr lang="ru-RU" sz="2000" dirty="0" err="1" smtClean="0">
                <a:solidFill>
                  <a:schemeClr val="bg1"/>
                </a:solidFill>
              </a:rPr>
              <a:t>космічний</a:t>
            </a:r>
            <a:r>
              <a:rPr lang="ru-RU" sz="2000" dirty="0" smtClean="0">
                <a:solidFill>
                  <a:schemeClr val="bg1"/>
                </a:solidFill>
              </a:rPr>
              <a:t> пил, </a:t>
            </a:r>
            <a:r>
              <a:rPr lang="ru-RU" sz="2000" dirty="0" err="1" smtClean="0">
                <a:solidFill>
                  <a:schemeClr val="bg1"/>
                </a:solidFill>
              </a:rPr>
              <a:t>зрідка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метеорити</a:t>
            </a:r>
            <a:r>
              <a:rPr lang="ru-RU" sz="2000" dirty="0" smtClean="0">
                <a:solidFill>
                  <a:schemeClr val="bg1"/>
                </a:solidFill>
              </a:rPr>
              <a:t> та </a:t>
            </a:r>
            <a:r>
              <a:rPr lang="ru-RU" sz="2000" dirty="0" err="1" smtClean="0">
                <a:solidFill>
                  <a:schemeClr val="bg1"/>
                </a:solidFill>
              </a:rPr>
              <a:t>комети</a:t>
            </a:r>
            <a:r>
              <a:rPr lang="ru-RU" sz="2000" dirty="0" smtClean="0">
                <a:solidFill>
                  <a:schemeClr val="bg1"/>
                </a:solidFill>
              </a:rPr>
              <a:t>. Планета </a:t>
            </a:r>
            <a:r>
              <a:rPr lang="ru-RU" sz="2000" dirty="0" err="1" smtClean="0">
                <a:solidFill>
                  <a:schemeClr val="bg1"/>
                </a:solidFill>
              </a:rPr>
              <a:t>постійно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перебуває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впливом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сонячного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вітру</a:t>
            </a:r>
            <a:r>
              <a:rPr lang="ru-RU" sz="2000" dirty="0" smtClean="0">
                <a:solidFill>
                  <a:schemeClr val="bg1"/>
                </a:solidFill>
              </a:rPr>
              <a:t> та </a:t>
            </a:r>
            <a:r>
              <a:rPr lang="ru-RU" sz="2000" dirty="0" err="1" smtClean="0">
                <a:solidFill>
                  <a:schemeClr val="bg1"/>
                </a:solidFill>
              </a:rPr>
              <a:t>космічного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sz="2000" dirty="0" smtClean="0">
                <a:solidFill>
                  <a:schemeClr val="bg1"/>
                </a:solidFill>
              </a:rPr>
              <a:t>. Земля </a:t>
            </a:r>
            <a:r>
              <a:rPr lang="ru-RU" sz="2000" dirty="0" err="1" smtClean="0">
                <a:solidFill>
                  <a:schemeClr val="bg1"/>
                </a:solidFill>
              </a:rPr>
              <a:t>постійно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гравітаційно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взаємодіє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Місяцем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Сонцем</a:t>
            </a:r>
            <a:r>
              <a:rPr lang="ru-RU" sz="2000" dirty="0" smtClean="0">
                <a:solidFill>
                  <a:schemeClr val="bg1"/>
                </a:solidFill>
              </a:rPr>
              <a:t> 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обумовлює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припливні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явища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992" y="0"/>
            <a:ext cx="3429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Земля — </a:t>
            </a:r>
            <a:r>
              <a:rPr lang="ru-RU" sz="2000" dirty="0" err="1" smtClean="0">
                <a:solidFill>
                  <a:schemeClr val="bg1"/>
                </a:solidFill>
              </a:rPr>
              <a:t>відкрита</a:t>
            </a:r>
            <a:r>
              <a:rPr lang="ru-RU" sz="2000" dirty="0" smtClean="0">
                <a:solidFill>
                  <a:schemeClr val="bg1"/>
                </a:solidFill>
              </a:rPr>
              <a:t> система в </a:t>
            </a:r>
            <a:r>
              <a:rPr lang="ru-RU" sz="2000" dirty="0" err="1" smtClean="0">
                <a:solidFill>
                  <a:schemeClr val="bg1"/>
                </a:solidFill>
              </a:rPr>
              <a:t>космосі</a:t>
            </a:r>
            <a:r>
              <a:rPr lang="ru-RU" sz="2000" dirty="0" smtClean="0">
                <a:solidFill>
                  <a:schemeClr val="bg1"/>
                </a:solidFill>
              </a:rPr>
              <a:t>, вона </a:t>
            </a:r>
            <a:r>
              <a:rPr lang="ru-RU" sz="2000" dirty="0" err="1" smtClean="0">
                <a:solidFill>
                  <a:schemeClr val="bg1"/>
                </a:solidFill>
              </a:rPr>
              <a:t>постійно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взаємодіє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навколишнім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космічним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середовищем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err="1" smtClean="0">
                <a:solidFill>
                  <a:schemeClr val="bg1"/>
                </a:solidFill>
              </a:rPr>
              <a:t>отримує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енергію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Сонця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випромінює</a:t>
            </a:r>
            <a:r>
              <a:rPr lang="ru-RU" sz="2000" dirty="0" smtClean="0">
                <a:solidFill>
                  <a:schemeClr val="bg1"/>
                </a:solidFill>
              </a:rPr>
              <a:t> тепло. </a:t>
            </a:r>
            <a:endParaRPr lang="uk-UA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2656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Ariston" pitchFamily="66" charset="0"/>
              </a:rPr>
              <a:t>Місяць</a:t>
            </a:r>
            <a:endParaRPr lang="ru-RU" sz="4000" dirty="0">
              <a:latin typeface="Ariston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291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другий</a:t>
            </a:r>
            <a:r>
              <a:rPr lang="ru-RU" sz="2000" dirty="0" smtClean="0">
                <a:solidFill>
                  <a:schemeClr val="bg1"/>
                </a:solidFill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</a:rPr>
              <a:t>яскравістю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об'єкт</a:t>
            </a:r>
            <a:r>
              <a:rPr lang="ru-RU" sz="2000" dirty="0" smtClean="0">
                <a:solidFill>
                  <a:schemeClr val="bg1"/>
                </a:solidFill>
              </a:rPr>
              <a:t> на земному </a:t>
            </a:r>
            <a:r>
              <a:rPr lang="ru-RU" sz="2000" dirty="0" err="1" smtClean="0">
                <a:solidFill>
                  <a:schemeClr val="bg1"/>
                </a:solidFill>
              </a:rPr>
              <a:t>небосхилі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Сонця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п'ятий</a:t>
            </a:r>
            <a:r>
              <a:rPr lang="ru-RU" sz="2000" dirty="0" smtClean="0">
                <a:solidFill>
                  <a:schemeClr val="bg1"/>
                </a:solidFill>
              </a:rPr>
              <a:t> за величиною </a:t>
            </a:r>
            <a:r>
              <a:rPr lang="ru-RU" sz="2000" dirty="0" err="1" smtClean="0">
                <a:solidFill>
                  <a:schemeClr val="bg1"/>
                </a:solidFill>
              </a:rPr>
              <a:t>природний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супутник</a:t>
            </a:r>
            <a:r>
              <a:rPr lang="ru-RU" sz="2000" dirty="0" smtClean="0">
                <a:solidFill>
                  <a:schemeClr val="bg1"/>
                </a:solidFill>
              </a:rPr>
              <a:t> планет </a:t>
            </a:r>
            <a:r>
              <a:rPr lang="ru-RU" sz="2000" dirty="0" err="1" smtClean="0">
                <a:solidFill>
                  <a:schemeClr val="bg1"/>
                </a:solidFill>
              </a:rPr>
              <a:t>Сонячної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системи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28935"/>
            <a:ext cx="4572000" cy="1007898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Мі́сяць</a:t>
            </a:r>
            <a:r>
              <a:rPr lang="ru-RU" sz="2400" dirty="0" smtClean="0">
                <a:solidFill>
                  <a:schemeClr val="bg1"/>
                </a:solidFill>
              </a:rPr>
              <a:t> — </a:t>
            </a:r>
            <a:r>
              <a:rPr lang="ru-RU" sz="2400" dirty="0" err="1" smtClean="0">
                <a:solidFill>
                  <a:schemeClr val="bg1"/>
                </a:solidFill>
              </a:rPr>
              <a:t>єдиний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природний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супутник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планети</a:t>
            </a:r>
            <a:r>
              <a:rPr lang="ru-RU" sz="2400" dirty="0" smtClean="0">
                <a:solidFill>
                  <a:schemeClr val="bg1"/>
                </a:solidFill>
              </a:rPr>
              <a:t> Земля.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64357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першим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єдиним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позаземним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об'єктом</a:t>
            </a:r>
            <a:r>
              <a:rPr lang="ru-RU" dirty="0" smtClean="0">
                <a:solidFill>
                  <a:schemeClr val="bg1"/>
                </a:solidFill>
              </a:rPr>
              <a:t> природного </a:t>
            </a:r>
            <a:r>
              <a:rPr lang="ru-RU" dirty="0" err="1" smtClean="0">
                <a:solidFill>
                  <a:schemeClr val="bg1"/>
                </a:solidFill>
              </a:rPr>
              <a:t>походження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err="1" smtClean="0">
                <a:solidFill>
                  <a:schemeClr val="bg1"/>
                </a:solidFill>
              </a:rPr>
              <a:t>якому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побувала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Середня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відстань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центрами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Місяця</a:t>
            </a:r>
            <a:r>
              <a:rPr lang="ru-RU" dirty="0" smtClean="0">
                <a:solidFill>
                  <a:schemeClr val="bg1"/>
                </a:solidFill>
              </a:rPr>
              <a:t> — 384 467 км.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image0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28604"/>
            <a:ext cx="1428760" cy="111621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0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500042"/>
          <a:ext cx="7143800" cy="5422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3571900"/>
              </a:tblGrid>
              <a:tr h="7104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Планетарні характеристики Місяця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5385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Радіус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1738 км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223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Велика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піввісь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орбіти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384 400 км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223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Орбітальний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27,321 661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діб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2232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Ексцентриситет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орбіти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0,0549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2232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Нахил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орбіти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екватора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5,16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160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поверхні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−160° до +120 °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7694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708 годин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3733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Середня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відстань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Землі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384 400 км (у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перигеї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— 356 400 км, в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апогеї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— 406 800 км)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2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6009">
            <a:off x="311396" y="3122358"/>
            <a:ext cx="4214842" cy="340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5400600" cy="1107996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3869"/>
                <a:gd name="adj2" fmla="val -529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Умови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поверхні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Місяця</a:t>
            </a:r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142984"/>
            <a:ext cx="478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Атмосфера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Місяця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вкрай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розріджена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Розрідженість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атмосфери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призводить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високого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перепаду температур на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поверхні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Місяця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-160 ° 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C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до +120 °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C),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залежно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Bookman Old Style" pitchFamily="18" charset="0"/>
              </a:rPr>
              <a:t>освітленості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000108"/>
            <a:ext cx="5072066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Зважаючи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практичну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відсутність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атмосфери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небо на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Місяці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завжди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чорне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навіть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коли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Сонце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перебуває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над горизонтом,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ньому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видно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зорі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Земний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диск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висить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небі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Місяця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майже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нерухомо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356</TotalTime>
  <Words>440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52</cp:revision>
  <dcterms:created xsi:type="dcterms:W3CDTF">2013-12-11T13:23:55Z</dcterms:created>
  <dcterms:modified xsi:type="dcterms:W3CDTF">2013-12-11T20:36:28Z</dcterms:modified>
</cp:coreProperties>
</file>