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63" r:id="rId2"/>
    <p:sldId id="275" r:id="rId3"/>
    <p:sldId id="277" r:id="rId4"/>
    <p:sldId id="271" r:id="rId5"/>
    <p:sldId id="276" r:id="rId6"/>
    <p:sldId id="258" r:id="rId7"/>
    <p:sldId id="259" r:id="rId8"/>
    <p:sldId id="272" r:id="rId9"/>
    <p:sldId id="265" r:id="rId10"/>
    <p:sldId id="273" r:id="rId11"/>
    <p:sldId id="274" r:id="rId12"/>
    <p:sldId id="266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72" autoAdjust="0"/>
    <p:restoredTop sz="94713" autoAdjust="0"/>
  </p:normalViewPr>
  <p:slideViewPr>
    <p:cSldViewPr>
      <p:cViewPr>
        <p:scale>
          <a:sx n="73" d="100"/>
          <a:sy n="73" d="100"/>
        </p:scale>
        <p:origin x="-1080" y="-4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E8C03-21CA-4C12-BCD3-7AC310AF048C}" type="datetimeFigureOut">
              <a:rPr lang="ru-RU"/>
              <a:pPr>
                <a:defRPr/>
              </a:pPr>
              <a:t>18.09.2013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CA00F-A94F-4852-9E24-FF713372E9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5E3F1-7974-42B5-942E-B65D67F64C84}" type="datetimeFigureOut">
              <a:rPr lang="ru-RU"/>
              <a:pPr>
                <a:defRPr/>
              </a:pPr>
              <a:t>18.09.2013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4441D-184D-4E80-B267-C629C730C6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C62A4-E0B1-4F18-B984-25D524C3D202}" type="datetimeFigureOut">
              <a:rPr lang="ru-RU"/>
              <a:pPr>
                <a:defRPr/>
              </a:pPr>
              <a:t>18.09.2013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F46F5-AC48-40FC-93D8-8FB3F6142F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C8D69-AF99-4D18-8932-68FD7C243EAD}" type="datetimeFigureOut">
              <a:rPr lang="ru-RU"/>
              <a:pPr>
                <a:defRPr/>
              </a:pPr>
              <a:t>18.09.2013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CC3D7-37ED-414F-8042-99DAE20E60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46F53-0A30-46E9-8BEB-3B3306DD69DF}" type="datetimeFigureOut">
              <a:rPr lang="ru-RU"/>
              <a:pPr>
                <a:defRPr/>
              </a:pPr>
              <a:t>18.09.2013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0C92A-7DF8-4859-9786-5DE4B7283E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CAB3D-A09D-41E1-A4A2-811AE8BC0EF0}" type="datetimeFigureOut">
              <a:rPr lang="ru-RU"/>
              <a:pPr>
                <a:defRPr/>
              </a:pPr>
              <a:t>18.09.2013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3CCCC-323E-4B89-9700-D51B9E6FE2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A1F14-DF3D-4AB0-AED9-25667C5B24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C0161-356A-4B91-9D7F-FB098220EAB9}" type="datetimeFigureOut">
              <a:rPr lang="ru-RU"/>
              <a:pPr>
                <a:defRPr/>
              </a:pPr>
              <a:t>18.09.2013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7738B-9BF5-42FF-B2BA-8D4658018233}" type="datetimeFigureOut">
              <a:rPr lang="ru-RU"/>
              <a:pPr>
                <a:defRPr/>
              </a:pPr>
              <a:t>18.09.2013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94CDB-7560-48C9-BA98-991BC09831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A9921-810A-485A-B68B-69D1042CD4D1}" type="datetimeFigureOut">
              <a:rPr lang="ru-RU"/>
              <a:pPr>
                <a:defRPr/>
              </a:pPr>
              <a:t>18.09.2013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56108-0A06-45EC-9366-84B46FC480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92C0F-F1D6-4372-8CAD-5EF6B65BCFCB}" type="datetimeFigureOut">
              <a:rPr lang="ru-RU"/>
              <a:pPr>
                <a:defRPr/>
              </a:pPr>
              <a:t>18.09.2013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58F04-5001-48FC-A241-182B55768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27D06-9C08-41C7-A0D0-EFFF98EAB82A}" type="datetimeFigureOut">
              <a:rPr lang="ru-RU"/>
              <a:pPr>
                <a:defRPr/>
              </a:pPr>
              <a:t>18.09.2013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DC82E-2D37-42BB-9C55-CC5280CA5C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3A2746-7D96-4FDF-8F55-ED1D879CA11A}" type="datetimeFigureOut">
              <a:rPr lang="ru-RU"/>
              <a:pPr>
                <a:defRPr/>
              </a:pPr>
              <a:t>18.09.2013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C0809D-CDC6-4713-9DF8-EA75AB39DA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2" r:id="rId1"/>
    <p:sldLayoutId id="2147483791" r:id="rId2"/>
    <p:sldLayoutId id="2147483793" r:id="rId3"/>
    <p:sldLayoutId id="2147483790" r:id="rId4"/>
    <p:sldLayoutId id="2147483794" r:id="rId5"/>
    <p:sldLayoutId id="2147483789" r:id="rId6"/>
    <p:sldLayoutId id="2147483788" r:id="rId7"/>
    <p:sldLayoutId id="2147483795" r:id="rId8"/>
    <p:sldLayoutId id="2147483796" r:id="rId9"/>
    <p:sldLayoutId id="2147483787" r:id="rId10"/>
    <p:sldLayoutId id="214748378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Internet%20input\&#1056;&#1072;&#1079;&#1085;&#1072;&#1103;%20&#1074;&#1089;&#1103;&#1095;&#1080;&#1085;&#1072;\1\POP%20-%20&#1042;&#1040;&#1051;&#1068;&#1057;%20&#1055;&#1054;&#1044;%20&#1053;&#1045;&#1041;&#1054;&#1052;%20&#1055;&#1040;&#1056;&#1048;&#1046;&#1040;%20%20(audiopoisk.com)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57200" y="3700463"/>
            <a:ext cx="8305800" cy="11430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Std" pitchFamily="66" charset="0"/>
              </a:rPr>
              <a:t>1834-1917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одзаголовок 1"/>
          <p:cNvSpPr txBox="1">
            <a:spLocks/>
          </p:cNvSpPr>
          <p:nvPr/>
        </p:nvSpPr>
        <p:spPr>
          <a:xfrm>
            <a:off x="4429125" y="4941888"/>
            <a:ext cx="4405313" cy="1487487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</a:pPr>
            <a:r>
              <a:rPr lang="en-US" sz="2400">
                <a:solidFill>
                  <a:schemeClr val="tx2"/>
                </a:solidFill>
                <a:latin typeface="Freestyle Script"/>
              </a:rPr>
              <a:t>                  </a:t>
            </a:r>
            <a:endParaRPr lang="en-US" sz="2400" i="1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Freestyle Script"/>
            </a:endParaRPr>
          </a:p>
        </p:txBody>
      </p:sp>
      <p:pic>
        <p:nvPicPr>
          <p:cNvPr id="7" name="POP - ВАЛЬС ПОД НЕБОМ ПАРИЖА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50" y="635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2700338" y="2011363"/>
            <a:ext cx="41767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6000">
                <a:latin typeface="Constantia" pitchFamily="18" charset="0"/>
              </a:rPr>
              <a:t>Едгар Дега</a:t>
            </a:r>
            <a:r>
              <a:rPr lang="ru-RU">
                <a:latin typeface="Constantia" pitchFamily="18" charset="0"/>
              </a:rPr>
              <a:t> 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florenc-it-index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154" y="1321645"/>
            <a:ext cx="4832389" cy="3801791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Заголовок 3"/>
          <p:cNvSpPr>
            <a:spLocks noGrp="1"/>
          </p:cNvSpPr>
          <p:nvPr>
            <p:ph type="body" idx="2"/>
          </p:nvPr>
        </p:nvSpPr>
        <p:spPr>
          <a:xfrm>
            <a:off x="5724525" y="765175"/>
            <a:ext cx="3133725" cy="5521325"/>
          </a:xfrm>
        </p:spPr>
        <p:txBody>
          <a:bodyPr>
            <a:normAutofit/>
          </a:bodyPr>
          <a:lstStyle/>
          <a:p>
            <a:r>
              <a:rPr lang="uk-UA" sz="2200" smtClean="0">
                <a:solidFill>
                  <a:schemeClr val="tx1"/>
                </a:solidFill>
              </a:rPr>
              <a:t>Дега часто бував в Італії.</a:t>
            </a:r>
          </a:p>
          <a:p>
            <a:r>
              <a:rPr lang="uk-UA" sz="2200" smtClean="0">
                <a:solidFill>
                  <a:schemeClr val="tx1"/>
                </a:solidFill>
              </a:rPr>
              <a:t> Більшість його картин зроблені тут. “Сімейство Беллеллі”, “Блакитні танцівниці” основні шедеври, створені під час його перебування в цій прекрасній країні.</a:t>
            </a:r>
            <a:endParaRPr lang="ru-RU" sz="2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 (1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370239" y="1391468"/>
            <a:ext cx="4489471" cy="3766467"/>
          </a:xfrm>
          <a:prstGeom prst="roundRect">
            <a:avLst>
              <a:gd name="adj" fmla="val 6490"/>
            </a:avLst>
          </a:prstGeom>
          <a:solidFill>
            <a:srgbClr val="FFFFFF"/>
          </a:solidFill>
          <a:ln w="76200" cap="sq">
            <a:solidFill>
              <a:srgbClr val="292929"/>
            </a:solidFill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388" y="981075"/>
            <a:ext cx="4321175" cy="5521325"/>
          </a:xfrm>
        </p:spPr>
        <p:txBody>
          <a:bodyPr>
            <a:noAutofit/>
          </a:bodyPr>
          <a:lstStyle/>
          <a:p>
            <a:pPr algn="ctr"/>
            <a:r>
              <a:rPr lang="uk-UA" sz="2400" smtClean="0">
                <a:solidFill>
                  <a:schemeClr val="tx1"/>
                </a:solidFill>
              </a:rPr>
              <a:t>Головний герой Людовик Лепік, художник, любитель собак і близький друг Дега. Майстер показав його, з його двома дочками і гончака. Вони перетинають Площа згоди в Парижі. Це ескіз портрета та міста одночасно. Ця картина була привезена в Росію після Другої Світової Війни.</a:t>
            </a:r>
            <a:endParaRPr lang="ru-RU" sz="2400" smtClean="0">
              <a:solidFill>
                <a:schemeClr val="tx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913" y="260350"/>
            <a:ext cx="5440362" cy="647700"/>
          </a:xfrm>
        </p:spPr>
        <p:txBody>
          <a:bodyPr wrap="square" rIns="91440" bIns="45720" numCol="1" compatLnSpc="1">
            <a:prstTxWarp prst="textNoShape">
              <a:avLst/>
            </a:prstTxWarp>
            <a:noAutofit/>
          </a:bodyPr>
          <a:lstStyle/>
          <a:p>
            <a:pPr algn="ctr"/>
            <a:r>
              <a:rPr sz="2800" smtClean="0">
                <a:ln>
                  <a:noFill/>
                </a:ln>
              </a:rPr>
              <a:t>“</a:t>
            </a:r>
            <a:r>
              <a:rPr lang="uk-UA" sz="2800" smtClean="0">
                <a:ln>
                  <a:noFill/>
                </a:ln>
              </a:rPr>
              <a:t>Майдан Згоди</a:t>
            </a:r>
            <a:r>
              <a:rPr sz="2800" i="1" smtClean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</a:rPr>
              <a:t>”</a:t>
            </a:r>
            <a:endParaRPr lang="ru-RU" sz="2800" smtClean="0">
              <a:ln>
                <a:noFill/>
              </a:ln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760px-Edgar_Germain_Hilaire_Degas_01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714356"/>
            <a:ext cx="4543428" cy="5666972"/>
          </a:xfr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8263" y="1412875"/>
            <a:ext cx="3816350" cy="4735513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r>
              <a:rPr lang="en-US" sz="2400" i="1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</a:t>
            </a:r>
            <a:r>
              <a:rPr lang="uk-UA" sz="2200" i="1" smtClean="0">
                <a:effectLst>
                  <a:outerShdw blurRad="38100" dist="38100" dir="2700000" algn="tl">
                    <a:srgbClr val="444D26"/>
                  </a:outerShdw>
                </a:effectLst>
              </a:rPr>
              <a:t>Дега малював цю картину під час його поїздки до родичів у Новому Орлеані. </a:t>
            </a:r>
          </a:p>
          <a:p>
            <a:pPr>
              <a:buFont typeface="Wingdings 2" pitchFamily="18" charset="2"/>
              <a:buNone/>
            </a:pPr>
            <a:r>
              <a:rPr lang="uk-UA" sz="2200" i="1" smtClean="0">
                <a:effectLst>
                  <a:outerShdw blurRad="38100" dist="38100" dir="2700000" algn="tl">
                    <a:srgbClr val="444D26"/>
                  </a:outerShdw>
                </a:effectLst>
              </a:rPr>
              <a:t>    Це замальовка з повсякденного життя. На передньому плані ми бачимо Дега " дядько " Мішель "</a:t>
            </a:r>
            <a:br>
              <a:rPr lang="uk-UA" sz="2200" i="1" smtClean="0">
                <a:effectLst>
                  <a:outerShdw blurRad="38100" dist="38100" dir="2700000" algn="tl">
                    <a:srgbClr val="444D26"/>
                  </a:outerShdw>
                </a:effectLst>
              </a:rPr>
            </a:br>
            <a:r>
              <a:rPr lang="uk-UA" sz="2200" i="1" smtClean="0">
                <a:effectLst>
                  <a:outerShdw blurRad="38100" dist="38100" dir="2700000" algn="tl">
                    <a:srgbClr val="444D26"/>
                  </a:outerShdw>
                </a:effectLst>
              </a:rPr>
              <a:t>Мусон - брокер бавовняної біржі. Брат Дега Рене де Га сидить на стільці і читає газету.</a:t>
            </a:r>
            <a:r>
              <a:rPr lang="uk-UA" sz="2200" smtClean="0"/>
              <a:t> </a:t>
            </a:r>
            <a:endParaRPr lang="ru-RU" sz="2200" smtClean="0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1403350" y="333375"/>
            <a:ext cx="568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tx2"/>
                </a:solidFill>
              </a:rPr>
              <a:t>“</a:t>
            </a:r>
            <a:r>
              <a:rPr lang="uk-UA" sz="2800" b="1"/>
              <a:t>Контора з торгівлі бавовни</a:t>
            </a:r>
            <a:r>
              <a:rPr lang="en-US" sz="2800" b="1" i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”</a:t>
            </a:r>
            <a:endParaRPr lang="uk-UA" sz="2800" b="1" i="1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539750" y="588963"/>
            <a:ext cx="8135938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uk-UA" sz="2400"/>
              <a:t> Мене називають живописцем танцівниць, </a:t>
            </a:r>
          </a:p>
          <a:p>
            <a:pPr algn="ctr"/>
            <a:r>
              <a:rPr lang="uk-UA" sz="2400"/>
              <a:t>але вони завжди були</a:t>
            </a:r>
            <a:br>
              <a:rPr lang="uk-UA" sz="2400"/>
            </a:br>
            <a:r>
              <a:rPr lang="uk-UA" sz="2400"/>
              <a:t>для мене лише приводом,</a:t>
            </a:r>
            <a:br>
              <a:rPr lang="uk-UA" sz="2400"/>
            </a:br>
            <a:r>
              <a:rPr lang="uk-UA" sz="2400"/>
              <a:t>щоб зобразити</a:t>
            </a:r>
            <a:br>
              <a:rPr lang="uk-UA" sz="2400"/>
            </a:br>
            <a:r>
              <a:rPr lang="uk-UA" sz="2400"/>
              <a:t>чудові тканини і</a:t>
            </a:r>
            <a:br>
              <a:rPr lang="uk-UA" sz="2400"/>
            </a:br>
            <a:r>
              <a:rPr lang="uk-UA" sz="2400"/>
              <a:t>схопити рух.</a:t>
            </a:r>
          </a:p>
          <a:p>
            <a:pPr algn="r"/>
            <a:r>
              <a:rPr lang="ru-RU" sz="3200">
                <a:latin typeface="Constantia" pitchFamily="18" charset="0"/>
              </a:rPr>
              <a:t>    Едгар Дега</a:t>
            </a:r>
            <a:r>
              <a:rPr lang="ru-RU" sz="4000">
                <a:latin typeface="Constantia" pitchFamily="18" charset="0"/>
              </a:rPr>
              <a:t> </a:t>
            </a:r>
          </a:p>
        </p:txBody>
      </p:sp>
      <p:pic>
        <p:nvPicPr>
          <p:cNvPr id="29701" name="Picture 5" descr="img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106738"/>
            <a:ext cx="5905500" cy="35861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468313" y="620713"/>
            <a:ext cx="8353425" cy="588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2000"/>
              <a:t>У 20 років Дега поступає учнем у майстерню відомого у свій час художника Ламота, що був в свою чергу учнем великого Енгра. В знайомої сім'ї Дега траплялося бачити Енгра, і він надовго зберіг у пам'яті його образ, і на все життя зберіг любов до энгровской співучої лінії і ясній формі. Дега любив також інших великих художників – Н. Пуссена, Г. Гольбейна - і копіював у Луврі їх роботи з такою ретельністю і майстерністю, що важко було відрізнити копію від оригіналу. </a:t>
            </a:r>
          </a:p>
          <a:p>
            <a:endParaRPr lang="ru-RU" sz="2000"/>
          </a:p>
          <a:p>
            <a:r>
              <a:rPr lang="uk-UA" sz="2000"/>
              <a:t>Едгар вивчав творіння великих майстрів живопису в Луврі, кілька разів відвідував Італію, де мав можливість знайомитися з шедеврами майстрів Італійського Відродження. Особливий інтерес у живописця викликали такі старі італійські майстри як Мантенья, Белліні, Гірландайо і Джотто. У цей період кумирами для нього стають Андреа Мантенья і Паоло живопис яких вразила молодого художника. Для його ранніх робіт характерні різкий і точний малюнок, зорка спостережливість, поєднуються з благородно-стриманою манерою письма, то з жорсткою реалістичною правдивістю виконання.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arizh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436096" y="908720"/>
            <a:ext cx="3379862" cy="4286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850" y="188913"/>
            <a:ext cx="4929188" cy="5737225"/>
          </a:xfrm>
        </p:spPr>
        <p:txBody>
          <a:bodyPr>
            <a:normAutofit/>
          </a:bodyPr>
          <a:lstStyle/>
          <a:p>
            <a:r>
              <a:rPr lang="uk-UA" sz="2400" i="1" smtClean="0">
                <a:solidFill>
                  <a:schemeClr val="tx1"/>
                </a:solidFill>
                <a:effectLst>
                  <a:outerShdw blurRad="38100" dist="38100" dir="2700000" algn="tl">
                    <a:srgbClr val="444D26"/>
                  </a:outerShdw>
                </a:effectLst>
              </a:rPr>
              <a:t>Едгар Дега народився 19 липня 1834 року в Парижі</a:t>
            </a:r>
          </a:p>
          <a:p>
            <a:r>
              <a:rPr lang="uk-UA" sz="2400" i="1" smtClean="0">
                <a:solidFill>
                  <a:schemeClr val="tx1"/>
                </a:solidFill>
                <a:effectLst>
                  <a:outerShdw blurRad="38100" dist="38100" dir="2700000" algn="tl">
                    <a:srgbClr val="444D26"/>
                  </a:outerShdw>
                </a:effectLst>
              </a:rPr>
              <a:t>Французький художник, один з найбільших представників імпресіонізму.</a:t>
            </a:r>
            <a:br>
              <a:rPr lang="uk-UA" sz="2400" i="1" smtClean="0">
                <a:solidFill>
                  <a:schemeClr val="tx1"/>
                </a:solidFill>
                <a:effectLst>
                  <a:outerShdw blurRad="38100" dist="38100" dir="2700000" algn="tl">
                    <a:srgbClr val="444D26"/>
                  </a:outerShdw>
                </a:effectLst>
              </a:rPr>
            </a:br>
            <a:r>
              <a:rPr lang="uk-UA" sz="2400" i="1" smtClean="0">
                <a:solidFill>
                  <a:schemeClr val="tx1"/>
                </a:solidFill>
                <a:effectLst>
                  <a:outerShdw blurRad="38100" dist="38100" dir="2700000" algn="tl">
                    <a:srgbClr val="444D26"/>
                  </a:outerShdw>
                </a:effectLst>
              </a:rPr>
              <a:t>У багатьох своїх творах він показує нам героїв, особи людей, їх пози, руху, красу людини.</a:t>
            </a:r>
            <a:br>
              <a:rPr lang="uk-UA" sz="2400" i="1" smtClean="0">
                <a:solidFill>
                  <a:schemeClr val="tx1"/>
                </a:solidFill>
                <a:effectLst>
                  <a:outerShdw blurRad="38100" dist="38100" dir="2700000" algn="tl">
                    <a:srgbClr val="444D26"/>
                  </a:outerShdw>
                </a:effectLst>
              </a:rPr>
            </a:br>
            <a:endParaRPr lang="uk-UA" sz="2400" i="1" smtClean="0">
              <a:solidFill>
                <a:schemeClr val="tx1"/>
              </a:solidFill>
              <a:effectLst>
                <a:outerShdw blurRad="38100" dist="38100" dir="2700000" algn="tl">
                  <a:srgbClr val="444D26"/>
                </a:outerShdw>
              </a:effectLst>
            </a:endParaRPr>
          </a:p>
          <a:p>
            <a:r>
              <a:rPr lang="uk-UA" sz="2400" i="1" smtClean="0">
                <a:solidFill>
                  <a:schemeClr val="tx1"/>
                </a:solidFill>
                <a:effectLst>
                  <a:outerShdw blurRad="38100" dist="38100" dir="2700000" algn="tl">
                    <a:srgbClr val="444D26"/>
                  </a:outerShdw>
                </a:effectLst>
              </a:rPr>
              <a:t>В його роботах щось красиве пов'язано з чимось фантастичним...</a:t>
            </a:r>
            <a:r>
              <a:rPr lang="uk-UA" sz="2400" smtClean="0">
                <a:solidFill>
                  <a:schemeClr val="tx1"/>
                </a:solidFill>
              </a:rPr>
              <a:t> </a:t>
            </a:r>
            <a:endParaRPr lang="ru-RU" sz="24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395288" y="404813"/>
            <a:ext cx="5399087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uk-UA" sz="2000" i="1">
                <a:effectLst>
                  <a:outerShdw blurRad="38100" dist="38100" dir="2700000" algn="tl">
                    <a:srgbClr val="444D26"/>
                  </a:outerShdw>
                </a:effectLst>
              </a:rPr>
              <a:t>Бажання малювати почало проявлятися у Дега вже в дитинстві. Втім, батько йому пророкував кар'єру юриста, однак у Едгара не було бажання і здібностей до юриспруденції, а забезпеченість сім'ї дозволяла йому займатися живописом, не особливо піклуючись про їжу. Не потребуючи гостро в грошах, Дега міг собі дозволити не продавати свої роботи і працювати над ними знову і знову, прагнучи до досконалості. Дега був явним перфекціоністом, що доходить у своїй пристрасті до ідеальної гармонії до втрати відчуття реальності. Вже на початку свого довгого творчого шляху Дега був художником, у якого, як жартували, лише відібравши картину, можна було припинити роботу над нею</a:t>
            </a:r>
            <a:r>
              <a:rPr lang="uk-UA" sz="2000"/>
              <a:t> </a:t>
            </a:r>
            <a:r>
              <a:rPr lang="uk-UA" sz="2000" i="1">
                <a:effectLst>
                  <a:outerShdw blurRad="38100" dist="38100" dir="2700000" algn="tl">
                    <a:srgbClr val="444D26"/>
                  </a:outerShdw>
                </a:effectLst>
              </a:rPr>
              <a:t>.</a:t>
            </a:r>
            <a:r>
              <a:rPr lang="uk-UA"/>
              <a:t> </a:t>
            </a:r>
            <a:endParaRPr lang="ru-RU"/>
          </a:p>
        </p:txBody>
      </p:sp>
      <p:pic>
        <p:nvPicPr>
          <p:cNvPr id="30725" name="Picture 5" descr="img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963" y="1412875"/>
            <a:ext cx="3021012" cy="3895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350px--L'Absinthe-,_par_Edgar_Degas_(1876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85728"/>
            <a:ext cx="3794679" cy="5214974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00563" y="908050"/>
            <a:ext cx="4337050" cy="5572125"/>
          </a:xfrm>
        </p:spPr>
        <p:txBody>
          <a:bodyPr>
            <a:normAutofit/>
          </a:bodyPr>
          <a:lstStyle/>
          <a:p>
            <a:r>
              <a:rPr lang="uk-UA" sz="2200" smtClean="0">
                <a:solidFill>
                  <a:schemeClr val="tx1"/>
                </a:solidFill>
              </a:rPr>
              <a:t>На цій картині Дега показав художника Марселена Дебутен і актрису Елен Андре, сидячи за столиком в кафе. Є склянку абсенту перед нею. Її погляд похмурий. На передньому плані можна побачити, доставка преси, і чашку з матчів. Також присутній автограф Дега уздовж краю газети. Зараз ця картина знаходиться в музей Орсе в Парижі. </a:t>
            </a:r>
            <a:endParaRPr lang="ru-RU" sz="2200" smtClean="0">
              <a:solidFill>
                <a:schemeClr val="tx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14938" y="428625"/>
            <a:ext cx="3619500" cy="428625"/>
          </a:xfrm>
        </p:spPr>
        <p:txBody>
          <a:bodyPr wrap="square" rIns="91440" bIns="45720" numCol="1" compatLnSpc="1">
            <a:prstTxWarp prst="textNoShape">
              <a:avLst/>
            </a:prstTxWarp>
            <a:noAutofit/>
          </a:bodyPr>
          <a:lstStyle/>
          <a:p>
            <a:r>
              <a:rPr lang="ru-RU" sz="3600" smtClean="0">
                <a:ln>
                  <a:noFill/>
                </a:ln>
              </a:rPr>
              <a:t>                          «</a:t>
            </a:r>
            <a:r>
              <a:rPr lang="ru-RU" sz="3600" i="1" smtClean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</a:rPr>
              <a:t>Абсент»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825" y="260350"/>
            <a:ext cx="3887788" cy="431800"/>
          </a:xfrm>
        </p:spPr>
        <p:txBody>
          <a:bodyPr wrap="square" rIns="91440" bIns="45720" numCol="1" compatLnSpc="1">
            <a:prstTxWarp prst="textNoShape">
              <a:avLst/>
            </a:prstTxWarp>
          </a:bodyPr>
          <a:lstStyle/>
          <a:p>
            <a:r>
              <a:rPr lang="ru-RU" sz="2800" i="1" smtClean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</a:rPr>
              <a:t>«</a:t>
            </a:r>
            <a:r>
              <a:rPr lang="uk-UA" sz="2400" i="1" smtClean="0">
                <a:ln>
                  <a:noFill/>
                </a:ln>
                <a:solidFill>
                  <a:srgbClr val="F9F9F9"/>
                </a:solidFill>
                <a:effectLst>
                  <a:outerShdw blurRad="38100" dist="38100" dir="2700000" algn="tl">
                    <a:srgbClr val="444D26"/>
                  </a:outerShdw>
                </a:effectLst>
              </a:rPr>
              <a:t>Родина Беллеллі</a:t>
            </a:r>
            <a:r>
              <a:rPr lang="ru-RU" sz="2400" i="1" smtClean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</a:rPr>
              <a:t>»</a:t>
            </a:r>
            <a:endParaRPr lang="ru-RU" sz="2400" u="sng" smtClean="0">
              <a:ln>
                <a:noFill/>
              </a:ln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5" name="Рисунок 4" descr="dega17_big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7250" r="7250"/>
          <a:stretch>
            <a:fillRect/>
          </a:stretch>
        </p:blipFill>
        <p:spPr>
          <a:xfrm>
            <a:off x="558221" y="409643"/>
            <a:ext cx="4353862" cy="39449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48263" y="836613"/>
            <a:ext cx="3781425" cy="5735637"/>
          </a:xfrm>
        </p:spPr>
        <p:txBody>
          <a:bodyPr>
            <a:normAutofit/>
          </a:bodyPr>
          <a:lstStyle/>
          <a:p>
            <a:r>
              <a:rPr lang="uk-UA" sz="2200" smtClean="0">
                <a:solidFill>
                  <a:schemeClr val="tx1"/>
                </a:solidFill>
              </a:rPr>
              <a:t>Перше, що приваблює наш погляд - дивна фігура Лаури Беллеллі, одягнена в чорний траурний наряд. Дівчатка Джулія і Джованна знаходяться поруч з матір'ю. Старший Джованна стоїть штиль. Вона дуже серйозна. Молодша дівчинка Юля сідає на стілець. Дега працював на цій картині майже 10 років.</a:t>
            </a:r>
            <a:endParaRPr lang="ru-RU" sz="2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613" y="0"/>
            <a:ext cx="5111750" cy="714375"/>
          </a:xfrm>
        </p:spPr>
        <p:txBody>
          <a:bodyPr wrap="square" rIns="91440" bIns="45720" numCol="1" compatLnSpc="1">
            <a:prstTxWarp prst="textNoShape">
              <a:avLst/>
            </a:prstTxWarp>
          </a:bodyPr>
          <a:lstStyle/>
          <a:p>
            <a:r>
              <a:rPr lang="ru-RU" sz="2800" i="1" smtClean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</a:rPr>
              <a:t>«</a:t>
            </a:r>
            <a:r>
              <a:rPr lang="uk-UA" sz="2800" i="1" smtClean="0">
                <a:ln>
                  <a:noFill/>
                </a:ln>
                <a:solidFill>
                  <a:srgbClr val="F9F9F9"/>
                </a:solidFill>
                <a:effectLst>
                  <a:outerShdw blurRad="38100" dist="38100" dir="2700000" algn="tl">
                    <a:srgbClr val="444D26"/>
                  </a:outerShdw>
                </a:effectLst>
              </a:rPr>
              <a:t> Блакитні танцівниці</a:t>
            </a:r>
            <a:r>
              <a:rPr lang="ru-RU" sz="2800" i="1" smtClean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</a:rPr>
              <a:t>»</a:t>
            </a:r>
          </a:p>
        </p:txBody>
      </p:sp>
      <p:pic>
        <p:nvPicPr>
          <p:cNvPr id="5" name="Рисунок 4" descr="dega44_big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 rot="390296">
            <a:off x="3924300" y="765175"/>
            <a:ext cx="5586413" cy="5237163"/>
          </a:xfrm>
          <a:noFill/>
          <a:effectLst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388" y="765175"/>
            <a:ext cx="4141787" cy="5715000"/>
          </a:xfrm>
        </p:spPr>
        <p:txBody>
          <a:bodyPr>
            <a:noAutofit/>
          </a:bodyPr>
          <a:lstStyle/>
          <a:p>
            <a:r>
              <a:rPr lang="uk-UA" sz="2400" i="1" smtClean="0">
                <a:solidFill>
                  <a:schemeClr val="tx1"/>
                </a:solidFill>
              </a:rPr>
              <a:t>Цей твір було створено у 1880 році, коли Дега погано бачив. Тому лінії на картині не чіткі. Він часто зображував артистів балету. На картині видно концентрацію і втома на їхніх обличчях. Зараз ця картина знаходиться в Державний музей образотворчих мистецтв ім. Пушкіна в Москві.</a:t>
            </a:r>
            <a:endParaRPr lang="ru-RU" sz="2400" i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 (2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85926"/>
            <a:ext cx="5940152" cy="4379378"/>
          </a:xfrm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64163" y="620713"/>
            <a:ext cx="3779837" cy="5880100"/>
          </a:xfrm>
        </p:spPr>
        <p:txBody>
          <a:bodyPr>
            <a:normAutofit/>
          </a:bodyPr>
          <a:lstStyle/>
          <a:p>
            <a:r>
              <a:rPr lang="uk-UA" sz="2200" i="1" smtClean="0">
                <a:effectLst>
                  <a:outerShdw blurRad="38100" dist="38100" dir="2700000" algn="tl">
                    <a:srgbClr val="444D26"/>
                  </a:outerShdw>
                </a:effectLst>
              </a:rPr>
              <a:t>"Іноді люди називають мене художником балерин” - казав Дега. </a:t>
            </a:r>
          </a:p>
          <a:p>
            <a:endParaRPr lang="uk-UA" sz="2200" i="1" smtClean="0">
              <a:effectLst>
                <a:outerShdw blurRad="38100" dist="38100" dir="2700000" algn="tl">
                  <a:srgbClr val="444D26"/>
                </a:outerShdw>
              </a:effectLst>
            </a:endParaRPr>
          </a:p>
          <a:p>
            <a:r>
              <a:rPr lang="uk-UA" sz="2200" i="1" smtClean="0">
                <a:effectLst>
                  <a:outerShdw blurRad="38100" dist="38100" dir="2700000" algn="tl">
                    <a:srgbClr val="444D26"/>
                  </a:outerShdw>
                </a:effectLst>
              </a:rPr>
              <a:t>Ми бачимо, танцювальний клас. В центрі зображення порожньої фігури танцівниць в лівому верхньому кутку. Праворуч ми бачимо двох молодих танцюристів, чекаючи своєї черги і матір одного з них.</a:t>
            </a:r>
            <a:endParaRPr lang="ru-RU" sz="2200" i="1" smtClean="0">
              <a:effectLst>
                <a:outerShdw blurRad="38100" dist="38100" dir="2700000" algn="tl">
                  <a:srgbClr val="444D26"/>
                </a:outerShdw>
              </a:effectLst>
            </a:endParaRP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1187450" y="333375"/>
            <a:ext cx="28289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i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«</a:t>
            </a:r>
            <a:r>
              <a:rPr lang="uk-UA" sz="3200" b="1" i="1">
                <a:solidFill>
                  <a:srgbClr val="F9F9F9"/>
                </a:solidFill>
                <a:effectLst>
                  <a:outerShdw blurRad="38100" dist="38100" dir="2700000" algn="tl">
                    <a:srgbClr val="444D26"/>
                  </a:outerShdw>
                </a:effectLst>
              </a:rPr>
              <a:t>Репетиція</a:t>
            </a:r>
            <a:r>
              <a:rPr lang="ru-RU" sz="3200" b="1" i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»</a:t>
            </a:r>
            <a:endParaRPr lang="uk-UA" sz="3200" b="1" i="1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520</TotalTime>
  <Words>610</Words>
  <Application>Microsoft Office PowerPoint</Application>
  <PresentationFormat>Экран (4:3)</PresentationFormat>
  <Paragraphs>30</Paragraphs>
  <Slides>12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6</vt:i4>
      </vt:variant>
      <vt:variant>
        <vt:lpstr>Заголовки слайдов</vt:lpstr>
      </vt:variant>
      <vt:variant>
        <vt:i4>12</vt:i4>
      </vt:variant>
    </vt:vector>
  </HeadingPairs>
  <TitlesOfParts>
    <vt:vector size="24" baseType="lpstr">
      <vt:lpstr>Constantia</vt:lpstr>
      <vt:lpstr>Arial</vt:lpstr>
      <vt:lpstr>Wingdings 2</vt:lpstr>
      <vt:lpstr>Calibri</vt:lpstr>
      <vt:lpstr>Brush Script Std</vt:lpstr>
      <vt:lpstr>Freestyle Script</vt:lpstr>
      <vt:lpstr>Бумажная</vt:lpstr>
      <vt:lpstr>Бумажная</vt:lpstr>
      <vt:lpstr>Бумажная</vt:lpstr>
      <vt:lpstr>Бумажная</vt:lpstr>
      <vt:lpstr>Бумажная</vt:lpstr>
      <vt:lpstr>Бумажная</vt:lpstr>
      <vt:lpstr>Слайд 1</vt:lpstr>
      <vt:lpstr>Слайд 2</vt:lpstr>
      <vt:lpstr>Слайд 3</vt:lpstr>
      <vt:lpstr>Слайд 4</vt:lpstr>
      <vt:lpstr>Слайд 5</vt:lpstr>
      <vt:lpstr>                          «Абсент»</vt:lpstr>
      <vt:lpstr>«Родина Беллеллі»</vt:lpstr>
      <vt:lpstr>« Блакитні танцівниці»</vt:lpstr>
      <vt:lpstr>Слайд 9</vt:lpstr>
      <vt:lpstr>Слайд 10</vt:lpstr>
      <vt:lpstr>“Майдан Згоди”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Kirill</dc:creator>
  <cp:lastModifiedBy>Nastja</cp:lastModifiedBy>
  <cp:revision>58</cp:revision>
  <dcterms:created xsi:type="dcterms:W3CDTF">2013-01-26T11:54:20Z</dcterms:created>
  <dcterms:modified xsi:type="dcterms:W3CDTF">2013-09-18T13:30:49Z</dcterms:modified>
</cp:coreProperties>
</file>