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ФІЗІОЛОГІЧНА І СОЦІАЛЬНА ЗРІЛІСТЬ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8931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Підготував</a:t>
            </a:r>
          </a:p>
          <a:p>
            <a:r>
              <a:rPr lang="uk-UA" dirty="0" smtClean="0"/>
              <a:t>Учень 9-Б</a:t>
            </a:r>
          </a:p>
          <a:p>
            <a:r>
              <a:rPr lang="uk-UA" dirty="0" smtClean="0"/>
              <a:t>КНВК</a:t>
            </a:r>
          </a:p>
          <a:p>
            <a:r>
              <a:rPr lang="uk-UA" dirty="0" err="1" smtClean="0"/>
              <a:t>Воротинцев</a:t>
            </a:r>
            <a:r>
              <a:rPr lang="uk-UA" dirty="0" smtClean="0"/>
              <a:t> Артем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Учені</a:t>
            </a:r>
            <a:r>
              <a:rPr lang="ru-RU" dirty="0" smtClean="0"/>
              <a:t> </a:t>
            </a:r>
            <a:r>
              <a:rPr lang="ru-RU" dirty="0" err="1" smtClean="0"/>
              <a:t>виявили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відповідальні</a:t>
            </a:r>
            <a:r>
              <a:rPr lang="ru-RU" dirty="0" smtClean="0"/>
              <a:t> люди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упевнені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, </a:t>
            </a:r>
            <a:r>
              <a:rPr lang="ru-RU" dirty="0" err="1" smtClean="0"/>
              <a:t>спокійніші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доброзичливіші</a:t>
            </a:r>
            <a:r>
              <a:rPr lang="ru-RU" dirty="0" smtClean="0"/>
              <a:t>, </a:t>
            </a:r>
            <a:r>
              <a:rPr lang="ru-RU" dirty="0" err="1" smtClean="0"/>
              <a:t>популярніші</a:t>
            </a:r>
            <a:r>
              <a:rPr lang="ru-RU" dirty="0" smtClean="0"/>
              <a:t>. А от </a:t>
            </a:r>
            <a:r>
              <a:rPr lang="ru-RU" dirty="0" err="1" smtClean="0"/>
              <a:t>безвідповідальні</a:t>
            </a:r>
            <a:r>
              <a:rPr lang="ru-RU" dirty="0" smtClean="0"/>
              <a:t> люди,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підвищеною</a:t>
            </a:r>
            <a:r>
              <a:rPr lang="ru-RU" dirty="0" smtClean="0"/>
              <a:t> </a:t>
            </a:r>
            <a:r>
              <a:rPr lang="ru-RU" dirty="0" err="1" smtClean="0"/>
              <a:t>тривожністю</a:t>
            </a:r>
            <a:r>
              <a:rPr lang="ru-RU" dirty="0" smtClean="0"/>
              <a:t>, </a:t>
            </a:r>
            <a:r>
              <a:rPr lang="ru-RU" dirty="0" err="1" smtClean="0"/>
              <a:t>стурбованістю</a:t>
            </a:r>
            <a:r>
              <a:rPr lang="ru-RU" dirty="0" smtClean="0"/>
              <a:t>, вони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терпимі</a:t>
            </a:r>
            <a:r>
              <a:rPr lang="ru-RU" dirty="0" smtClean="0"/>
              <a:t> до людей,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оточують</a:t>
            </a:r>
            <a:r>
              <a:rPr lang="ru-RU" dirty="0" smtClean="0"/>
              <a:t>, у них </a:t>
            </a:r>
            <a:r>
              <a:rPr lang="ru-RU" dirty="0" err="1" smtClean="0"/>
              <a:t>підвищена</a:t>
            </a:r>
            <a:r>
              <a:rPr lang="ru-RU" dirty="0" smtClean="0"/>
              <a:t> </a:t>
            </a:r>
            <a:r>
              <a:rPr lang="ru-RU" dirty="0" err="1" smtClean="0"/>
              <a:t>агресивність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це</a:t>
            </a:r>
            <a:r>
              <a:rPr lang="ru-RU" dirty="0" smtClean="0"/>
              <a:t> вони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7698" name="Picture 2" descr="Юридическая ответственность - Найди свой выгодный кредит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08"/>
            <a:ext cx="2995633" cy="2428892"/>
          </a:xfrm>
          <a:prstGeom prst="rect">
            <a:avLst/>
          </a:prstGeom>
          <a:noFill/>
        </p:spPr>
      </p:pic>
      <p:pic>
        <p:nvPicPr>
          <p:cNvPr id="157700" name="Picture 4" descr="ЕвроАфиша по разделам new eu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0"/>
            <a:ext cx="6215074" cy="485776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обдумувати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вчинків</a:t>
            </a:r>
            <a:r>
              <a:rPr lang="ru-RU" dirty="0" smtClean="0"/>
              <a:t>, </a:t>
            </a:r>
            <a:r>
              <a:rPr lang="ru-RU" dirty="0" err="1" smtClean="0"/>
              <a:t>учитися</a:t>
            </a:r>
            <a:r>
              <a:rPr lang="ru-RU" dirty="0" smtClean="0"/>
              <a:t> нести за них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, не </a:t>
            </a:r>
            <a:r>
              <a:rPr lang="ru-RU" dirty="0" err="1" smtClean="0"/>
              <a:t>перекладати</a:t>
            </a:r>
            <a:r>
              <a:rPr lang="ru-RU" dirty="0" smtClean="0"/>
              <a:t> на </a:t>
            </a:r>
            <a:r>
              <a:rPr lang="ru-RU" dirty="0" err="1" smtClean="0"/>
              <a:t>інших</a:t>
            </a:r>
            <a:r>
              <a:rPr lang="ru-RU" dirty="0" smtClean="0"/>
              <a:t> людей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невдачі</a:t>
            </a:r>
            <a:r>
              <a:rPr lang="ru-RU" dirty="0" smtClean="0"/>
              <a:t>, </a:t>
            </a:r>
            <a:r>
              <a:rPr lang="ru-RU" dirty="0" err="1" smtClean="0"/>
              <a:t>набувати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допомагатимуть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правильно </a:t>
            </a:r>
            <a:r>
              <a:rPr lang="ru-RU" dirty="0" err="1" smtClean="0"/>
              <a:t>оцінювати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вчинки</a:t>
            </a:r>
            <a:r>
              <a:rPr lang="ru-RU" dirty="0" smtClean="0"/>
              <a:t> та </a:t>
            </a:r>
            <a:r>
              <a:rPr lang="ru-RU" dirty="0" err="1" smtClean="0"/>
              <a:t>прогнозувати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,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попередній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8722" name="Picture 2" descr="Все про трудове право Новий порядок господарювання за антикорупційними закон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62300" cy="3162301"/>
          </a:xfrm>
          <a:prstGeom prst="rect">
            <a:avLst/>
          </a:prstGeom>
          <a:noFill/>
        </p:spPr>
      </p:pic>
      <p:pic>
        <p:nvPicPr>
          <p:cNvPr id="158724" name="Picture 4" descr="Рівні відповідальност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438799"/>
            <a:ext cx="3643306" cy="2419201"/>
          </a:xfrm>
          <a:prstGeom prst="rect">
            <a:avLst/>
          </a:prstGeom>
          <a:noFill/>
        </p:spPr>
      </p:pic>
      <p:pic>
        <p:nvPicPr>
          <p:cNvPr id="158726" name="Picture 6" descr="Lenta - Par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44277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0"/>
            <a:ext cx="6858016" cy="60722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соціально</a:t>
            </a:r>
            <a:r>
              <a:rPr lang="ru-RU" dirty="0" smtClean="0"/>
              <a:t> </a:t>
            </a:r>
            <a:r>
              <a:rPr lang="ru-RU" dirty="0" err="1" smtClean="0"/>
              <a:t>зрілої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</a:t>
            </a:r>
            <a:r>
              <a:rPr lang="ru-RU" dirty="0" err="1" smtClean="0"/>
              <a:t>характерний</a:t>
            </a:r>
            <a:r>
              <a:rPr lang="ru-RU" dirty="0" smtClean="0"/>
              <a:t> </a:t>
            </a:r>
            <a:r>
              <a:rPr lang="ru-RU" dirty="0" err="1" smtClean="0"/>
              <a:t>саморозвиток</a:t>
            </a:r>
            <a:r>
              <a:rPr lang="ru-RU" dirty="0" smtClean="0"/>
              <a:t>. </a:t>
            </a:r>
            <a:r>
              <a:rPr lang="ru-RU" dirty="0" err="1" smtClean="0"/>
              <a:t>Саморозвиток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стати </a:t>
            </a:r>
            <a:r>
              <a:rPr lang="ru-RU" dirty="0" err="1" smtClean="0"/>
              <a:t>кращою</a:t>
            </a:r>
            <a:r>
              <a:rPr lang="ru-RU" dirty="0" smtClean="0"/>
              <a:t>, набути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робитимуть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індивідуальною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привабливішою</a:t>
            </a:r>
            <a:r>
              <a:rPr lang="ru-RU" dirty="0" smtClean="0"/>
              <a:t> для людей.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не </a:t>
            </a:r>
            <a:r>
              <a:rPr lang="ru-RU" dirty="0" err="1" smtClean="0"/>
              <a:t>навчає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кращою</a:t>
            </a:r>
            <a:r>
              <a:rPr lang="ru-RU" dirty="0" smtClean="0"/>
              <a:t> </a:t>
            </a:r>
            <a:r>
              <a:rPr lang="ru-RU" dirty="0" err="1" smtClean="0"/>
              <a:t>хтось</a:t>
            </a:r>
            <a:r>
              <a:rPr lang="ru-RU" dirty="0" smtClean="0"/>
              <a:t> «</a:t>
            </a:r>
            <a:r>
              <a:rPr lang="ru-RU" dirty="0" err="1" smtClean="0"/>
              <a:t>іззовні</a:t>
            </a:r>
            <a:r>
              <a:rPr lang="ru-RU" dirty="0" smtClean="0"/>
              <a:t>», вона сама </a:t>
            </a:r>
            <a:r>
              <a:rPr lang="ru-RU" dirty="0" err="1" smtClean="0"/>
              <a:t>розвивається</a:t>
            </a:r>
            <a:r>
              <a:rPr lang="ru-RU" dirty="0" smtClean="0"/>
              <a:t>, </a:t>
            </a:r>
            <a:r>
              <a:rPr lang="ru-RU" dirty="0" err="1" smtClean="0"/>
              <a:t>збагачує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інтелект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творчістю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9746" name="Picture 2" descr="Саморазвитие личности Саморазвитие и личностный р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38436" cy="3286124"/>
          </a:xfrm>
          <a:prstGeom prst="rect">
            <a:avLst/>
          </a:prstGeom>
          <a:noFill/>
        </p:spPr>
      </p:pic>
      <p:pic>
        <p:nvPicPr>
          <p:cNvPr id="159748" name="Picture 4" descr="Загадки личности Dunia Du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11"/>
            <a:ext cx="2857488" cy="2857489"/>
          </a:xfrm>
          <a:prstGeom prst="rect">
            <a:avLst/>
          </a:prstGeom>
          <a:noFill/>
        </p:spPr>
      </p:pic>
      <p:pic>
        <p:nvPicPr>
          <p:cNvPr id="159750" name="Picture 6" descr="Самопознание - как ключ к успеху. &quot;Modern hristian societi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3803928"/>
            <a:ext cx="2786082" cy="305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357430"/>
            <a:ext cx="857256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      </a:t>
            </a:r>
            <a:r>
              <a:rPr lang="uk-UA" sz="9800" b="1" dirty="0" smtClean="0">
                <a:solidFill>
                  <a:srgbClr val="FFFF00"/>
                </a:solidFill>
              </a:rPr>
              <a:t>ДЯКУЮ ЗА     УВАГУ!!!</a:t>
            </a:r>
            <a:endParaRPr lang="ru-RU" sz="9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проходить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: </a:t>
            </a:r>
            <a:r>
              <a:rPr lang="ru-RU" dirty="0" err="1" smtClean="0"/>
              <a:t>грудний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, </a:t>
            </a:r>
            <a:r>
              <a:rPr lang="ru-RU" dirty="0" err="1" smtClean="0"/>
              <a:t>дитинство</a:t>
            </a:r>
            <a:r>
              <a:rPr lang="ru-RU" dirty="0" smtClean="0"/>
              <a:t>, </a:t>
            </a:r>
            <a:r>
              <a:rPr lang="ru-RU" dirty="0" err="1" smtClean="0"/>
              <a:t>підлітковий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, </a:t>
            </a:r>
            <a:r>
              <a:rPr lang="ru-RU" dirty="0" err="1" smtClean="0"/>
              <a:t>юність</a:t>
            </a:r>
            <a:r>
              <a:rPr lang="ru-RU" dirty="0" smtClean="0"/>
              <a:t>, </a:t>
            </a:r>
            <a:r>
              <a:rPr lang="ru-RU" dirty="0" err="1" smtClean="0"/>
              <a:t>зрілість</a:t>
            </a:r>
            <a:r>
              <a:rPr lang="ru-RU" dirty="0" smtClean="0"/>
              <a:t>, </a:t>
            </a:r>
            <a:r>
              <a:rPr lang="ru-RU" dirty="0" err="1" smtClean="0"/>
              <a:t>старість</a:t>
            </a:r>
            <a:r>
              <a:rPr lang="ru-RU" dirty="0" smtClean="0"/>
              <a:t>, </a:t>
            </a:r>
            <a:r>
              <a:rPr lang="ru-RU" dirty="0" err="1" smtClean="0"/>
              <a:t>довгожительство</a:t>
            </a:r>
            <a:r>
              <a:rPr lang="ru-RU" dirty="0" smtClean="0"/>
              <a:t>.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роль. </a:t>
            </a:r>
            <a:r>
              <a:rPr lang="ru-RU" dirty="0" err="1" smtClean="0"/>
              <a:t>Знання</a:t>
            </a:r>
            <a:r>
              <a:rPr lang="ru-RU" dirty="0" smtClean="0"/>
              <a:t>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долати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неминуче </a:t>
            </a:r>
            <a:r>
              <a:rPr lang="ru-RU" dirty="0" err="1" smtClean="0"/>
              <a:t>виникають</a:t>
            </a:r>
            <a:r>
              <a:rPr lang="ru-RU" dirty="0" smtClean="0"/>
              <a:t> у кожному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періодів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1554" name="Picture 2" descr="Предусмотрена индексация Сайт администрации Тарумов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3428992" cy="2293138"/>
          </a:xfrm>
          <a:prstGeom prst="rect">
            <a:avLst/>
          </a:prstGeom>
          <a:noFill/>
        </p:spPr>
      </p:pic>
      <p:pic>
        <p:nvPicPr>
          <p:cNvPr id="151556" name="Picture 4" descr="ооо &quot;Спектр-Мед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572008"/>
            <a:ext cx="3595670" cy="2438314"/>
          </a:xfrm>
          <a:prstGeom prst="rect">
            <a:avLst/>
          </a:prstGeom>
          <a:noFill/>
        </p:spPr>
      </p:pic>
      <p:pic>
        <p:nvPicPr>
          <p:cNvPr id="151558" name="Picture 6" descr="Бесплатно Stock Photo - Hap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718" y="3857628"/>
            <a:ext cx="3262282" cy="2177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6437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таких </a:t>
            </a:r>
            <a:r>
              <a:rPr lang="ru-RU" dirty="0" err="1" smtClean="0"/>
              <a:t>закономірних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підлітковий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Підлітко­вий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переходом до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зрілості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«</a:t>
            </a:r>
            <a:r>
              <a:rPr lang="ru-RU" dirty="0" err="1" smtClean="0"/>
              <a:t>перехідність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9506" name="Picture 2" descr="Leon прогнозы Утрехт, Bwin прогнозы Утрех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381516" cy="2916838"/>
          </a:xfrm>
          <a:prstGeom prst="rect">
            <a:avLst/>
          </a:prstGeom>
          <a:noFill/>
        </p:spPr>
      </p:pic>
      <p:pic>
        <p:nvPicPr>
          <p:cNvPr id="149508" name="Picture 4" descr="Проблемы переходного возраста детей и подростков (мальчиков и девочек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231" y="1571612"/>
            <a:ext cx="4002769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0"/>
            <a:ext cx="5715008" cy="385762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</a:t>
            </a:r>
            <a:r>
              <a:rPr lang="ru-RU" dirty="0" err="1" smtClean="0"/>
              <a:t>ідлітковий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непростим</a:t>
            </a:r>
            <a:r>
              <a:rPr lang="ru-RU" dirty="0" smtClean="0"/>
              <a:t>, </a:t>
            </a:r>
            <a:r>
              <a:rPr lang="ru-RU" dirty="0" err="1" smtClean="0"/>
              <a:t>насиченим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супер­ечливим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Підлітковий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,—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прекрасний</a:t>
            </a:r>
            <a:r>
              <a:rPr lang="ru-RU" dirty="0" smtClean="0"/>
              <a:t> час </a:t>
            </a:r>
            <a:r>
              <a:rPr lang="ru-RU" dirty="0" err="1" smtClean="0"/>
              <a:t>радості</a:t>
            </a:r>
            <a:r>
              <a:rPr lang="ru-RU" dirty="0" smtClean="0"/>
              <a:t>, </a:t>
            </a:r>
            <a:r>
              <a:rPr lang="ru-RU" dirty="0" err="1" smtClean="0"/>
              <a:t>дружби</a:t>
            </a:r>
            <a:r>
              <a:rPr lang="ru-RU" dirty="0" smtClean="0"/>
              <a:t>, </a:t>
            </a:r>
            <a:r>
              <a:rPr lang="ru-RU" dirty="0" err="1" smtClean="0"/>
              <a:t>пізнання</a:t>
            </a:r>
            <a:r>
              <a:rPr lang="ru-RU" dirty="0" smtClean="0"/>
              <a:t> себе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8482" name="Picture 2" descr="Подростковый возраст должен кончаться в 25 лет - учёные Калейдоско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4500594" cy="2985396"/>
          </a:xfrm>
          <a:prstGeom prst="rect">
            <a:avLst/>
          </a:prstGeom>
          <a:noFill/>
        </p:spPr>
      </p:pic>
      <p:pic>
        <p:nvPicPr>
          <p:cNvPr id="148484" name="Picture 4" descr="Переходный возраст у мальчиков - Растим ребенка вмес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3719587" cy="2392935"/>
          </a:xfrm>
          <a:prstGeom prst="rect">
            <a:avLst/>
          </a:prstGeom>
          <a:noFill/>
        </p:spPr>
      </p:pic>
      <p:pic>
        <p:nvPicPr>
          <p:cNvPr id="148486" name="Picture 6" descr="16 вещей, которые мне следовало бы узнать еще в школе :: ИА АМИТЕ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5595" y="3929066"/>
            <a:ext cx="4675207" cy="2475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42148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того </a:t>
            </a:r>
            <a:r>
              <a:rPr lang="ru-RU" dirty="0" err="1" smtClean="0"/>
              <a:t>щоб</a:t>
            </a:r>
            <a:r>
              <a:rPr lang="ru-RU" dirty="0" smtClean="0"/>
              <a:t> стати </a:t>
            </a:r>
            <a:r>
              <a:rPr lang="ru-RU" dirty="0" err="1" smtClean="0"/>
              <a:t>дорослим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, </a:t>
            </a:r>
            <a:r>
              <a:rPr lang="ru-RU" dirty="0" err="1" smtClean="0"/>
              <a:t>сформуватися</a:t>
            </a:r>
            <a:r>
              <a:rPr lang="ru-RU" dirty="0" smtClean="0"/>
              <a:t> </a:t>
            </a:r>
            <a:r>
              <a:rPr lang="ru-RU" dirty="0" err="1" smtClean="0"/>
              <a:t>фізіологічно</a:t>
            </a:r>
            <a:r>
              <a:rPr lang="ru-RU" dirty="0" smtClean="0"/>
              <a:t>. До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зрілості</a:t>
            </a:r>
            <a:r>
              <a:rPr lang="ru-RU" dirty="0" smtClean="0"/>
              <a:t> остаточно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: </a:t>
            </a:r>
            <a:r>
              <a:rPr lang="ru-RU" dirty="0" err="1" smtClean="0"/>
              <a:t>опорно-рухова</a:t>
            </a:r>
            <a:r>
              <a:rPr lang="ru-RU" dirty="0" smtClean="0"/>
              <a:t>, </a:t>
            </a:r>
            <a:r>
              <a:rPr lang="ru-RU" dirty="0" err="1" smtClean="0"/>
              <a:t>кровоносна</a:t>
            </a:r>
            <a:r>
              <a:rPr lang="ru-RU" dirty="0" smtClean="0"/>
              <a:t>, </a:t>
            </a:r>
            <a:r>
              <a:rPr lang="ru-RU" dirty="0" err="1" smtClean="0"/>
              <a:t>дихальна</a:t>
            </a:r>
            <a:r>
              <a:rPr lang="ru-RU" dirty="0" smtClean="0"/>
              <a:t>, </a:t>
            </a:r>
            <a:r>
              <a:rPr lang="ru-RU" dirty="0" err="1" smtClean="0"/>
              <a:t>травна</a:t>
            </a:r>
            <a:r>
              <a:rPr lang="ru-RU" dirty="0" smtClean="0"/>
              <a:t>, </a:t>
            </a:r>
            <a:r>
              <a:rPr lang="ru-RU" dirty="0" err="1" smtClean="0"/>
              <a:t>видільна</a:t>
            </a:r>
            <a:r>
              <a:rPr lang="ru-RU" dirty="0" smtClean="0"/>
              <a:t>, </a:t>
            </a:r>
            <a:r>
              <a:rPr lang="ru-RU" dirty="0" err="1" smtClean="0"/>
              <a:t>нервова</a:t>
            </a:r>
            <a:r>
              <a:rPr lang="ru-RU" dirty="0" smtClean="0"/>
              <a:t>, </a:t>
            </a:r>
            <a:r>
              <a:rPr lang="ru-RU" dirty="0" err="1" smtClean="0"/>
              <a:t>статева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,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народженням</a:t>
            </a:r>
            <a:r>
              <a:rPr lang="ru-RU" dirty="0" smtClean="0"/>
              <a:t> потомства. Цей стан </a:t>
            </a:r>
            <a:r>
              <a:rPr lang="ru-RU" dirty="0" err="1" smtClean="0"/>
              <a:t>учені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«</a:t>
            </a:r>
            <a:r>
              <a:rPr lang="ru-RU" dirty="0" err="1" smtClean="0"/>
              <a:t>фізіологічною</a:t>
            </a:r>
            <a:r>
              <a:rPr lang="ru-RU" dirty="0" smtClean="0"/>
              <a:t> </a:t>
            </a:r>
            <a:r>
              <a:rPr lang="ru-RU" dirty="0" err="1" smtClean="0"/>
              <a:t>зрілістю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52580" name="Picture 4" descr="Предмет і завдання вікової фізіології та шкільної гігієни. Ріст і розвиток дитячого організму (реферат) - 2 Рефераты :: Банк ре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29066"/>
            <a:ext cx="6667996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9358346" cy="60007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півстоліття</a:t>
            </a:r>
            <a:r>
              <a:rPr lang="ru-RU" dirty="0" smtClean="0"/>
              <a:t> тому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відзначили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зрушення</a:t>
            </a:r>
            <a:r>
              <a:rPr lang="ru-RU" dirty="0" smtClean="0"/>
              <a:t> у </a:t>
            </a:r>
            <a:r>
              <a:rPr lang="ru-RU" dirty="0" err="1" smtClean="0"/>
              <a:t>фізіологічному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статевому</a:t>
            </a:r>
            <a:r>
              <a:rPr lang="ru-RU" dirty="0" smtClean="0"/>
              <a:t> </a:t>
            </a:r>
            <a:r>
              <a:rPr lang="ru-RU" dirty="0" err="1" smtClean="0"/>
              <a:t>дозріванні</a:t>
            </a:r>
            <a:r>
              <a:rPr lang="ru-RU" dirty="0" smtClean="0"/>
              <a:t> </a:t>
            </a:r>
            <a:r>
              <a:rPr lang="ru-RU" dirty="0" err="1" smtClean="0"/>
              <a:t>підлітка</a:t>
            </a:r>
            <a:r>
              <a:rPr lang="ru-RU" dirty="0" smtClean="0"/>
              <a:t> — </a:t>
            </a:r>
            <a:r>
              <a:rPr lang="ru-RU" dirty="0" err="1" smtClean="0"/>
              <a:t>акселерація</a:t>
            </a:r>
            <a:r>
              <a:rPr lang="ru-RU" dirty="0" smtClean="0"/>
              <a:t> (</a:t>
            </a:r>
            <a:r>
              <a:rPr lang="ru-RU" dirty="0" err="1" smtClean="0"/>
              <a:t>прискорення</a:t>
            </a:r>
            <a:r>
              <a:rPr lang="ru-RU" dirty="0" smtClean="0"/>
              <a:t>).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початок такого </a:t>
            </a:r>
            <a:r>
              <a:rPr lang="ru-RU" dirty="0" err="1" smtClean="0"/>
              <a:t>дозрівання</a:t>
            </a:r>
            <a:r>
              <a:rPr lang="ru-RU" dirty="0" smtClean="0"/>
              <a:t> </a:t>
            </a:r>
            <a:r>
              <a:rPr lang="ru-RU" dirty="0" err="1" smtClean="0"/>
              <a:t>відбувався</a:t>
            </a:r>
            <a:r>
              <a:rPr lang="ru-RU" dirty="0" smtClean="0"/>
              <a:t> в 11—13 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дівчаток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13—15 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хлопчиків</a:t>
            </a:r>
            <a:r>
              <a:rPr lang="ru-RU" dirty="0" smtClean="0"/>
              <a:t>, то зараз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на три роки </a:t>
            </a:r>
            <a:r>
              <a:rPr lang="ru-RU" dirty="0" err="1" smtClean="0"/>
              <a:t>раніше</a:t>
            </a:r>
            <a:r>
              <a:rPr lang="ru-RU" dirty="0" smtClean="0"/>
              <a:t>: у 8—10 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дівчаток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10—12 — у </a:t>
            </a:r>
            <a:r>
              <a:rPr lang="ru-RU" dirty="0" err="1" smtClean="0"/>
              <a:t>хлопчиків</a:t>
            </a:r>
            <a:r>
              <a:rPr lang="ru-RU" dirty="0" smtClean="0"/>
              <a:t>. Але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трапляється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протилежний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— </a:t>
            </a:r>
            <a:r>
              <a:rPr lang="ru-RU" dirty="0" err="1" smtClean="0"/>
              <a:t>уповільнення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фізіологічного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на 2—3 роки. І те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— </a:t>
            </a:r>
            <a:r>
              <a:rPr lang="ru-RU" dirty="0" err="1" smtClean="0"/>
              <a:t>нормальні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явища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Просто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smtClean="0"/>
              <a:t>росту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індивідуальні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02" name="Picture 2" descr="Предмет і завдання вікової фізіології та шкільної гігієни. Ріст і розвиток дитячого організму (реферат) - 2 Рефераты :: Банк ре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78192"/>
            <a:ext cx="4357686" cy="2979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86058"/>
            <a:ext cx="5929354" cy="185738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Розвиток</a:t>
            </a:r>
            <a:r>
              <a:rPr lang="ru-RU" dirty="0" smtClean="0"/>
              <a:t> —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різнобічний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весь </a:t>
            </a:r>
            <a:r>
              <a:rPr lang="ru-RU" dirty="0" err="1" smtClean="0"/>
              <a:t>організм</a:t>
            </a:r>
            <a:r>
              <a:rPr lang="ru-RU" dirty="0" smtClean="0"/>
              <a:t>, </a:t>
            </a:r>
            <a:r>
              <a:rPr lang="ru-RU" dirty="0" err="1" smtClean="0"/>
              <a:t>змінюючи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54626" name="Picture 2" descr="Анатомия дыхательной системы - Стоковое фото CLIPAREA #23209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2786114" cy="2786114"/>
          </a:xfrm>
          <a:prstGeom prst="rect">
            <a:avLst/>
          </a:prstGeom>
          <a:noFill/>
        </p:spPr>
      </p:pic>
      <p:pic>
        <p:nvPicPr>
          <p:cNvPr id="154628" name="Picture 4" descr="выделенная слабонервная система Стоковые Изображения RF - изображение: 6533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4567" y="2967028"/>
            <a:ext cx="3039433" cy="3890972"/>
          </a:xfrm>
          <a:prstGeom prst="rect">
            <a:avLst/>
          </a:prstGeom>
          <a:noFill/>
        </p:spPr>
      </p:pic>
      <p:pic>
        <p:nvPicPr>
          <p:cNvPr id="154630" name="Picture 6" descr="Администратор MATERIALLAB. 3D-печать и прототипирование в Моск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14290"/>
            <a:ext cx="4293232" cy="2714644"/>
          </a:xfrm>
          <a:prstGeom prst="rect">
            <a:avLst/>
          </a:prstGeom>
          <a:noFill/>
        </p:spPr>
      </p:pic>
      <p:pic>
        <p:nvPicPr>
          <p:cNvPr id="154632" name="Picture 8" descr="Препараты традиционной китайской медицины, сохраняющие здоро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4572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5857916" cy="6357958"/>
          </a:xfrm>
        </p:spPr>
        <p:txBody>
          <a:bodyPr>
            <a:normAutofit/>
          </a:bodyPr>
          <a:lstStyle/>
          <a:p>
            <a:r>
              <a:rPr lang="ru-RU" dirty="0" err="1" smtClean="0"/>
              <a:t>Фізичний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та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віковою</a:t>
            </a:r>
            <a:r>
              <a:rPr lang="ru-RU" dirty="0" smtClean="0"/>
              <a:t> нормою. 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наслідком</a:t>
            </a:r>
            <a:r>
              <a:rPr lang="ru-RU" dirty="0" smtClean="0"/>
              <a:t> неправильного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недостатнього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надмірного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недостатнього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— низки </a:t>
            </a:r>
            <a:r>
              <a:rPr lang="ru-RU" dirty="0" err="1" smtClean="0"/>
              <a:t>хронічних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5650" name="Picture 2" descr="Контрольные вопросы по разделу для подготовки к - Учебное пособие предназначено для студентов очной, заочной форм,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711" y="357166"/>
            <a:ext cx="3621289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1488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зрілість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,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фізіологічною</a:t>
            </a:r>
            <a:r>
              <a:rPr lang="ru-RU" dirty="0" smtClean="0"/>
              <a:t> </a:t>
            </a:r>
            <a:r>
              <a:rPr lang="ru-RU" dirty="0" err="1" smtClean="0"/>
              <a:t>зрілістю</a:t>
            </a:r>
            <a:r>
              <a:rPr lang="ru-RU" dirty="0" smtClean="0"/>
              <a:t>.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те, </a:t>
            </a:r>
            <a:r>
              <a:rPr lang="ru-RU" dirty="0" err="1" smtClean="0"/>
              <a:t>чим</a:t>
            </a:r>
            <a:r>
              <a:rPr lang="ru-RU" dirty="0" smtClean="0"/>
              <a:t>, перш за все,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соціально</a:t>
            </a:r>
            <a:r>
              <a:rPr lang="ru-RU" dirty="0" smtClean="0"/>
              <a:t> </a:t>
            </a:r>
            <a:r>
              <a:rPr lang="ru-RU" dirty="0" err="1" smtClean="0"/>
              <a:t>зріла</a:t>
            </a:r>
            <a:r>
              <a:rPr lang="ru-RU" dirty="0" smtClean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. Людина сама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 в </a:t>
            </a:r>
            <a:r>
              <a:rPr lang="ru-RU" dirty="0" err="1" smtClean="0"/>
              <a:t>житті</a:t>
            </a:r>
            <a:r>
              <a:rPr lang="ru-RU" dirty="0" smtClean="0"/>
              <a:t>. </a:t>
            </a:r>
            <a:r>
              <a:rPr lang="ru-RU" dirty="0" err="1" smtClean="0"/>
              <a:t>Безвідповідальна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схильна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відповідальними</a:t>
            </a:r>
            <a:r>
              <a:rPr lang="ru-RU" dirty="0" smtClean="0"/>
              <a:t> за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 в </a:t>
            </a:r>
            <a:r>
              <a:rPr lang="ru-RU" dirty="0" err="1" smtClean="0"/>
              <a:t>житті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людей,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.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невдачі</a:t>
            </a:r>
            <a:r>
              <a:rPr lang="ru-RU" dirty="0" smtClean="0"/>
              <a:t> в </a:t>
            </a:r>
            <a:r>
              <a:rPr lang="ru-RU" dirty="0" err="1" smtClean="0"/>
              <a:t>підлітковому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 вона </a:t>
            </a:r>
            <a:r>
              <a:rPr lang="ru-RU" dirty="0" err="1" smtClean="0"/>
              <a:t>покладає</a:t>
            </a:r>
            <a:r>
              <a:rPr lang="ru-RU" dirty="0" smtClean="0"/>
              <a:t> на </a:t>
            </a:r>
            <a:r>
              <a:rPr lang="ru-RU" dirty="0" err="1" smtClean="0"/>
              <a:t>батьків</a:t>
            </a:r>
            <a:r>
              <a:rPr lang="ru-RU" dirty="0" smtClean="0"/>
              <a:t>, </a:t>
            </a:r>
            <a:r>
              <a:rPr lang="ru-RU" dirty="0" err="1" smtClean="0"/>
              <a:t>учителів</a:t>
            </a:r>
            <a:r>
              <a:rPr lang="ru-RU" dirty="0" smtClean="0"/>
              <a:t>, а в </a:t>
            </a:r>
            <a:r>
              <a:rPr lang="ru-RU" dirty="0" err="1" smtClean="0"/>
              <a:t>майбутньому</a:t>
            </a:r>
            <a:r>
              <a:rPr lang="ru-RU" dirty="0" smtClean="0"/>
              <a:t>, </a:t>
            </a:r>
            <a:r>
              <a:rPr lang="ru-RU" dirty="0" err="1" smtClean="0"/>
              <a:t>подорослішавши</a:t>
            </a:r>
            <a:r>
              <a:rPr lang="ru-RU" dirty="0" smtClean="0"/>
              <a:t>, — на </a:t>
            </a:r>
            <a:r>
              <a:rPr lang="ru-RU" dirty="0" err="1" smtClean="0"/>
              <a:t>колег</a:t>
            </a:r>
            <a:r>
              <a:rPr lang="ru-RU" dirty="0" smtClean="0"/>
              <a:t>, начальство, </a:t>
            </a:r>
            <a:r>
              <a:rPr lang="ru-RU" dirty="0" err="1" smtClean="0"/>
              <a:t>друзів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56674" name="Picture 2" descr="Образовательные т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34987"/>
            <a:ext cx="3500430" cy="2323013"/>
          </a:xfrm>
          <a:prstGeom prst="rect">
            <a:avLst/>
          </a:prstGeom>
          <a:noFill/>
        </p:spPr>
      </p:pic>
      <p:pic>
        <p:nvPicPr>
          <p:cNvPr id="156676" name="Picture 4" descr="Методическая копи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35685"/>
            <a:ext cx="3929058" cy="262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128</TotalTime>
  <Words>602</Words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ФІЗІОЛОГІЧНА І СОЦІАЛЬНА ЗРІЛІСТЬ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ДЯКУЮ ЗА    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</dc:creator>
  <cp:lastModifiedBy>Пользователь Windows</cp:lastModifiedBy>
  <cp:revision>10</cp:revision>
  <dcterms:created xsi:type="dcterms:W3CDTF">2014-11-09T17:10:18Z</dcterms:created>
  <dcterms:modified xsi:type="dcterms:W3CDTF">2014-11-09T19:29:43Z</dcterms:modified>
</cp:coreProperties>
</file>