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FA6AA0C-9F53-441D-BD48-AEDBC32C8BAB}">
          <p14:sldIdLst>
            <p14:sldId id="256"/>
            <p14:sldId id="257"/>
            <p14:sldId id="260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50" d="100"/>
          <a:sy n="50" d="100"/>
        </p:scale>
        <p:origin x="-108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1577A-27A1-4568-8003-C85E2803526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81EE3-CC05-4692-87D4-DD8159AF1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74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81EE3-CC05-4692-87D4-DD8159AF149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84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1D640-F80A-4E0D-9A7F-C802388F2D0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03CB54-189C-4513-B57B-CF8CEA4E3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1D640-F80A-4E0D-9A7F-C802388F2D0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03CB54-189C-4513-B57B-CF8CEA4E3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1D640-F80A-4E0D-9A7F-C802388F2D0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03CB54-189C-4513-B57B-CF8CEA4E3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1D640-F80A-4E0D-9A7F-C802388F2D0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03CB54-189C-4513-B57B-CF8CEA4E3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1D640-F80A-4E0D-9A7F-C802388F2D0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03CB54-189C-4513-B57B-CF8CEA4E3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1D640-F80A-4E0D-9A7F-C802388F2D0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03CB54-189C-4513-B57B-CF8CEA4E3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1D640-F80A-4E0D-9A7F-C802388F2D0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03CB54-189C-4513-B57B-CF8CEA4E3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1D640-F80A-4E0D-9A7F-C802388F2D0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03CB54-189C-4513-B57B-CF8CEA4E3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1D640-F80A-4E0D-9A7F-C802388F2D0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03CB54-189C-4513-B57B-CF8CEA4E3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1D640-F80A-4E0D-9A7F-C802388F2D0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03CB54-189C-4513-B57B-CF8CEA4E3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1D640-F80A-4E0D-9A7F-C802388F2D0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03CB54-189C-4513-B57B-CF8CEA4E3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E81D640-F80A-4E0D-9A7F-C802388F2D0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03CB54-189C-4513-B57B-CF8CEA4E3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18" y="160338"/>
            <a:ext cx="8134672" cy="319578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Ж</a:t>
            </a:r>
            <a:r>
              <a:rPr lang="uk-UA" sz="6000" dirty="0" err="1" smtClean="0">
                <a:solidFill>
                  <a:srgbClr val="002060"/>
                </a:solidFill>
              </a:rPr>
              <a:t>іночі</a:t>
            </a:r>
            <a:r>
              <a:rPr lang="uk-UA" sz="6000" dirty="0" smtClean="0">
                <a:solidFill>
                  <a:srgbClr val="002060"/>
                </a:solidFill>
              </a:rPr>
              <a:t> образи в романі «Хіба ревуть воли, як ясла повні» 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4" name="AutoShape 2" descr="http://i.piccy.info/i5/16/04/340416/45_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i.piccy.info/i5/16/04/340416/45_8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11085"/>
            <a:ext cx="3031505" cy="344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9744" y="593467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Завалкевич</a:t>
            </a:r>
            <a:r>
              <a:rPr lang="ru-RU" dirty="0" smtClean="0"/>
              <a:t> </a:t>
            </a:r>
            <a:r>
              <a:rPr lang="ru-RU" dirty="0" err="1" smtClean="0"/>
              <a:t>Анастас</a:t>
            </a:r>
            <a:r>
              <a:rPr lang="uk-UA" dirty="0" err="1" smtClean="0"/>
              <a:t>ія</a:t>
            </a:r>
            <a:r>
              <a:rPr lang="uk-UA" dirty="0" smtClean="0"/>
              <a:t>  </a:t>
            </a:r>
          </a:p>
          <a:p>
            <a:r>
              <a:rPr lang="uk-UA" dirty="0" smtClean="0"/>
              <a:t>Учениця 11-Б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01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7" y="-171400"/>
            <a:ext cx="9144000" cy="1412776"/>
          </a:xfrm>
        </p:spPr>
        <p:txBody>
          <a:bodyPr/>
          <a:lstStyle/>
          <a:p>
            <a:pPr algn="ctr"/>
            <a:r>
              <a:rPr lang="uk-UA" sz="6000" dirty="0" smtClean="0">
                <a:solidFill>
                  <a:srgbClr val="7030A0"/>
                </a:solidFill>
              </a:rPr>
              <a:t>Образ Галі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4608512" cy="5832648"/>
          </a:xfrm>
        </p:spPr>
        <p:txBody>
          <a:bodyPr/>
          <a:lstStyle/>
          <a:p>
            <a:r>
              <a:rPr lang="ru-RU" dirty="0" err="1" smtClean="0"/>
              <a:t>народні</a:t>
            </a:r>
            <a:r>
              <a:rPr lang="ru-RU" dirty="0" smtClean="0"/>
              <a:t> </a:t>
            </a:r>
            <a:r>
              <a:rPr lang="ru-RU" dirty="0" err="1" smtClean="0"/>
              <a:t>прагнення</a:t>
            </a:r>
            <a:r>
              <a:rPr lang="ru-RU" dirty="0" smtClean="0"/>
              <a:t> до </a:t>
            </a:r>
            <a:r>
              <a:rPr lang="ru-RU" dirty="0" err="1" smtClean="0"/>
              <a:t>чесного</a:t>
            </a:r>
            <a:r>
              <a:rPr lang="ru-RU" dirty="0" smtClean="0"/>
              <a:t> трудового </a:t>
            </a:r>
            <a:r>
              <a:rPr lang="ru-RU" dirty="0" err="1" smtClean="0"/>
              <a:t>життя</a:t>
            </a:r>
            <a:r>
              <a:rPr lang="ru-RU" dirty="0" smtClean="0"/>
              <a:t>, до </a:t>
            </a:r>
            <a:r>
              <a:rPr lang="ru-RU" dirty="0" err="1" smtClean="0"/>
              <a:t>краси</a:t>
            </a:r>
            <a:r>
              <a:rPr lang="ru-RU" dirty="0" smtClean="0"/>
              <a:t> і </a:t>
            </a:r>
            <a:r>
              <a:rPr lang="ru-RU" dirty="0" err="1" smtClean="0"/>
              <a:t>сердечності</a:t>
            </a:r>
            <a:r>
              <a:rPr lang="ru-RU" dirty="0" smtClean="0"/>
              <a:t>, </a:t>
            </a:r>
            <a:r>
              <a:rPr lang="ru-RU" dirty="0" err="1" smtClean="0"/>
              <a:t>ніжності</a:t>
            </a:r>
            <a:r>
              <a:rPr lang="ru-RU" dirty="0" smtClean="0"/>
              <a:t> та </a:t>
            </a:r>
            <a:r>
              <a:rPr lang="ru-RU" dirty="0" err="1" smtClean="0"/>
              <a:t>вірності</a:t>
            </a:r>
            <a:r>
              <a:rPr lang="ru-RU" dirty="0" smtClean="0"/>
              <a:t>;</a:t>
            </a:r>
          </a:p>
          <a:p>
            <a:r>
              <a:rPr lang="uk-UA" dirty="0" err="1" smtClean="0"/>
              <a:t>поднання</a:t>
            </a:r>
            <a:r>
              <a:rPr lang="uk-UA" dirty="0" smtClean="0"/>
              <a:t> зовнішньої краси з внутрішньою;</a:t>
            </a:r>
          </a:p>
          <a:p>
            <a:r>
              <a:rPr lang="ru-RU" dirty="0" smtClean="0"/>
              <a:t>Велика сила </a:t>
            </a:r>
            <a:r>
              <a:rPr lang="ru-RU" dirty="0" err="1"/>
              <a:t>волі</a:t>
            </a:r>
            <a:r>
              <a:rPr lang="ru-RU" dirty="0"/>
              <a:t>, </a:t>
            </a:r>
            <a:r>
              <a:rPr lang="ru-RU" dirty="0" err="1"/>
              <a:t>вірність</a:t>
            </a:r>
            <a:r>
              <a:rPr lang="ru-RU" dirty="0"/>
              <a:t> </a:t>
            </a:r>
            <a:r>
              <a:rPr lang="ru-RU" dirty="0" err="1"/>
              <a:t>ідеалам</a:t>
            </a:r>
            <a:r>
              <a:rPr lang="ru-RU" dirty="0"/>
              <a:t>, </a:t>
            </a:r>
            <a:r>
              <a:rPr lang="ru-RU" dirty="0" err="1"/>
              <a:t>велич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 і </a:t>
            </a:r>
            <a:r>
              <a:rPr lang="ru-RU" dirty="0" err="1"/>
              <a:t>внутрішню</a:t>
            </a:r>
            <a:r>
              <a:rPr lang="ru-RU" dirty="0"/>
              <a:t> красу </a:t>
            </a:r>
            <a:endParaRPr lang="uk-UA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958799" cy="395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35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362" y="60542"/>
            <a:ext cx="2481064" cy="372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8410"/>
            <a:ext cx="2398610" cy="36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425" y="3878161"/>
            <a:ext cx="3877419" cy="29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350"/>
            <a:ext cx="2894872" cy="371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16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dirty="0" smtClean="0">
                <a:solidFill>
                  <a:srgbClr val="7030A0"/>
                </a:solidFill>
              </a:rPr>
              <a:t>Христя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472608"/>
          </a:xfrm>
        </p:spPr>
        <p:txBody>
          <a:bodyPr/>
          <a:lstStyle/>
          <a:p>
            <a:r>
              <a:rPr lang="ru-RU" dirty="0"/>
              <a:t>Христя, дружина </a:t>
            </a:r>
            <a:r>
              <a:rPr lang="ru-RU" dirty="0" err="1"/>
              <a:t>Грицька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добре </a:t>
            </a:r>
            <a:r>
              <a:rPr lang="ru-RU" dirty="0" err="1"/>
              <a:t>розуміє</a:t>
            </a:r>
            <a:r>
              <a:rPr lang="ru-RU" dirty="0"/>
              <a:t> </a:t>
            </a:r>
            <a:r>
              <a:rPr lang="ru-RU" dirty="0" err="1"/>
              <a:t>пошуки</a:t>
            </a:r>
            <a:r>
              <a:rPr lang="ru-RU" dirty="0"/>
              <a:t> </a:t>
            </a:r>
            <a:r>
              <a:rPr lang="ru-RU" dirty="0" err="1"/>
              <a:t>правди</a:t>
            </a:r>
            <a:r>
              <a:rPr lang="ru-RU" dirty="0"/>
              <a:t> </a:t>
            </a:r>
            <a:r>
              <a:rPr lang="ru-RU" dirty="0" err="1"/>
              <a:t>Чіпкою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/>
              <a:t>співчуває</a:t>
            </a:r>
            <a:r>
              <a:rPr lang="ru-RU" dirty="0"/>
              <a:t> </a:t>
            </a:r>
            <a:r>
              <a:rPr lang="ru-RU" dirty="0" err="1"/>
              <a:t>Галі</a:t>
            </a:r>
            <a:r>
              <a:rPr lang="ru-RU" dirty="0"/>
              <a:t> та </a:t>
            </a:r>
            <a:r>
              <a:rPr lang="ru-RU" dirty="0" err="1"/>
              <a:t>Мотрі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сирітство</a:t>
            </a:r>
            <a:r>
              <a:rPr lang="ru-RU" dirty="0"/>
              <a:t>, </a:t>
            </a:r>
            <a:r>
              <a:rPr lang="ru-RU" dirty="0" err="1"/>
              <a:t>подружнє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не </a:t>
            </a:r>
            <a:r>
              <a:rPr lang="ru-RU" dirty="0" err="1"/>
              <a:t>переважують</a:t>
            </a:r>
            <a:r>
              <a:rPr lang="ru-RU" dirty="0"/>
              <a:t> </a:t>
            </a:r>
            <a:r>
              <a:rPr lang="ru-RU" dirty="0" err="1"/>
              <a:t>примарності</a:t>
            </a:r>
            <a:r>
              <a:rPr lang="ru-RU" dirty="0"/>
              <a:t> </a:t>
            </a:r>
            <a:r>
              <a:rPr lang="ru-RU" dirty="0" err="1"/>
              <a:t>надій</a:t>
            </a:r>
            <a:r>
              <a:rPr lang="ru-RU" dirty="0"/>
              <a:t> бути доброю, але </a:t>
            </a:r>
            <a:r>
              <a:rPr lang="ru-RU" dirty="0" err="1"/>
              <a:t>жити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 smtClean="0"/>
              <a:t>злих</a:t>
            </a:r>
            <a:r>
              <a:rPr lang="ru-RU" dirty="0" smtClean="0"/>
              <a:t> </a:t>
            </a:r>
            <a:r>
              <a:rPr lang="ru-RU" dirty="0"/>
              <a:t>людей.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52415"/>
            <a:ext cx="3240782" cy="269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55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/>
          </a:bodyPr>
          <a:lstStyle/>
          <a:p>
            <a:r>
              <a:rPr lang="ru-RU" sz="4400" dirty="0" err="1">
                <a:solidFill>
                  <a:srgbClr val="7030A0"/>
                </a:solidFill>
              </a:rPr>
              <a:t>Отже</a:t>
            </a:r>
            <a:r>
              <a:rPr lang="ru-RU" sz="4400" dirty="0">
                <a:solidFill>
                  <a:srgbClr val="7030A0"/>
                </a:solidFill>
              </a:rPr>
              <a:t>, </a:t>
            </a:r>
            <a:r>
              <a:rPr lang="ru-RU" sz="4400" dirty="0" err="1">
                <a:solidFill>
                  <a:srgbClr val="7030A0"/>
                </a:solidFill>
              </a:rPr>
              <a:t>змальовані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Панасом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Мирним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жіночі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образи</a:t>
            </a:r>
            <a:r>
              <a:rPr lang="ru-RU" sz="4400" dirty="0">
                <a:solidFill>
                  <a:srgbClr val="7030A0"/>
                </a:solidFill>
              </a:rPr>
              <a:t> роману </a:t>
            </a:r>
            <a:r>
              <a:rPr lang="ru-RU" sz="4400" dirty="0" err="1">
                <a:solidFill>
                  <a:srgbClr val="7030A0"/>
                </a:solidFill>
              </a:rPr>
              <a:t>втілюють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прагнення</a:t>
            </a:r>
            <a:r>
              <a:rPr lang="ru-RU" sz="4400" dirty="0">
                <a:solidFill>
                  <a:srgbClr val="7030A0"/>
                </a:solidFill>
              </a:rPr>
              <a:t> до </a:t>
            </a:r>
            <a:r>
              <a:rPr lang="ru-RU" sz="4400" dirty="0" err="1">
                <a:solidFill>
                  <a:srgbClr val="7030A0"/>
                </a:solidFill>
              </a:rPr>
              <a:t>щастя</a:t>
            </a:r>
            <a:r>
              <a:rPr lang="ru-RU" sz="4400" dirty="0">
                <a:solidFill>
                  <a:srgbClr val="7030A0"/>
                </a:solidFill>
              </a:rPr>
              <a:t>, до миру і затишку. </a:t>
            </a:r>
            <a:r>
              <a:rPr lang="ru-RU" sz="4400" dirty="0" err="1">
                <a:solidFill>
                  <a:srgbClr val="7030A0"/>
                </a:solidFill>
              </a:rPr>
              <a:t>Маючи</a:t>
            </a:r>
            <a:r>
              <a:rPr lang="ru-RU" sz="4400" dirty="0">
                <a:solidFill>
                  <a:srgbClr val="7030A0"/>
                </a:solidFill>
              </a:rPr>
              <a:t> добре </a:t>
            </a:r>
            <a:r>
              <a:rPr lang="ru-RU" sz="4400" dirty="0" err="1">
                <a:solidFill>
                  <a:srgbClr val="7030A0"/>
                </a:solidFill>
              </a:rPr>
              <a:t>серце</a:t>
            </a:r>
            <a:r>
              <a:rPr lang="ru-RU" sz="4400" dirty="0">
                <a:solidFill>
                  <a:srgbClr val="7030A0"/>
                </a:solidFill>
              </a:rPr>
              <a:t>, </a:t>
            </a:r>
            <a:r>
              <a:rPr lang="ru-RU" sz="4400" dirty="0" err="1">
                <a:solidFill>
                  <a:srgbClr val="7030A0"/>
                </a:solidFill>
              </a:rPr>
              <a:t>Мотря</a:t>
            </a:r>
            <a:r>
              <a:rPr lang="ru-RU" sz="4400" dirty="0">
                <a:solidFill>
                  <a:srgbClr val="7030A0"/>
                </a:solidFill>
              </a:rPr>
              <a:t>, Галя та Христя не </a:t>
            </a:r>
            <a:r>
              <a:rPr lang="ru-RU" sz="4400" dirty="0" err="1">
                <a:solidFill>
                  <a:srgbClr val="7030A0"/>
                </a:solidFill>
              </a:rPr>
              <a:t>зазнали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повною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мірою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материнського</a:t>
            </a:r>
            <a:r>
              <a:rPr lang="ru-RU" sz="4400" dirty="0">
                <a:solidFill>
                  <a:srgbClr val="7030A0"/>
                </a:solidFill>
              </a:rPr>
              <a:t> і </a:t>
            </a:r>
            <a:r>
              <a:rPr lang="ru-RU" sz="4400" dirty="0" err="1">
                <a:solidFill>
                  <a:srgbClr val="7030A0"/>
                </a:solidFill>
              </a:rPr>
              <a:t>жіночого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щастя</a:t>
            </a:r>
            <a:r>
              <a:rPr lang="ru-RU" sz="40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xmlns="" val="18411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484784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002060"/>
                </a:solidFill>
              </a:rPr>
              <a:t>Мотря </a:t>
            </a:r>
            <a:r>
              <a:rPr lang="uk-UA" sz="6000" dirty="0" err="1" smtClean="0">
                <a:solidFill>
                  <a:srgbClr val="002060"/>
                </a:solidFill>
              </a:rPr>
              <a:t>Жуківна</a:t>
            </a:r>
            <a:r>
              <a:rPr lang="uk-UA" sz="6000" dirty="0" smtClean="0">
                <a:solidFill>
                  <a:srgbClr val="002060"/>
                </a:solidFill>
              </a:rPr>
              <a:t>/Луківна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73325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«Не </a:t>
            </a:r>
            <a:r>
              <a:rPr lang="ru-RU" dirty="0" err="1"/>
              <a:t>судилося</a:t>
            </a:r>
            <a:r>
              <a:rPr lang="ru-RU" dirty="0"/>
              <a:t> </a:t>
            </a:r>
            <a:r>
              <a:rPr lang="ru-RU" dirty="0" err="1"/>
              <a:t>Мотрі</a:t>
            </a:r>
            <a:r>
              <a:rPr lang="ru-RU" dirty="0"/>
              <a:t> </a:t>
            </a:r>
            <a:r>
              <a:rPr lang="ru-RU" dirty="0" err="1"/>
              <a:t>щастя</a:t>
            </a:r>
            <a:r>
              <a:rPr lang="ru-RU" dirty="0"/>
              <a:t>. Не знала вона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змалку</a:t>
            </a:r>
            <a:r>
              <a:rPr lang="ru-RU" dirty="0"/>
              <a:t>, не </a:t>
            </a:r>
            <a:r>
              <a:rPr lang="ru-RU" dirty="0" err="1"/>
              <a:t>бачила</a:t>
            </a:r>
            <a:r>
              <a:rPr lang="ru-RU" dirty="0"/>
              <a:t> </a:t>
            </a:r>
            <a:r>
              <a:rPr lang="ru-RU" dirty="0" err="1"/>
              <a:t>дівкою</a:t>
            </a:r>
            <a:r>
              <a:rPr lang="ru-RU" dirty="0"/>
              <a:t>, </a:t>
            </a:r>
            <a:r>
              <a:rPr lang="ru-RU" dirty="0" err="1"/>
              <a:t>жінкою</a:t>
            </a:r>
            <a:r>
              <a:rPr lang="ru-RU" dirty="0"/>
              <a:t>; не </a:t>
            </a:r>
            <a:r>
              <a:rPr lang="ru-RU" dirty="0" err="1" smtClean="0"/>
              <a:t>сподівалася</a:t>
            </a:r>
            <a:r>
              <a:rPr lang="ru-RU" dirty="0" smtClean="0"/>
              <a:t> </a:t>
            </a:r>
            <a:r>
              <a:rPr lang="ru-RU" dirty="0"/>
              <a:t>замужнюю вдовою</a:t>
            </a:r>
            <a:r>
              <a:rPr lang="ru-RU" dirty="0" smtClean="0"/>
              <a:t>»</a:t>
            </a:r>
          </a:p>
          <a:p>
            <a:r>
              <a:rPr lang="uk-UA" dirty="0" smtClean="0"/>
              <a:t>Чесна і справедлива; </a:t>
            </a:r>
          </a:p>
          <a:p>
            <a:r>
              <a:rPr lang="ru-RU" dirty="0" smtClean="0"/>
              <a:t>Вона </a:t>
            </a:r>
            <a:r>
              <a:rPr lang="ru-RU" dirty="0" err="1" smtClean="0"/>
              <a:t>вірить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чесність</a:t>
            </a:r>
            <a:r>
              <a:rPr lang="ru-RU" dirty="0" smtClean="0"/>
              <a:t> роду є </a:t>
            </a:r>
            <a:r>
              <a:rPr lang="ru-RU" dirty="0" err="1" smtClean="0"/>
              <a:t>найголовнішою</a:t>
            </a:r>
            <a:r>
              <a:rPr lang="ru-RU" dirty="0" smtClean="0"/>
              <a:t> </a:t>
            </a:r>
            <a:r>
              <a:rPr lang="ru-RU" dirty="0" err="1" smtClean="0"/>
              <a:t>цінністю</a:t>
            </a:r>
            <a:r>
              <a:rPr lang="ru-RU" dirty="0" smtClean="0"/>
              <a:t> трудового селянства. </a:t>
            </a:r>
          </a:p>
          <a:p>
            <a:r>
              <a:rPr lang="ru-RU" dirty="0" err="1"/>
              <a:t>Мотря</a:t>
            </a:r>
            <a:r>
              <a:rPr lang="ru-RU" dirty="0"/>
              <a:t> — </a:t>
            </a:r>
            <a:r>
              <a:rPr lang="ru-RU" dirty="0" err="1"/>
              <a:t>любляча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: «...не дай боже, </a:t>
            </a:r>
            <a:r>
              <a:rPr lang="ru-RU" dirty="0" err="1"/>
              <a:t>занедужає</a:t>
            </a:r>
            <a:r>
              <a:rPr lang="ru-RU" dirty="0"/>
              <a:t> </a:t>
            </a:r>
            <a:r>
              <a:rPr lang="ru-RU" dirty="0" err="1"/>
              <a:t>Чіпка</a:t>
            </a:r>
            <a:r>
              <a:rPr lang="ru-RU" dirty="0"/>
              <a:t>, — </a:t>
            </a:r>
            <a:r>
              <a:rPr lang="ru-RU" dirty="0" err="1"/>
              <a:t>Мотря</a:t>
            </a:r>
            <a:r>
              <a:rPr lang="ru-RU" dirty="0"/>
              <a:t> сама не своя. </a:t>
            </a:r>
            <a:r>
              <a:rPr lang="ru-RU" dirty="0" err="1"/>
              <a:t>Цілу</a:t>
            </a:r>
            <a:r>
              <a:rPr lang="ru-RU" dirty="0"/>
              <a:t> </a:t>
            </a:r>
            <a:r>
              <a:rPr lang="ru-RU" dirty="0" err="1"/>
              <a:t>ніч</a:t>
            </a:r>
            <a:r>
              <a:rPr lang="ru-RU" dirty="0"/>
              <a:t> очей не </a:t>
            </a:r>
            <a:r>
              <a:rPr lang="ru-RU" dirty="0" err="1"/>
              <a:t>заплющить</a:t>
            </a:r>
            <a:r>
              <a:rPr lang="ru-RU" dirty="0"/>
              <a:t>: </a:t>
            </a:r>
            <a:r>
              <a:rPr lang="ru-RU" dirty="0" err="1"/>
              <a:t>сидить</a:t>
            </a:r>
            <a:r>
              <a:rPr lang="ru-RU" dirty="0"/>
              <a:t> над ним, плаче, молиться...». </a:t>
            </a:r>
            <a:endParaRPr lang="ru-RU" dirty="0" smtClean="0"/>
          </a:p>
          <a:p>
            <a:r>
              <a:rPr lang="ru-RU" dirty="0" smtClean="0"/>
              <a:t>"І кляла вона свою долю, проклинала людей, проклинала свою </a:t>
            </a:r>
            <a:r>
              <a:rPr lang="ru-RU" dirty="0" err="1" smtClean="0"/>
              <a:t>кохану</a:t>
            </a:r>
            <a:r>
              <a:rPr lang="ru-RU" dirty="0" smtClean="0"/>
              <a:t> </a:t>
            </a:r>
            <a:r>
              <a:rPr lang="ru-RU" dirty="0" err="1" smtClean="0"/>
              <a:t>дитину</a:t>
            </a:r>
            <a:r>
              <a:rPr lang="ru-RU" dirty="0" smtClean="0"/>
              <a:t> —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сина</a:t>
            </a:r>
            <a:r>
              <a:rPr lang="ru-RU" dirty="0" smtClean="0"/>
              <a:t>, </a:t>
            </a:r>
            <a:r>
              <a:rPr lang="ru-RU" dirty="0" err="1" smtClean="0"/>
              <a:t>котрого</a:t>
            </a:r>
            <a:r>
              <a:rPr lang="ru-RU" dirty="0" smtClean="0"/>
              <a:t> так </a:t>
            </a:r>
            <a:r>
              <a:rPr lang="ru-RU" dirty="0" err="1" smtClean="0"/>
              <a:t>жалкувала</a:t>
            </a:r>
            <a:r>
              <a:rPr lang="ru-RU" dirty="0" smtClean="0"/>
              <a:t>... То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болісний</a:t>
            </a:r>
            <a:r>
              <a:rPr lang="ru-RU" dirty="0" smtClean="0"/>
              <a:t> </a:t>
            </a:r>
            <a:r>
              <a:rPr lang="ru-RU" dirty="0" err="1" smtClean="0"/>
              <a:t>лемент</a:t>
            </a:r>
            <a:r>
              <a:rPr lang="ru-RU" dirty="0" smtClean="0"/>
              <a:t> </a:t>
            </a:r>
            <a:r>
              <a:rPr lang="ru-RU" dirty="0" err="1" smtClean="0"/>
              <a:t>душі</a:t>
            </a:r>
            <a:r>
              <a:rPr lang="ru-RU" dirty="0" smtClean="0"/>
              <a:t>, </a:t>
            </a:r>
            <a:r>
              <a:rPr lang="ru-RU" dirty="0" err="1" smtClean="0"/>
              <a:t>глибока</a:t>
            </a:r>
            <a:r>
              <a:rPr lang="ru-RU" dirty="0" smtClean="0"/>
              <a:t> </a:t>
            </a:r>
            <a:r>
              <a:rPr lang="ru-RU" dirty="0" err="1" smtClean="0"/>
              <a:t>враза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, — </a:t>
            </a:r>
            <a:r>
              <a:rPr lang="ru-RU" dirty="0" err="1" smtClean="0"/>
              <a:t>нікому</a:t>
            </a:r>
            <a:r>
              <a:rPr lang="ru-RU" dirty="0" smtClean="0"/>
              <a:t> не </a:t>
            </a:r>
            <a:r>
              <a:rPr lang="ru-RU" dirty="0" err="1" smtClean="0"/>
              <a:t>відома</a:t>
            </a:r>
            <a:r>
              <a:rPr lang="ru-RU" dirty="0" smtClean="0"/>
              <a:t>,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..." 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36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Образ </a:t>
            </a:r>
            <a:r>
              <a:rPr lang="ru-RU" sz="6000" dirty="0" err="1" smtClean="0">
                <a:solidFill>
                  <a:srgbClr val="002060"/>
                </a:solidFill>
              </a:rPr>
              <a:t>Мотрі</a:t>
            </a:r>
            <a:r>
              <a:rPr lang="ru-RU" sz="6000" dirty="0" smtClean="0">
                <a:solidFill>
                  <a:srgbClr val="002060"/>
                </a:solidFill>
              </a:rPr>
              <a:t>: </a:t>
            </a:r>
            <a:r>
              <a:rPr lang="ru-RU" sz="6000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96" y="1556792"/>
            <a:ext cx="9036496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бідного</a:t>
            </a:r>
            <a:r>
              <a:rPr lang="ru-RU" dirty="0" smtClean="0"/>
              <a:t> селянства,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мрії</a:t>
            </a:r>
            <a:r>
              <a:rPr lang="ru-RU" dirty="0" smtClean="0"/>
              <a:t> та </a:t>
            </a:r>
            <a:r>
              <a:rPr lang="ru-RU" dirty="0" err="1" smtClean="0"/>
              <a:t>прагнення</a:t>
            </a:r>
            <a:endParaRPr lang="ru-RU" dirty="0" smtClean="0"/>
          </a:p>
          <a:p>
            <a:r>
              <a:rPr lang="uk-UA" dirty="0" smtClean="0"/>
              <a:t>ідеал української жінки;</a:t>
            </a:r>
          </a:p>
          <a:p>
            <a:r>
              <a:rPr lang="ru-RU" dirty="0" smtClean="0"/>
              <a:t>Тиха і </a:t>
            </a:r>
            <a:r>
              <a:rPr lang="ru-RU" dirty="0" err="1" smtClean="0"/>
              <a:t>покірна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до </a:t>
            </a:r>
            <a:r>
              <a:rPr lang="ru-RU" dirty="0" err="1" smtClean="0"/>
              <a:t>сина</a:t>
            </a:r>
            <a:r>
              <a:rPr lang="ru-RU" dirty="0" smtClean="0"/>
              <a:t>, </a:t>
            </a:r>
            <a:r>
              <a:rPr lang="ru-RU" dirty="0" err="1" smtClean="0"/>
              <a:t>материнське</a:t>
            </a:r>
            <a:r>
              <a:rPr lang="ru-RU" dirty="0" smtClean="0"/>
              <a:t> </a:t>
            </a:r>
            <a:r>
              <a:rPr lang="ru-RU" dirty="0" err="1" smtClean="0"/>
              <a:t>всепрощення</a:t>
            </a:r>
            <a:r>
              <a:rPr lang="ru-RU" dirty="0" smtClean="0"/>
              <a:t> —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доля, як і доля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 у несправедливому </a:t>
            </a:r>
            <a:r>
              <a:rPr lang="ru-RU" dirty="0" err="1" smtClean="0"/>
              <a:t>класовому</a:t>
            </a:r>
            <a:r>
              <a:rPr lang="ru-RU" dirty="0" smtClean="0"/>
              <a:t> </a:t>
            </a:r>
            <a:r>
              <a:rPr lang="ru-RU" dirty="0" err="1" smtClean="0"/>
              <a:t>суспільстві</a:t>
            </a:r>
            <a:r>
              <a:rPr lang="ru-RU" dirty="0" smtClean="0"/>
              <a:t>;</a:t>
            </a:r>
          </a:p>
          <a:p>
            <a:r>
              <a:rPr lang="uk-UA" dirty="0" smtClean="0"/>
              <a:t>символ украденого щастя;</a:t>
            </a:r>
            <a:endParaRPr lang="ru-RU" dirty="0" smtClean="0"/>
          </a:p>
          <a:p>
            <a:pPr marL="0" indent="0">
              <a:buNone/>
            </a:pPr>
            <a:endParaRPr lang="uk-UA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70386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61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07"/>
            <a:ext cx="8964488" cy="156076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«…стара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згорблена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жінка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висушена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гіркою</a:t>
            </a:r>
            <a:r>
              <a:rPr lang="ru-RU" dirty="0">
                <a:solidFill>
                  <a:srgbClr val="002060"/>
                </a:solidFill>
              </a:rPr>
              <a:t> нуждою та </a:t>
            </a:r>
            <a:r>
              <a:rPr lang="ru-RU" dirty="0" smtClean="0">
                <a:solidFill>
                  <a:srgbClr val="002060"/>
                </a:solidFill>
              </a:rPr>
              <a:t>лихом…»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AutoShape 6" descr="http://ua.photoclub.com.ua/_/363636.jpeg?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6776"/>
            <a:ext cx="378278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21642"/>
            <a:ext cx="3472280" cy="275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19" y="1756416"/>
            <a:ext cx="2740152" cy="354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09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036496" cy="1196752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002060"/>
                </a:solidFill>
              </a:rPr>
              <a:t>Явдоха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ранньому</a:t>
            </a:r>
            <a:r>
              <a:rPr lang="ru-RU" dirty="0" smtClean="0"/>
              <a:t> </a:t>
            </a:r>
            <a:r>
              <a:rPr lang="ru-RU" dirty="0" err="1" smtClean="0"/>
              <a:t>віці</a:t>
            </a:r>
            <a:r>
              <a:rPr lang="ru-RU" dirty="0" smtClean="0"/>
              <a:t> </a:t>
            </a:r>
            <a:r>
              <a:rPr lang="ru-RU" dirty="0" err="1" smtClean="0"/>
              <a:t>призвичаїлася</a:t>
            </a:r>
            <a:r>
              <a:rPr lang="ru-RU" dirty="0" smtClean="0"/>
              <a:t> до </a:t>
            </a:r>
            <a:r>
              <a:rPr lang="ru-RU" dirty="0" err="1" smtClean="0"/>
              <a:t>крадіжок</a:t>
            </a:r>
            <a:r>
              <a:rPr lang="ru-RU" dirty="0" smtClean="0"/>
              <a:t>, до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тілом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о</a:t>
            </a:r>
            <a:r>
              <a:rPr lang="ru-RU" dirty="0" err="1" smtClean="0"/>
              <a:t>друження</a:t>
            </a:r>
            <a:r>
              <a:rPr lang="ru-RU" dirty="0" smtClean="0"/>
              <a:t> з </a:t>
            </a:r>
            <a:r>
              <a:rPr lang="ru-RU" dirty="0" err="1" smtClean="0"/>
              <a:t>розбійником</a:t>
            </a:r>
            <a:r>
              <a:rPr lang="ru-RU" dirty="0" smtClean="0"/>
              <a:t> Максимом </a:t>
            </a:r>
            <a:r>
              <a:rPr lang="ru-RU" dirty="0" err="1" smtClean="0"/>
              <a:t>зробило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багачкою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вона </a:t>
            </a:r>
            <a:r>
              <a:rPr lang="ru-RU" dirty="0" err="1" smtClean="0"/>
              <a:t>зневажливо</a:t>
            </a:r>
            <a:r>
              <a:rPr lang="ru-RU" dirty="0" smtClean="0"/>
              <a:t> ставиться до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чесно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заради</a:t>
            </a:r>
            <a:r>
              <a:rPr lang="ru-RU" dirty="0" smtClean="0"/>
              <a:t> </a:t>
            </a:r>
            <a:r>
              <a:rPr lang="ru-RU" dirty="0" err="1"/>
              <a:t>збагачення</a:t>
            </a:r>
            <a:r>
              <a:rPr lang="ru-RU" dirty="0"/>
              <a:t> вона готова </a:t>
            </a:r>
            <a:r>
              <a:rPr lang="ru-RU" dirty="0" err="1"/>
              <a:t>була</a:t>
            </a:r>
            <a:r>
              <a:rPr lang="ru-RU" dirty="0"/>
              <a:t> на </a:t>
            </a:r>
            <a:r>
              <a:rPr lang="ru-RU" dirty="0" smtClean="0"/>
              <a:t>все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н</a:t>
            </a:r>
            <a:r>
              <a:rPr lang="ru-RU" dirty="0" smtClean="0"/>
              <a:t>ажива </a:t>
            </a:r>
            <a:r>
              <a:rPr lang="ru-RU" dirty="0"/>
              <a:t>і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виправдовували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очах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п</a:t>
            </a:r>
            <a:r>
              <a:rPr lang="ru-RU" dirty="0" err="1" smtClean="0"/>
              <a:t>оняття</a:t>
            </a:r>
            <a:r>
              <a:rPr lang="ru-RU" dirty="0" smtClean="0"/>
              <a:t> </a:t>
            </a:r>
            <a:r>
              <a:rPr lang="ru-RU" dirty="0" err="1"/>
              <a:t>честі</a:t>
            </a:r>
            <a:r>
              <a:rPr lang="ru-RU" dirty="0"/>
              <a:t> для </a:t>
            </a:r>
            <a:r>
              <a:rPr lang="ru-RU" dirty="0" err="1"/>
              <a:t>неї</a:t>
            </a:r>
            <a:r>
              <a:rPr lang="ru-RU" dirty="0"/>
              <a:t> не </a:t>
            </a:r>
            <a:r>
              <a:rPr lang="ru-RU" dirty="0" err="1" smtClean="0"/>
              <a:t>існувало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образ </a:t>
            </a:r>
            <a:r>
              <a:rPr lang="ru-RU" dirty="0" err="1"/>
              <a:t>Явдохи</a:t>
            </a:r>
            <a:r>
              <a:rPr lang="ru-RU" dirty="0"/>
              <a:t> </a:t>
            </a:r>
            <a:r>
              <a:rPr lang="ru-RU" dirty="0" err="1" smtClean="0"/>
              <a:t>утверджує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мораль </a:t>
            </a:r>
            <a:r>
              <a:rPr lang="ru-RU" dirty="0" err="1"/>
              <a:t>злодіїв-розбійників</a:t>
            </a:r>
            <a:r>
              <a:rPr lang="ru-RU" dirty="0"/>
              <a:t> і </a:t>
            </a:r>
            <a:r>
              <a:rPr lang="ru-RU" dirty="0" err="1"/>
              <a:t>багатіїв</a:t>
            </a:r>
            <a:r>
              <a:rPr lang="ru-RU" dirty="0"/>
              <a:t> — </a:t>
            </a:r>
            <a:r>
              <a:rPr lang="ru-RU" dirty="0" err="1"/>
              <a:t>однакова</a:t>
            </a:r>
            <a:r>
              <a:rPr lang="ru-RU" dirty="0"/>
              <a:t>. 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помирає</a:t>
            </a:r>
            <a:r>
              <a:rPr lang="ru-RU" dirty="0" smtClean="0"/>
              <a:t> </a:t>
            </a:r>
            <a:r>
              <a:rPr lang="ru-RU" dirty="0" err="1" smtClean="0"/>
              <a:t>зненацька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символізує</a:t>
            </a:r>
            <a:r>
              <a:rPr lang="ru-RU" dirty="0" smtClean="0"/>
              <a:t> </a:t>
            </a:r>
            <a:r>
              <a:rPr lang="ru-RU" dirty="0" err="1" smtClean="0"/>
              <a:t>миттєвість</a:t>
            </a:r>
            <a:r>
              <a:rPr lang="ru-RU" dirty="0" smtClean="0"/>
              <a:t> та </a:t>
            </a:r>
            <a:r>
              <a:rPr lang="ru-RU" dirty="0" err="1" smtClean="0"/>
              <a:t>нікчемність</a:t>
            </a:r>
            <a:r>
              <a:rPr lang="ru-RU" dirty="0" smtClean="0"/>
              <a:t> такого </a:t>
            </a:r>
            <a:r>
              <a:rPr lang="ru-RU" dirty="0" err="1" smtClean="0"/>
              <a:t>буття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8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412776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002060"/>
                </a:solidFill>
              </a:rPr>
              <a:t>Мотря </a:t>
            </a:r>
            <a:r>
              <a:rPr lang="en-US" sz="6000" dirty="0" smtClean="0">
                <a:solidFill>
                  <a:srgbClr val="002060"/>
                </a:solidFill>
              </a:rPr>
              <a:t>VS</a:t>
            </a:r>
            <a:r>
              <a:rPr lang="uk-UA" sz="6000" dirty="0" smtClean="0">
                <a:solidFill>
                  <a:srgbClr val="002060"/>
                </a:solidFill>
              </a:rPr>
              <a:t> Явдоха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 з </a:t>
            </a:r>
            <a:r>
              <a:rPr lang="ru-RU" dirty="0" err="1" smtClean="0"/>
              <a:t>протилежними</a:t>
            </a:r>
            <a:r>
              <a:rPr lang="ru-RU" dirty="0" smtClean="0"/>
              <a:t> </a:t>
            </a:r>
            <a:r>
              <a:rPr lang="ru-RU" dirty="0" err="1" smtClean="0"/>
              <a:t>поглядами</a:t>
            </a:r>
            <a:r>
              <a:rPr lang="ru-RU" dirty="0" smtClean="0"/>
              <a:t> на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об'єднувала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до </a:t>
            </a:r>
            <a:r>
              <a:rPr lang="ru-RU" dirty="0" err="1" smtClean="0"/>
              <a:t>дітей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60848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/>
              <a:t>Мотря</a:t>
            </a:r>
            <a:r>
              <a:rPr lang="ru-RU" sz="3600" dirty="0" smtClean="0"/>
              <a:t> — </a:t>
            </a:r>
            <a:r>
              <a:rPr lang="ru-RU" sz="3600" dirty="0" err="1" smtClean="0"/>
              <a:t>любляча</a:t>
            </a:r>
            <a:r>
              <a:rPr lang="ru-RU" sz="3600" dirty="0" smtClean="0"/>
              <a:t> </a:t>
            </a:r>
            <a:r>
              <a:rPr lang="ru-RU" sz="3600" dirty="0" err="1" smtClean="0"/>
              <a:t>мати</a:t>
            </a:r>
            <a:r>
              <a:rPr lang="ru-RU" sz="3600" dirty="0" smtClean="0"/>
              <a:t>: «...не дай боже, </a:t>
            </a:r>
            <a:r>
              <a:rPr lang="ru-RU" sz="3600" dirty="0" err="1" smtClean="0"/>
              <a:t>занедужає</a:t>
            </a:r>
            <a:r>
              <a:rPr lang="ru-RU" sz="3600" dirty="0" smtClean="0"/>
              <a:t> </a:t>
            </a:r>
            <a:r>
              <a:rPr lang="ru-RU" sz="3600" dirty="0" err="1" smtClean="0"/>
              <a:t>Чіпка</a:t>
            </a:r>
            <a:r>
              <a:rPr lang="ru-RU" sz="3600" dirty="0" smtClean="0"/>
              <a:t>, — </a:t>
            </a:r>
            <a:r>
              <a:rPr lang="ru-RU" sz="3600" dirty="0" err="1" smtClean="0"/>
              <a:t>Мотря</a:t>
            </a:r>
            <a:r>
              <a:rPr lang="ru-RU" sz="3600" dirty="0" smtClean="0"/>
              <a:t> сама не своя. </a:t>
            </a:r>
            <a:r>
              <a:rPr lang="ru-RU" sz="3600" dirty="0" err="1" smtClean="0"/>
              <a:t>Цілу</a:t>
            </a:r>
            <a:r>
              <a:rPr lang="ru-RU" sz="3600" dirty="0" smtClean="0"/>
              <a:t> </a:t>
            </a:r>
            <a:r>
              <a:rPr lang="ru-RU" sz="3600" dirty="0" err="1" smtClean="0"/>
              <a:t>ніч</a:t>
            </a:r>
            <a:r>
              <a:rPr lang="ru-RU" sz="3600" dirty="0" smtClean="0"/>
              <a:t> очей не </a:t>
            </a:r>
            <a:r>
              <a:rPr lang="ru-RU" sz="3600" dirty="0" err="1" smtClean="0"/>
              <a:t>заплющить</a:t>
            </a:r>
            <a:r>
              <a:rPr lang="ru-RU" sz="3600" dirty="0" smtClean="0"/>
              <a:t>: </a:t>
            </a:r>
            <a:r>
              <a:rPr lang="ru-RU" sz="3600" dirty="0" err="1" smtClean="0"/>
              <a:t>сидить</a:t>
            </a:r>
            <a:r>
              <a:rPr lang="ru-RU" sz="3600" dirty="0" smtClean="0"/>
              <a:t> над ним, плаче, молиться...».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536504" y="2420888"/>
            <a:ext cx="4355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/>
              <a:t>Народження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Галі</a:t>
            </a:r>
            <a:r>
              <a:rPr lang="ru-RU" sz="3200" dirty="0" smtClean="0"/>
              <a:t> зразу все переломило в </a:t>
            </a:r>
            <a:r>
              <a:rPr lang="ru-RU" sz="3200" dirty="0" err="1" smtClean="0"/>
              <a:t>житті</a:t>
            </a:r>
            <a:r>
              <a:rPr lang="ru-RU" sz="3200" dirty="0" smtClean="0"/>
              <a:t> </a:t>
            </a:r>
            <a:r>
              <a:rPr lang="ru-RU" sz="3200" dirty="0" err="1" smtClean="0"/>
              <a:t>Явдохи</a:t>
            </a:r>
            <a:r>
              <a:rPr lang="ru-RU" sz="3200" dirty="0" smtClean="0"/>
              <a:t>: «Гулянки </a:t>
            </a:r>
            <a:r>
              <a:rPr lang="ru-RU" sz="3200" dirty="0" err="1" smtClean="0"/>
              <a:t>одлетіли</a:t>
            </a:r>
            <a:r>
              <a:rPr lang="ru-RU" sz="3200" dirty="0" smtClean="0"/>
              <a:t>; </a:t>
            </a:r>
            <a:r>
              <a:rPr lang="ru-RU" sz="3200" dirty="0" err="1" smtClean="0"/>
              <a:t>жарти</a:t>
            </a:r>
            <a:r>
              <a:rPr lang="ru-RU" sz="3200" dirty="0" smtClean="0"/>
              <a:t> — </a:t>
            </a:r>
            <a:r>
              <a:rPr lang="ru-RU" sz="3200" dirty="0" err="1" smtClean="0"/>
              <a:t>теж</a:t>
            </a:r>
            <a:r>
              <a:rPr lang="ru-RU" sz="3200" dirty="0" smtClean="0"/>
              <a:t>: </a:t>
            </a:r>
            <a:r>
              <a:rPr lang="ru-RU" sz="3200" dirty="0" err="1" smtClean="0"/>
              <a:t>виступили</a:t>
            </a:r>
            <a:r>
              <a:rPr lang="ru-RU" sz="3200" dirty="0" smtClean="0"/>
              <a:t> наперед </a:t>
            </a:r>
            <a:r>
              <a:rPr lang="ru-RU" sz="3200" dirty="0" err="1" smtClean="0"/>
              <a:t>клопоти</a:t>
            </a:r>
            <a:r>
              <a:rPr lang="ru-RU" sz="3200" dirty="0" smtClean="0"/>
              <a:t>...». </a:t>
            </a:r>
            <a:endParaRPr lang="ru-RU" sz="3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36504" y="2060848"/>
            <a:ext cx="0" cy="4392488"/>
          </a:xfrm>
          <a:prstGeom prst="line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35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rgbClr val="7030A0"/>
                </a:solidFill>
              </a:rPr>
              <a:t>бажали виростити дітей в </a:t>
            </a:r>
            <a:r>
              <a:rPr lang="uk-UA" sz="4800" dirty="0">
                <a:solidFill>
                  <a:srgbClr val="7030A0"/>
                </a:solidFill>
              </a:rPr>
              <a:t>багатстві та розкоші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4392488" cy="5184576"/>
          </a:xfrm>
        </p:spPr>
        <p:txBody>
          <a:bodyPr>
            <a:noAutofit/>
          </a:bodyPr>
          <a:lstStyle/>
          <a:p>
            <a:r>
              <a:rPr lang="uk-UA" sz="4800" dirty="0"/>
              <a:t>тяжко працює з раннього ранку до пізньої ночі, щоб забезпечити сина</a:t>
            </a:r>
            <a:endParaRPr lang="ru-RU" sz="4800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4427984" y="1556792"/>
            <a:ext cx="4716016" cy="5301208"/>
          </a:xfrm>
        </p:spPr>
        <p:txBody>
          <a:bodyPr/>
          <a:lstStyle/>
          <a:p>
            <a:r>
              <a:rPr lang="uk-UA" sz="4800" dirty="0"/>
              <a:t>прийнялася за діло молодих літ — </a:t>
            </a:r>
            <a:r>
              <a:rPr lang="uk-UA" sz="4800" dirty="0" smtClean="0"/>
              <a:t>за крадіжку</a:t>
            </a:r>
            <a:r>
              <a:rPr lang="uk-UA" sz="4800" dirty="0"/>
              <a:t>.</a:t>
            </a:r>
            <a:endParaRPr lang="ru-RU" sz="4800" dirty="0"/>
          </a:p>
          <a:p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27984" y="1772816"/>
            <a:ext cx="0" cy="4824536"/>
          </a:xfrm>
          <a:prstGeom prst="line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52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5007074" cy="268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41144"/>
            <a:ext cx="3168352" cy="347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03007"/>
            <a:ext cx="3331046" cy="249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80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649" y="-387424"/>
            <a:ext cx="9144000" cy="1412776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7030A0"/>
                </a:solidFill>
              </a:rPr>
              <a:t>Галя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5805264"/>
          </a:xfrm>
        </p:spPr>
        <p:txBody>
          <a:bodyPr>
            <a:normAutofit lnSpcReduction="10000"/>
          </a:bodyPr>
          <a:lstStyle/>
          <a:p>
            <a:pPr>
              <a:buFont typeface="Webdings" panose="05030102010509060703" pitchFamily="18" charset="2"/>
              <a:buChar char="!"/>
            </a:pPr>
            <a:r>
              <a:rPr lang="ru-RU" dirty="0" err="1" smtClean="0"/>
              <a:t>виховувалась</a:t>
            </a:r>
            <a:r>
              <a:rPr lang="ru-RU" dirty="0" smtClean="0"/>
              <a:t> у </a:t>
            </a:r>
            <a:r>
              <a:rPr lang="ru-RU" dirty="0" err="1" smtClean="0"/>
              <a:t>достатках</a:t>
            </a:r>
            <a:r>
              <a:rPr lang="ru-RU" dirty="0" smtClean="0"/>
              <a:t>, але в </a:t>
            </a:r>
            <a:r>
              <a:rPr lang="ru-RU" dirty="0" err="1" smtClean="0"/>
              <a:t>оточенні</a:t>
            </a:r>
            <a:r>
              <a:rPr lang="ru-RU" dirty="0" smtClean="0"/>
              <a:t> </a:t>
            </a:r>
            <a:r>
              <a:rPr lang="ru-RU" dirty="0" err="1" smtClean="0"/>
              <a:t>злодіїв</a:t>
            </a:r>
            <a:r>
              <a:rPr lang="ru-RU" dirty="0" smtClean="0"/>
              <a:t> і </a:t>
            </a:r>
            <a:r>
              <a:rPr lang="ru-RU" dirty="0" err="1" smtClean="0"/>
              <a:t>п'яниць</a:t>
            </a:r>
            <a:r>
              <a:rPr lang="ru-RU" dirty="0" smtClean="0"/>
              <a:t>;</a:t>
            </a:r>
          </a:p>
          <a:p>
            <a:pPr>
              <a:buFont typeface="Webdings" panose="05030102010509060703" pitchFamily="18" charset="2"/>
              <a:buChar char="!"/>
            </a:pPr>
            <a:r>
              <a:rPr lang="ru-RU" dirty="0" err="1" smtClean="0"/>
              <a:t>виросла</a:t>
            </a:r>
            <a:r>
              <a:rPr lang="ru-RU" dirty="0" smtClean="0"/>
              <a:t> порядною </a:t>
            </a:r>
            <a:r>
              <a:rPr lang="ru-RU" dirty="0" err="1" smtClean="0"/>
              <a:t>дівчиною</a:t>
            </a:r>
            <a:r>
              <a:rPr lang="ru-RU" dirty="0" smtClean="0"/>
              <a:t>;</a:t>
            </a:r>
          </a:p>
          <a:p>
            <a:pPr>
              <a:buFont typeface="Webdings" panose="05030102010509060703" pitchFamily="18" charset="2"/>
              <a:buChar char="!"/>
            </a:pPr>
            <a:r>
              <a:rPr lang="ru-RU" dirty="0" err="1"/>
              <a:t>мріяла</a:t>
            </a:r>
            <a:r>
              <a:rPr lang="ru-RU" dirty="0"/>
              <a:t> про </a:t>
            </a:r>
            <a:r>
              <a:rPr lang="ru-RU" dirty="0" err="1"/>
              <a:t>тихе</a:t>
            </a:r>
            <a:r>
              <a:rPr lang="ru-RU" dirty="0"/>
              <a:t> і </a:t>
            </a:r>
            <a:r>
              <a:rPr lang="ru-RU" dirty="0" err="1"/>
              <a:t>мирне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з </a:t>
            </a:r>
            <a:r>
              <a:rPr lang="ru-RU" dirty="0" err="1" smtClean="0"/>
              <a:t>Чіпкою</a:t>
            </a:r>
            <a:r>
              <a:rPr lang="ru-RU" dirty="0" smtClean="0"/>
              <a:t>;</a:t>
            </a:r>
          </a:p>
          <a:p>
            <a:pPr>
              <a:buFont typeface="Webdings" panose="05030102010509060703" pitchFamily="18" charset="2"/>
              <a:buChar char="!"/>
            </a:pPr>
            <a:r>
              <a:rPr lang="uk-UA" dirty="0" smtClean="0"/>
              <a:t>злочин Чіпки довів її до самогубства;</a:t>
            </a:r>
          </a:p>
          <a:p>
            <a:pPr>
              <a:buFont typeface="Webdings" panose="05030102010509060703" pitchFamily="18" charset="2"/>
              <a:buChar char="!"/>
            </a:pPr>
            <a:r>
              <a:rPr lang="ru-RU" dirty="0" err="1" smtClean="0"/>
              <a:t>зустріч</a:t>
            </a:r>
            <a:r>
              <a:rPr lang="ru-RU" dirty="0" smtClean="0"/>
              <a:t> з "</a:t>
            </a:r>
            <a:r>
              <a:rPr lang="ru-RU" dirty="0" err="1" smtClean="0"/>
              <a:t>польовою</a:t>
            </a:r>
            <a:r>
              <a:rPr lang="ru-RU" dirty="0" smtClean="0"/>
              <a:t> </a:t>
            </a:r>
            <a:r>
              <a:rPr lang="ru-RU" dirty="0" err="1" smtClean="0"/>
              <a:t>царівною</a:t>
            </a:r>
            <a:r>
              <a:rPr lang="ru-RU" dirty="0" smtClean="0"/>
              <a:t>" </a:t>
            </a:r>
            <a:r>
              <a:rPr lang="ru-RU" dirty="0" err="1" smtClean="0"/>
              <a:t>вражає</a:t>
            </a:r>
            <a:r>
              <a:rPr lang="ru-RU" dirty="0" smtClean="0"/>
              <a:t> </a:t>
            </a:r>
            <a:r>
              <a:rPr lang="ru-RU" dirty="0" err="1" smtClean="0"/>
              <a:t>чистотою</a:t>
            </a:r>
            <a:r>
              <a:rPr lang="ru-RU" dirty="0" smtClean="0"/>
              <a:t> </a:t>
            </a:r>
            <a:r>
              <a:rPr lang="ru-RU" dirty="0" err="1" smtClean="0"/>
              <a:t>почуттів</a:t>
            </a:r>
            <a:r>
              <a:rPr lang="ru-RU" dirty="0" smtClean="0"/>
              <a:t>, </a:t>
            </a:r>
            <a:r>
              <a:rPr lang="ru-RU" dirty="0" err="1" smtClean="0"/>
              <a:t>багатством</a:t>
            </a:r>
            <a:r>
              <a:rPr lang="ru-RU" dirty="0" smtClean="0"/>
              <a:t> </a:t>
            </a:r>
            <a:r>
              <a:rPr lang="ru-RU" dirty="0" err="1" smtClean="0"/>
              <a:t>вражень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мимоволі</a:t>
            </a:r>
            <a:r>
              <a:rPr lang="ru-RU" dirty="0" smtClean="0"/>
              <a:t> </a:t>
            </a:r>
            <a:r>
              <a:rPr lang="ru-RU" dirty="0" err="1" smtClean="0"/>
              <a:t>настроюєшся</a:t>
            </a:r>
            <a:r>
              <a:rPr lang="ru-RU" dirty="0" smtClean="0"/>
              <a:t> на думку про </a:t>
            </a:r>
            <a:r>
              <a:rPr lang="ru-RU" dirty="0" err="1" smtClean="0"/>
              <a:t>щасливу</a:t>
            </a:r>
            <a:r>
              <a:rPr lang="ru-RU" dirty="0" smtClean="0"/>
              <a:t> долю </a:t>
            </a:r>
            <a:r>
              <a:rPr lang="ru-RU" dirty="0" err="1" smtClean="0"/>
              <a:t>закоханих</a:t>
            </a:r>
            <a:r>
              <a:rPr lang="ru-RU" dirty="0" smtClean="0"/>
              <a:t>. Але </a:t>
            </a:r>
            <a:r>
              <a:rPr lang="ru-RU" dirty="0" err="1" smtClean="0"/>
              <a:t>жорстоке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злоба </a:t>
            </a:r>
            <a:r>
              <a:rPr lang="ru-RU" dirty="0" err="1" smtClean="0"/>
              <a:t>людська</a:t>
            </a:r>
            <a:r>
              <a:rPr lang="ru-RU" dirty="0" smtClean="0"/>
              <a:t> </a:t>
            </a:r>
            <a:r>
              <a:rPr lang="ru-RU" dirty="0" err="1" smtClean="0"/>
              <a:t>розбивають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надії</a:t>
            </a:r>
            <a:endParaRPr lang="ru-RU" dirty="0" smtClean="0"/>
          </a:p>
          <a:p>
            <a:pPr>
              <a:buFont typeface="Webdings" panose="05030102010509060703" pitchFamily="18" charset="2"/>
              <a:buChar char="!"/>
            </a:pPr>
            <a:r>
              <a:rPr lang="ru-RU" dirty="0"/>
              <a:t>"...</a:t>
            </a:r>
            <a:r>
              <a:rPr lang="ru-RU" dirty="0" err="1"/>
              <a:t>біле</a:t>
            </a:r>
            <a:r>
              <a:rPr lang="ru-RU" dirty="0"/>
              <a:t>, </a:t>
            </a:r>
            <a:r>
              <a:rPr lang="ru-RU" dirty="0" err="1"/>
              <a:t>рум'яне</a:t>
            </a:r>
            <a:r>
              <a:rPr lang="ru-RU" dirty="0"/>
              <a:t> </a:t>
            </a:r>
            <a:r>
              <a:rPr lang="ru-RU" dirty="0" err="1"/>
              <a:t>личко</a:t>
            </a:r>
            <a:r>
              <a:rPr lang="ru-RU" dirty="0"/>
              <a:t>, </a:t>
            </a:r>
            <a:r>
              <a:rPr lang="ru-RU" dirty="0" err="1"/>
              <a:t>очі</a:t>
            </a:r>
            <a:r>
              <a:rPr lang="ru-RU" dirty="0"/>
              <a:t> </a:t>
            </a:r>
            <a:r>
              <a:rPr lang="ru-RU" dirty="0" err="1"/>
              <a:t>оксамитові</a:t>
            </a:r>
            <a:r>
              <a:rPr lang="ru-RU" dirty="0"/>
              <a:t>, </a:t>
            </a:r>
            <a:r>
              <a:rPr lang="ru-RU" dirty="0" err="1"/>
              <a:t>чорні</a:t>
            </a:r>
            <a:r>
              <a:rPr lang="ru-RU" dirty="0"/>
              <a:t>"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63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204</TotalTime>
  <Words>504</Words>
  <Application>Microsoft Office PowerPoint</Application>
  <PresentationFormat>Экран (4:3)</PresentationFormat>
  <Paragraphs>50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Жіночі образи в романі «Хіба ревуть воли, як ясла повні» </vt:lpstr>
      <vt:lpstr>Мотря Жуківна/Луківна</vt:lpstr>
      <vt:lpstr>Образ Мотрі:  </vt:lpstr>
      <vt:lpstr>«…стара, згорблена жінка, висушена гіркою нуждою та лихом…»</vt:lpstr>
      <vt:lpstr>Явдоха</vt:lpstr>
      <vt:lpstr>Мотря VS Явдоха</vt:lpstr>
      <vt:lpstr>бажали виростити дітей в багатстві та розкоші</vt:lpstr>
      <vt:lpstr>Слайд 8</vt:lpstr>
      <vt:lpstr>Галя</vt:lpstr>
      <vt:lpstr>Образ Галі</vt:lpstr>
      <vt:lpstr>Слайд 11</vt:lpstr>
      <vt:lpstr>Христя</vt:lpstr>
      <vt:lpstr>Слайд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Анастасия^_^</dc:creator>
  <cp:lastModifiedBy>Анастасия^_^</cp:lastModifiedBy>
  <cp:revision>17</cp:revision>
  <dcterms:created xsi:type="dcterms:W3CDTF">2013-10-03T17:37:10Z</dcterms:created>
  <dcterms:modified xsi:type="dcterms:W3CDTF">2015-02-15T22:31:11Z</dcterms:modified>
</cp:coreProperties>
</file>