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58F4D-4086-4031-8733-C89937CBCE15}" type="doc">
      <dgm:prSet loTypeId="urn:microsoft.com/office/officeart/2005/8/layout/radial3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0F90B54-188F-4CE7-8F07-6637E329C486}">
      <dgm:prSet phldrT="[Текст]" custT="1"/>
      <dgm:spPr/>
      <dgm:t>
        <a:bodyPr/>
        <a:lstStyle/>
        <a:p>
          <a:r>
            <a: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3A1E6-F36D-489C-B3E0-85F00A831ED2}" type="parTrans" cxnId="{2503F29E-34BA-417E-813A-3EF334F377D5}">
      <dgm:prSet/>
      <dgm:spPr/>
      <dgm:t>
        <a:bodyPr/>
        <a:lstStyle/>
        <a:p>
          <a:endParaRPr lang="ru-RU"/>
        </a:p>
      </dgm:t>
    </dgm:pt>
    <dgm:pt modelId="{2FBDDDCC-858F-414E-AE95-FCB807BB1133}" type="sibTrans" cxnId="{2503F29E-34BA-417E-813A-3EF334F377D5}">
      <dgm:prSet/>
      <dgm:spPr/>
      <dgm:t>
        <a:bodyPr/>
        <a:lstStyle/>
        <a:p>
          <a:endParaRPr lang="ru-RU"/>
        </a:p>
      </dgm:t>
    </dgm:pt>
    <dgm:pt modelId="{601AB0A3-6723-4658-9132-E9FB989E08BF}">
      <dgm:prSet phldrT="[Текст]" custT="1"/>
      <dgm:spPr/>
      <dgm:t>
        <a:bodyPr/>
        <a:lstStyle/>
        <a:p>
          <a:r>
            <a:rPr lang="uk-UA" sz="2800" b="1" dirty="0" smtClean="0"/>
            <a:t>Нейтральні</a:t>
          </a:r>
          <a:endParaRPr lang="ru-RU" sz="2800" b="1" dirty="0"/>
        </a:p>
      </dgm:t>
    </dgm:pt>
    <dgm:pt modelId="{DF5ECBE0-235A-4912-85EA-73BC50865001}" type="parTrans" cxnId="{A7539AE8-CE7E-490E-AE02-ABD156D8AD56}">
      <dgm:prSet/>
      <dgm:spPr/>
      <dgm:t>
        <a:bodyPr/>
        <a:lstStyle/>
        <a:p>
          <a:endParaRPr lang="ru-RU"/>
        </a:p>
      </dgm:t>
    </dgm:pt>
    <dgm:pt modelId="{AABD161D-3744-449C-AF58-7078A977662D}" type="sibTrans" cxnId="{A7539AE8-CE7E-490E-AE02-ABD156D8AD56}">
      <dgm:prSet/>
      <dgm:spPr/>
      <dgm:t>
        <a:bodyPr/>
        <a:lstStyle/>
        <a:p>
          <a:endParaRPr lang="ru-RU"/>
        </a:p>
      </dgm:t>
    </dgm:pt>
    <dgm:pt modelId="{DCA91C31-E804-4070-9EEF-3A3CEA50BB11}">
      <dgm:prSet phldrT="[Текст]" custT="1"/>
      <dgm:spPr/>
      <dgm:t>
        <a:bodyPr/>
        <a:lstStyle/>
        <a:p>
          <a:r>
            <a:rPr lang="uk-UA" sz="2800" b="1" dirty="0" smtClean="0"/>
            <a:t>Негативні</a:t>
          </a:r>
          <a:r>
            <a:rPr lang="uk-UA" sz="2800" dirty="0" smtClean="0"/>
            <a:t> </a:t>
          </a:r>
          <a:endParaRPr lang="ru-RU" sz="2800" dirty="0"/>
        </a:p>
      </dgm:t>
    </dgm:pt>
    <dgm:pt modelId="{F38D7091-08E7-4A5D-84E5-916C80566046}" type="parTrans" cxnId="{57F4603F-F80B-40C7-93C1-373B0D7A34D8}">
      <dgm:prSet/>
      <dgm:spPr/>
      <dgm:t>
        <a:bodyPr/>
        <a:lstStyle/>
        <a:p>
          <a:endParaRPr lang="ru-RU"/>
        </a:p>
      </dgm:t>
    </dgm:pt>
    <dgm:pt modelId="{001F4887-D5F3-4FDD-B3B6-217C5B92429D}" type="sibTrans" cxnId="{57F4603F-F80B-40C7-93C1-373B0D7A34D8}">
      <dgm:prSet/>
      <dgm:spPr/>
      <dgm:t>
        <a:bodyPr/>
        <a:lstStyle/>
        <a:p>
          <a:endParaRPr lang="ru-RU"/>
        </a:p>
      </dgm:t>
    </dgm:pt>
    <dgm:pt modelId="{CD4C0DF2-B1E7-4757-BEAC-820A8EC937B6}">
      <dgm:prSet phldrT="[Текст]" custT="1"/>
      <dgm:spPr/>
      <dgm:t>
        <a:bodyPr/>
        <a:lstStyle/>
        <a:p>
          <a:r>
            <a:rPr lang="uk-UA" sz="2800" b="1" dirty="0" smtClean="0"/>
            <a:t>Позитивні</a:t>
          </a:r>
          <a:endParaRPr lang="ru-RU" sz="2800" b="1" dirty="0"/>
        </a:p>
      </dgm:t>
    </dgm:pt>
    <dgm:pt modelId="{9FE006A1-F91A-49F0-B2EF-80FA0021FABF}" type="parTrans" cxnId="{D79491A6-06A6-463D-BBDC-2CE7173CC9D2}">
      <dgm:prSet/>
      <dgm:spPr/>
      <dgm:t>
        <a:bodyPr/>
        <a:lstStyle/>
        <a:p>
          <a:endParaRPr lang="ru-RU"/>
        </a:p>
      </dgm:t>
    </dgm:pt>
    <dgm:pt modelId="{12B1033F-64F0-45E4-AAD0-1BAC48642102}" type="sibTrans" cxnId="{D79491A6-06A6-463D-BBDC-2CE7173CC9D2}">
      <dgm:prSet/>
      <dgm:spPr/>
      <dgm:t>
        <a:bodyPr/>
        <a:lstStyle/>
        <a:p>
          <a:endParaRPr lang="ru-RU"/>
        </a:p>
      </dgm:t>
    </dgm:pt>
    <dgm:pt modelId="{36FBEDD9-D86E-4E92-B177-1125F5C6BDA8}" type="pres">
      <dgm:prSet presAssocID="{75E58F4D-4086-4031-8733-C89937CBCE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EF85F3-5C39-4BC2-A837-E26C259488BB}" type="pres">
      <dgm:prSet presAssocID="{75E58F4D-4086-4031-8733-C89937CBCE15}" presName="radial" presStyleCnt="0">
        <dgm:presLayoutVars>
          <dgm:animLvl val="ctr"/>
        </dgm:presLayoutVars>
      </dgm:prSet>
      <dgm:spPr/>
    </dgm:pt>
    <dgm:pt modelId="{EFCE26DC-539F-444D-8786-D5065FB4CEFD}" type="pres">
      <dgm:prSet presAssocID="{90F90B54-188F-4CE7-8F07-6637E329C486}" presName="centerShape" presStyleLbl="vennNode1" presStyleIdx="0" presStyleCnt="4" custScaleX="163855" custScaleY="115355"/>
      <dgm:spPr/>
      <dgm:t>
        <a:bodyPr/>
        <a:lstStyle/>
        <a:p>
          <a:endParaRPr lang="ru-RU"/>
        </a:p>
      </dgm:t>
    </dgm:pt>
    <dgm:pt modelId="{ADB2FD6B-6DF5-4314-953D-37395696985B}" type="pres">
      <dgm:prSet presAssocID="{601AB0A3-6723-4658-9132-E9FB989E08BF}" presName="node" presStyleLbl="vennNode1" presStyleIdx="1" presStyleCnt="4" custScaleX="231542" custScaleY="132049" custRadScaleRad="101932" custRadScaleInc="-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856E-687B-47E7-B036-B5FEDE52A035}" type="pres">
      <dgm:prSet presAssocID="{DCA91C31-E804-4070-9EEF-3A3CEA50BB11}" presName="node" presStyleLbl="vennNode1" presStyleIdx="2" presStyleCnt="4" custScaleX="205356" custScaleY="117559" custRadScaleRad="140200" custRadScaleInc="-7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8EAA-72E8-49BC-A9B2-B71D9C6F2A45}" type="pres">
      <dgm:prSet presAssocID="{CD4C0DF2-B1E7-4757-BEAC-820A8EC937B6}" presName="node" presStyleLbl="vennNode1" presStyleIdx="3" presStyleCnt="4" custScaleX="212358" custScaleY="119191" custRadScaleRad="143265" custRadScaleInc="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1898E-B46E-4563-ACE8-08335A80B11A}" type="presOf" srcId="{601AB0A3-6723-4658-9132-E9FB989E08BF}" destId="{ADB2FD6B-6DF5-4314-953D-37395696985B}" srcOrd="0" destOrd="0" presId="urn:microsoft.com/office/officeart/2005/8/layout/radial3"/>
    <dgm:cxn modelId="{2503F29E-34BA-417E-813A-3EF334F377D5}" srcId="{75E58F4D-4086-4031-8733-C89937CBCE15}" destId="{90F90B54-188F-4CE7-8F07-6637E329C486}" srcOrd="0" destOrd="0" parTransId="{02D3A1E6-F36D-489C-B3E0-85F00A831ED2}" sibTransId="{2FBDDDCC-858F-414E-AE95-FCB807BB1133}"/>
    <dgm:cxn modelId="{8924071E-8CE9-4259-B128-7BFB979A14C4}" type="presOf" srcId="{DCA91C31-E804-4070-9EEF-3A3CEA50BB11}" destId="{BF1E856E-687B-47E7-B036-B5FEDE52A035}" srcOrd="0" destOrd="0" presId="urn:microsoft.com/office/officeart/2005/8/layout/radial3"/>
    <dgm:cxn modelId="{D79491A6-06A6-463D-BBDC-2CE7173CC9D2}" srcId="{90F90B54-188F-4CE7-8F07-6637E329C486}" destId="{CD4C0DF2-B1E7-4757-BEAC-820A8EC937B6}" srcOrd="2" destOrd="0" parTransId="{9FE006A1-F91A-49F0-B2EF-80FA0021FABF}" sibTransId="{12B1033F-64F0-45E4-AAD0-1BAC48642102}"/>
    <dgm:cxn modelId="{A7539AE8-CE7E-490E-AE02-ABD156D8AD56}" srcId="{90F90B54-188F-4CE7-8F07-6637E329C486}" destId="{601AB0A3-6723-4658-9132-E9FB989E08BF}" srcOrd="0" destOrd="0" parTransId="{DF5ECBE0-235A-4912-85EA-73BC50865001}" sibTransId="{AABD161D-3744-449C-AF58-7078A977662D}"/>
    <dgm:cxn modelId="{2D65C91C-94AB-4CA1-A468-66096287AAB4}" type="presOf" srcId="{90F90B54-188F-4CE7-8F07-6637E329C486}" destId="{EFCE26DC-539F-444D-8786-D5065FB4CEFD}" srcOrd="0" destOrd="0" presId="urn:microsoft.com/office/officeart/2005/8/layout/radial3"/>
    <dgm:cxn modelId="{668BE907-0FB1-462B-ACD9-5D128BBE5B29}" type="presOf" srcId="{75E58F4D-4086-4031-8733-C89937CBCE15}" destId="{36FBEDD9-D86E-4E92-B177-1125F5C6BDA8}" srcOrd="0" destOrd="0" presId="urn:microsoft.com/office/officeart/2005/8/layout/radial3"/>
    <dgm:cxn modelId="{57F4603F-F80B-40C7-93C1-373B0D7A34D8}" srcId="{90F90B54-188F-4CE7-8F07-6637E329C486}" destId="{DCA91C31-E804-4070-9EEF-3A3CEA50BB11}" srcOrd="1" destOrd="0" parTransId="{F38D7091-08E7-4A5D-84E5-916C80566046}" sibTransId="{001F4887-D5F3-4FDD-B3B6-217C5B92429D}"/>
    <dgm:cxn modelId="{F8D262E3-95E0-4D5A-B8DA-921535418BC2}" type="presOf" srcId="{CD4C0DF2-B1E7-4757-BEAC-820A8EC937B6}" destId="{940A8EAA-72E8-49BC-A9B2-B71D9C6F2A45}" srcOrd="0" destOrd="0" presId="urn:microsoft.com/office/officeart/2005/8/layout/radial3"/>
    <dgm:cxn modelId="{6122A221-2F2A-4940-BFA7-1C4E162AF0A6}" type="presParOf" srcId="{36FBEDD9-D86E-4E92-B177-1125F5C6BDA8}" destId="{33EF85F3-5C39-4BC2-A837-E26C259488BB}" srcOrd="0" destOrd="0" presId="urn:microsoft.com/office/officeart/2005/8/layout/radial3"/>
    <dgm:cxn modelId="{F955420E-1E73-44CC-903D-49CCF0F5E9D7}" type="presParOf" srcId="{33EF85F3-5C39-4BC2-A837-E26C259488BB}" destId="{EFCE26DC-539F-444D-8786-D5065FB4CEFD}" srcOrd="0" destOrd="0" presId="urn:microsoft.com/office/officeart/2005/8/layout/radial3"/>
    <dgm:cxn modelId="{D19F04FD-73D9-4EE4-83B5-AC5BA7A0A509}" type="presParOf" srcId="{33EF85F3-5C39-4BC2-A837-E26C259488BB}" destId="{ADB2FD6B-6DF5-4314-953D-37395696985B}" srcOrd="1" destOrd="0" presId="urn:microsoft.com/office/officeart/2005/8/layout/radial3"/>
    <dgm:cxn modelId="{CBD9A700-08AF-4A88-ACAB-CE334D07BDE5}" type="presParOf" srcId="{33EF85F3-5C39-4BC2-A837-E26C259488BB}" destId="{BF1E856E-687B-47E7-B036-B5FEDE52A035}" srcOrd="2" destOrd="0" presId="urn:microsoft.com/office/officeart/2005/8/layout/radial3"/>
    <dgm:cxn modelId="{AFF33419-C09E-48C4-999B-B685D7856C6E}" type="presParOf" srcId="{33EF85F3-5C39-4BC2-A837-E26C259488BB}" destId="{940A8EAA-72E8-49BC-A9B2-B71D9C6F2A4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C0E49-AFEE-405F-9211-A491A461A8B3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CEA5E47-EA2E-46DE-8036-DD11281AA05E}">
      <dgm:prSet phldrT="[Текст]" custT="1"/>
      <dgm:spPr/>
      <dgm:t>
        <a:bodyPr/>
        <a:lstStyle/>
        <a:p>
          <a:r>
            <a:rPr lang="ru-RU" sz="3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Особистісні</a:t>
          </a:r>
        </a:p>
        <a:p>
          <a:r>
            <a:rPr lang="ru-RU" sz="2200" b="0" i="0" dirty="0" smtClean="0"/>
            <a:t>До них відносяться різні переконання, пристрасті - усе те, що (на думку людей) складає особистість, індивідуальність людини, його інтереси і широту натури.</a:t>
          </a:r>
          <a:endParaRPr lang="ru-RU" sz="2200" dirty="0"/>
        </a:p>
      </dgm:t>
    </dgm:pt>
    <dgm:pt modelId="{54E29DE1-52CE-4BE2-86CB-EF826D40BFFE}" type="parTrans" cxnId="{558A76B8-5B0F-4AAF-86CE-07EF27ABA335}">
      <dgm:prSet/>
      <dgm:spPr/>
      <dgm:t>
        <a:bodyPr/>
        <a:lstStyle/>
        <a:p>
          <a:endParaRPr lang="ru-RU"/>
        </a:p>
      </dgm:t>
    </dgm:pt>
    <dgm:pt modelId="{2DFB992D-7CEA-477B-88F3-D5813785A1E3}" type="sibTrans" cxnId="{558A76B8-5B0F-4AAF-86CE-07EF27ABA335}">
      <dgm:prSet/>
      <dgm:spPr/>
      <dgm:t>
        <a:bodyPr/>
        <a:lstStyle/>
        <a:p>
          <a:endParaRPr lang="ru-RU"/>
        </a:p>
      </dgm:t>
    </dgm:pt>
    <dgm:pt modelId="{3AB4035C-8A3F-4CAA-9D1A-39FBF8890716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Гендерні</a:t>
          </a:r>
        </a:p>
        <a:p>
          <a:r>
            <a:rPr lang="uk-UA" sz="2200" dirty="0" smtClean="0">
              <a:effectLst/>
            </a:rPr>
            <a:t>Культурно</a:t>
          </a:r>
          <a:r>
            <a:rPr lang="ru-RU" sz="2200" b="0" i="0" dirty="0" smtClean="0"/>
            <a:t> і соціально обумовлені думки про якості, атрибути і норми поводження представників обох статтей і їхнє відображення в мові.</a:t>
          </a:r>
          <a:endParaRPr lang="ru-RU" sz="2200" dirty="0">
            <a:effectLst/>
          </a:endParaRPr>
        </a:p>
      </dgm:t>
    </dgm:pt>
    <dgm:pt modelId="{CB7A9D7B-8C7C-416A-947F-6E6D6B349573}" type="parTrans" cxnId="{9A0F9FDA-0587-48CB-B5E2-B00AAA5D1FB4}">
      <dgm:prSet/>
      <dgm:spPr/>
      <dgm:t>
        <a:bodyPr/>
        <a:lstStyle/>
        <a:p>
          <a:endParaRPr lang="ru-RU"/>
        </a:p>
      </dgm:t>
    </dgm:pt>
    <dgm:pt modelId="{13691466-8E96-4389-94F9-D2FAD1B3A2BD}" type="sibTrans" cxnId="{9A0F9FDA-0587-48CB-B5E2-B00AAA5D1FB4}">
      <dgm:prSet/>
      <dgm:spPr/>
      <dgm:t>
        <a:bodyPr/>
        <a:lstStyle/>
        <a:p>
          <a:endParaRPr lang="ru-RU"/>
        </a:p>
      </dgm:t>
    </dgm:pt>
    <dgm:pt modelId="{130F2655-8CB4-4ADD-A073-924572C033BB}">
      <dgm:prSet phldrT="[Текст]" custT="1"/>
      <dgm:spPr/>
      <dgm:t>
        <a:bodyPr/>
        <a:lstStyle/>
        <a:p>
          <a:r>
            <a:rPr lang="uk-UA" sz="5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стереотипів</a:t>
          </a:r>
          <a:endParaRPr lang="ru-RU" sz="5400" b="1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5C843-7C7F-42BB-A3C3-1ADDEBCC4D2D}" type="sibTrans" cxnId="{BE771F79-EE9F-4409-A945-FA7467892157}">
      <dgm:prSet/>
      <dgm:spPr/>
      <dgm:t>
        <a:bodyPr/>
        <a:lstStyle/>
        <a:p>
          <a:endParaRPr lang="ru-RU"/>
        </a:p>
      </dgm:t>
    </dgm:pt>
    <dgm:pt modelId="{CB01F9BE-9246-4F20-9758-BD54254404F9}" type="parTrans" cxnId="{BE771F79-EE9F-4409-A945-FA7467892157}">
      <dgm:prSet/>
      <dgm:spPr/>
      <dgm:t>
        <a:bodyPr/>
        <a:lstStyle/>
        <a:p>
          <a:endParaRPr lang="ru-RU"/>
        </a:p>
      </dgm:t>
    </dgm:pt>
    <dgm:pt modelId="{6EDCF6EB-7C83-4186-82A6-4FAC99DA52F2}">
      <dgm:prSet custT="1"/>
      <dgm:spPr/>
      <dgm:t>
        <a:bodyPr/>
        <a:lstStyle/>
        <a:p>
          <a:r>
            <a:rPr lang="ru-RU" sz="3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Сімейні</a:t>
          </a:r>
        </a:p>
        <a:p>
          <a:r>
            <a:rPr lang="ru-RU" sz="2600" b="0" i="0" dirty="0" smtClean="0"/>
            <a:t> </a:t>
          </a:r>
          <a:r>
            <a:rPr lang="ru-RU" sz="2200" b="0" i="0" dirty="0" smtClean="0"/>
            <a:t>Формуються під впливом сімейних традицій, установок, правил.</a:t>
          </a:r>
          <a:endParaRPr lang="ru-RU" sz="2200" dirty="0"/>
        </a:p>
      </dgm:t>
    </dgm:pt>
    <dgm:pt modelId="{A6A7AFFC-4DB7-49A1-B1F1-CBA2C41979B6}" type="parTrans" cxnId="{B5481FAA-C8FF-4F04-92A1-BC9EBDA60F90}">
      <dgm:prSet/>
      <dgm:spPr/>
      <dgm:t>
        <a:bodyPr/>
        <a:lstStyle/>
        <a:p>
          <a:endParaRPr lang="ru-RU"/>
        </a:p>
      </dgm:t>
    </dgm:pt>
    <dgm:pt modelId="{2B492FB9-AA58-4437-88E4-61B33C36AA15}" type="sibTrans" cxnId="{B5481FAA-C8FF-4F04-92A1-BC9EBDA60F90}">
      <dgm:prSet/>
      <dgm:spPr/>
      <dgm:t>
        <a:bodyPr/>
        <a:lstStyle/>
        <a:p>
          <a:endParaRPr lang="ru-RU"/>
        </a:p>
      </dgm:t>
    </dgm:pt>
    <dgm:pt modelId="{1EA07A3A-10BA-47A3-81D3-647466B4CB66}">
      <dgm:prSet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</a:p>
        <a:p>
          <a:r>
            <a:rPr lang="ru-RU" sz="2200" b="0" i="0" dirty="0" smtClean="0"/>
            <a:t>Політика держави формує державні стереотипи, релігія - релігійні, реклама - споживчі.</a:t>
          </a:r>
          <a:endParaRPr lang="ru-RU" sz="2200" dirty="0"/>
        </a:p>
      </dgm:t>
    </dgm:pt>
    <dgm:pt modelId="{86AD1A63-ED72-457A-AF72-E61F0C16D654}" type="parTrans" cxnId="{7B50E65D-301D-4751-BD0C-1D55B795E547}">
      <dgm:prSet/>
      <dgm:spPr/>
      <dgm:t>
        <a:bodyPr/>
        <a:lstStyle/>
        <a:p>
          <a:endParaRPr lang="ru-RU"/>
        </a:p>
      </dgm:t>
    </dgm:pt>
    <dgm:pt modelId="{11BF7013-5C9D-40F1-8424-A4C232E6D95E}" type="sibTrans" cxnId="{7B50E65D-301D-4751-BD0C-1D55B795E547}">
      <dgm:prSet/>
      <dgm:spPr/>
      <dgm:t>
        <a:bodyPr/>
        <a:lstStyle/>
        <a:p>
          <a:endParaRPr lang="ru-RU"/>
        </a:p>
      </dgm:t>
    </dgm:pt>
    <dgm:pt modelId="{50F97709-CD64-43AF-A82C-87ED75E826F3}" type="pres">
      <dgm:prSet presAssocID="{8BFC0E49-AFEE-405F-9211-A491A461A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0D0B8-4ABD-45DA-980D-D41AF9A27890}" type="pres">
      <dgm:prSet presAssocID="{130F2655-8CB4-4ADD-A073-924572C033BB}" presName="root" presStyleCnt="0"/>
      <dgm:spPr/>
    </dgm:pt>
    <dgm:pt modelId="{D9C3F4A0-0893-466D-9AFD-6E32C10F18AA}" type="pres">
      <dgm:prSet presAssocID="{130F2655-8CB4-4ADD-A073-924572C033BB}" presName="rootComposite" presStyleCnt="0"/>
      <dgm:spPr/>
    </dgm:pt>
    <dgm:pt modelId="{A4A1ACD1-FEA4-4797-BCAE-1FD4D675E6CF}" type="pres">
      <dgm:prSet presAssocID="{130F2655-8CB4-4ADD-A073-924572C033BB}" presName="rootText" presStyleLbl="node1" presStyleIdx="0" presStyleCnt="1" custScaleX="400906" custScaleY="70713" custLinFactNeighborX="22379" custLinFactNeighborY="12193"/>
      <dgm:spPr/>
      <dgm:t>
        <a:bodyPr/>
        <a:lstStyle/>
        <a:p>
          <a:endParaRPr lang="ru-RU"/>
        </a:p>
      </dgm:t>
    </dgm:pt>
    <dgm:pt modelId="{7F250DA6-6928-4FD1-8067-62F884C46228}" type="pres">
      <dgm:prSet presAssocID="{130F2655-8CB4-4ADD-A073-924572C033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49B8F429-15C2-4A61-95A8-797B3279E1CB}" type="pres">
      <dgm:prSet presAssocID="{130F2655-8CB4-4ADD-A073-924572C033BB}" presName="childShape" presStyleCnt="0"/>
      <dgm:spPr/>
    </dgm:pt>
    <dgm:pt modelId="{6FC90E3B-2264-49CB-AE95-C1210E2BD311}" type="pres">
      <dgm:prSet presAssocID="{54E29DE1-52CE-4BE2-86CB-EF826D40BFF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8EE7B69-0F87-4A1F-9F37-F82345E48020}" type="pres">
      <dgm:prSet presAssocID="{5CEA5E47-EA2E-46DE-8036-DD11281AA05E}" presName="childText" presStyleLbl="bgAcc1" presStyleIdx="0" presStyleCnt="4" custScaleX="524306" custScaleY="168462" custLinFactNeighborX="-7711" custLinFactNeighborY="-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3D04-8A31-4D69-9FD9-D13B00BB8E9B}" type="pres">
      <dgm:prSet presAssocID="{CB7A9D7B-8C7C-416A-947F-6E6D6B34957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A29DC50-73FE-4524-9474-0EA512EAC487}" type="pres">
      <dgm:prSet presAssocID="{3AB4035C-8A3F-4CAA-9D1A-39FBF8890716}" presName="childText" presStyleLbl="bgAcc1" presStyleIdx="1" presStyleCnt="4" custScaleX="524556" custScaleY="164888" custLinFactNeighborX="-7586" custLinFactNeighborY="-2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A525-2631-4563-B005-3429332695B8}" type="pres">
      <dgm:prSet presAssocID="{A6A7AFFC-4DB7-49A1-B1F1-CBA2C41979B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521FD9E-BAA9-4D07-89A2-97DF146CEFD1}" type="pres">
      <dgm:prSet presAssocID="{6EDCF6EB-7C83-4186-82A6-4FAC99DA52F2}" presName="childText" presStyleLbl="bgAcc1" presStyleIdx="2" presStyleCnt="4" custScaleX="524573" custScaleY="141216" custLinFactNeighborX="-7586" custLinFactNeighborY="-3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9BCF9-76B0-4613-B06E-074269262407}" type="pres">
      <dgm:prSet presAssocID="{86AD1A63-ED72-457A-AF72-E61F0C16D65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8A0D3AC-9278-4CFB-BAA6-236AD18C36B6}" type="pres">
      <dgm:prSet presAssocID="{1EA07A3A-10BA-47A3-81D3-647466B4CB66}" presName="childText" presStyleLbl="bgAcc1" presStyleIdx="3" presStyleCnt="4" custScaleX="526146" custScaleY="138911" custLinFactNeighborX="-7586" custLinFactNeighborY="-57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A76B8-5B0F-4AAF-86CE-07EF27ABA335}" srcId="{130F2655-8CB4-4ADD-A073-924572C033BB}" destId="{5CEA5E47-EA2E-46DE-8036-DD11281AA05E}" srcOrd="0" destOrd="0" parTransId="{54E29DE1-52CE-4BE2-86CB-EF826D40BFFE}" sibTransId="{2DFB992D-7CEA-477B-88F3-D5813785A1E3}"/>
    <dgm:cxn modelId="{AE6357BF-97B0-49AD-AF9C-05A62DF55987}" type="presOf" srcId="{1EA07A3A-10BA-47A3-81D3-647466B4CB66}" destId="{48A0D3AC-9278-4CFB-BAA6-236AD18C36B6}" srcOrd="0" destOrd="0" presId="urn:microsoft.com/office/officeart/2005/8/layout/hierarchy3"/>
    <dgm:cxn modelId="{2C20BD7E-14C1-4065-B951-90806994D3D9}" type="presOf" srcId="{CB7A9D7B-8C7C-416A-947F-6E6D6B349573}" destId="{A6523D04-8A31-4D69-9FD9-D13B00BB8E9B}" srcOrd="0" destOrd="0" presId="urn:microsoft.com/office/officeart/2005/8/layout/hierarchy3"/>
    <dgm:cxn modelId="{7B50E65D-301D-4751-BD0C-1D55B795E547}" srcId="{130F2655-8CB4-4ADD-A073-924572C033BB}" destId="{1EA07A3A-10BA-47A3-81D3-647466B4CB66}" srcOrd="3" destOrd="0" parTransId="{86AD1A63-ED72-457A-AF72-E61F0C16D654}" sibTransId="{11BF7013-5C9D-40F1-8424-A4C232E6D95E}"/>
    <dgm:cxn modelId="{FF76FE32-EAD9-4B8F-A3AD-200DE32FE0D1}" type="presOf" srcId="{3AB4035C-8A3F-4CAA-9D1A-39FBF8890716}" destId="{DA29DC50-73FE-4524-9474-0EA512EAC487}" srcOrd="0" destOrd="0" presId="urn:microsoft.com/office/officeart/2005/8/layout/hierarchy3"/>
    <dgm:cxn modelId="{9FF944E5-C26F-4CCB-9982-C72E9D8D19BE}" type="presOf" srcId="{86AD1A63-ED72-457A-AF72-E61F0C16D654}" destId="{CC49BCF9-76B0-4613-B06E-074269262407}" srcOrd="0" destOrd="0" presId="urn:microsoft.com/office/officeart/2005/8/layout/hierarchy3"/>
    <dgm:cxn modelId="{FAE42296-7EBE-45C5-B8F9-01C7EAF18609}" type="presOf" srcId="{54E29DE1-52CE-4BE2-86CB-EF826D40BFFE}" destId="{6FC90E3B-2264-49CB-AE95-C1210E2BD311}" srcOrd="0" destOrd="0" presId="urn:microsoft.com/office/officeart/2005/8/layout/hierarchy3"/>
    <dgm:cxn modelId="{466F3F34-AA4B-421E-88DD-1D4403F2689B}" type="presOf" srcId="{5CEA5E47-EA2E-46DE-8036-DD11281AA05E}" destId="{A8EE7B69-0F87-4A1F-9F37-F82345E48020}" srcOrd="0" destOrd="0" presId="urn:microsoft.com/office/officeart/2005/8/layout/hierarchy3"/>
    <dgm:cxn modelId="{50AEFE57-E81A-4356-AE13-2D1B52029538}" type="presOf" srcId="{A6A7AFFC-4DB7-49A1-B1F1-CBA2C41979B6}" destId="{21EEA525-2631-4563-B005-3429332695B8}" srcOrd="0" destOrd="0" presId="urn:microsoft.com/office/officeart/2005/8/layout/hierarchy3"/>
    <dgm:cxn modelId="{71B5157C-4FBE-41F0-B9A7-17772B215529}" type="presOf" srcId="{130F2655-8CB4-4ADD-A073-924572C033BB}" destId="{7F250DA6-6928-4FD1-8067-62F884C46228}" srcOrd="1" destOrd="0" presId="urn:microsoft.com/office/officeart/2005/8/layout/hierarchy3"/>
    <dgm:cxn modelId="{9A0F9FDA-0587-48CB-B5E2-B00AAA5D1FB4}" srcId="{130F2655-8CB4-4ADD-A073-924572C033BB}" destId="{3AB4035C-8A3F-4CAA-9D1A-39FBF8890716}" srcOrd="1" destOrd="0" parTransId="{CB7A9D7B-8C7C-416A-947F-6E6D6B349573}" sibTransId="{13691466-8E96-4389-94F9-D2FAD1B3A2BD}"/>
    <dgm:cxn modelId="{5691FF8D-1731-4D66-BEB6-AF629A9CF422}" type="presOf" srcId="{8BFC0E49-AFEE-405F-9211-A491A461A8B3}" destId="{50F97709-CD64-43AF-A82C-87ED75E826F3}" srcOrd="0" destOrd="0" presId="urn:microsoft.com/office/officeart/2005/8/layout/hierarchy3"/>
    <dgm:cxn modelId="{EC56EAA3-4D4B-43B8-9456-0AC47FF5E2A9}" type="presOf" srcId="{6EDCF6EB-7C83-4186-82A6-4FAC99DA52F2}" destId="{7521FD9E-BAA9-4D07-89A2-97DF146CEFD1}" srcOrd="0" destOrd="0" presId="urn:microsoft.com/office/officeart/2005/8/layout/hierarchy3"/>
    <dgm:cxn modelId="{BE771F79-EE9F-4409-A945-FA7467892157}" srcId="{8BFC0E49-AFEE-405F-9211-A491A461A8B3}" destId="{130F2655-8CB4-4ADD-A073-924572C033BB}" srcOrd="0" destOrd="0" parTransId="{CB01F9BE-9246-4F20-9758-BD54254404F9}" sibTransId="{45A5C843-7C7F-42BB-A3C3-1ADDEBCC4D2D}"/>
    <dgm:cxn modelId="{1969FCBD-F7F2-4AA7-86F9-6DD27EE800E0}" type="presOf" srcId="{130F2655-8CB4-4ADD-A073-924572C033BB}" destId="{A4A1ACD1-FEA4-4797-BCAE-1FD4D675E6CF}" srcOrd="0" destOrd="0" presId="urn:microsoft.com/office/officeart/2005/8/layout/hierarchy3"/>
    <dgm:cxn modelId="{B5481FAA-C8FF-4F04-92A1-BC9EBDA60F90}" srcId="{130F2655-8CB4-4ADD-A073-924572C033BB}" destId="{6EDCF6EB-7C83-4186-82A6-4FAC99DA52F2}" srcOrd="2" destOrd="0" parTransId="{A6A7AFFC-4DB7-49A1-B1F1-CBA2C41979B6}" sibTransId="{2B492FB9-AA58-4437-88E4-61B33C36AA15}"/>
    <dgm:cxn modelId="{F4D6CA23-E849-4641-8664-99B8EF4BABA6}" type="presParOf" srcId="{50F97709-CD64-43AF-A82C-87ED75E826F3}" destId="{D8B0D0B8-4ABD-45DA-980D-D41AF9A27890}" srcOrd="0" destOrd="0" presId="urn:microsoft.com/office/officeart/2005/8/layout/hierarchy3"/>
    <dgm:cxn modelId="{3F419997-CC69-409D-949E-142AFF6E4507}" type="presParOf" srcId="{D8B0D0B8-4ABD-45DA-980D-D41AF9A27890}" destId="{D9C3F4A0-0893-466D-9AFD-6E32C10F18AA}" srcOrd="0" destOrd="0" presId="urn:microsoft.com/office/officeart/2005/8/layout/hierarchy3"/>
    <dgm:cxn modelId="{7B951F9F-1AC3-4D37-9165-2C0E8E1DFC5E}" type="presParOf" srcId="{D9C3F4A0-0893-466D-9AFD-6E32C10F18AA}" destId="{A4A1ACD1-FEA4-4797-BCAE-1FD4D675E6CF}" srcOrd="0" destOrd="0" presId="urn:microsoft.com/office/officeart/2005/8/layout/hierarchy3"/>
    <dgm:cxn modelId="{42513532-AEC8-49F8-B16D-8449BC3F7379}" type="presParOf" srcId="{D9C3F4A0-0893-466D-9AFD-6E32C10F18AA}" destId="{7F250DA6-6928-4FD1-8067-62F884C46228}" srcOrd="1" destOrd="0" presId="urn:microsoft.com/office/officeart/2005/8/layout/hierarchy3"/>
    <dgm:cxn modelId="{90513073-63BB-4EA9-8DE7-63F68676C58F}" type="presParOf" srcId="{D8B0D0B8-4ABD-45DA-980D-D41AF9A27890}" destId="{49B8F429-15C2-4A61-95A8-797B3279E1CB}" srcOrd="1" destOrd="0" presId="urn:microsoft.com/office/officeart/2005/8/layout/hierarchy3"/>
    <dgm:cxn modelId="{2AB24575-CB9C-485B-890A-87C6F1568397}" type="presParOf" srcId="{49B8F429-15C2-4A61-95A8-797B3279E1CB}" destId="{6FC90E3B-2264-49CB-AE95-C1210E2BD311}" srcOrd="0" destOrd="0" presId="urn:microsoft.com/office/officeart/2005/8/layout/hierarchy3"/>
    <dgm:cxn modelId="{B368C375-06F8-4A90-B394-A6D52C0FFC2F}" type="presParOf" srcId="{49B8F429-15C2-4A61-95A8-797B3279E1CB}" destId="{A8EE7B69-0F87-4A1F-9F37-F82345E48020}" srcOrd="1" destOrd="0" presId="urn:microsoft.com/office/officeart/2005/8/layout/hierarchy3"/>
    <dgm:cxn modelId="{BC053F1F-5F31-4E24-99FC-898D63BF2751}" type="presParOf" srcId="{49B8F429-15C2-4A61-95A8-797B3279E1CB}" destId="{A6523D04-8A31-4D69-9FD9-D13B00BB8E9B}" srcOrd="2" destOrd="0" presId="urn:microsoft.com/office/officeart/2005/8/layout/hierarchy3"/>
    <dgm:cxn modelId="{1EFA370C-BD7E-462B-AA2D-C12463AF02BB}" type="presParOf" srcId="{49B8F429-15C2-4A61-95A8-797B3279E1CB}" destId="{DA29DC50-73FE-4524-9474-0EA512EAC487}" srcOrd="3" destOrd="0" presId="urn:microsoft.com/office/officeart/2005/8/layout/hierarchy3"/>
    <dgm:cxn modelId="{A022FE18-DDB2-41CB-BD49-F2789B091884}" type="presParOf" srcId="{49B8F429-15C2-4A61-95A8-797B3279E1CB}" destId="{21EEA525-2631-4563-B005-3429332695B8}" srcOrd="4" destOrd="0" presId="urn:microsoft.com/office/officeart/2005/8/layout/hierarchy3"/>
    <dgm:cxn modelId="{9F6E78AC-13DD-4C89-95D8-21EA47EA4379}" type="presParOf" srcId="{49B8F429-15C2-4A61-95A8-797B3279E1CB}" destId="{7521FD9E-BAA9-4D07-89A2-97DF146CEFD1}" srcOrd="5" destOrd="0" presId="urn:microsoft.com/office/officeart/2005/8/layout/hierarchy3"/>
    <dgm:cxn modelId="{D5A82059-E5FF-4B04-BDBD-9C12349F651F}" type="presParOf" srcId="{49B8F429-15C2-4A61-95A8-797B3279E1CB}" destId="{CC49BCF9-76B0-4613-B06E-074269262407}" srcOrd="6" destOrd="0" presId="urn:microsoft.com/office/officeart/2005/8/layout/hierarchy3"/>
    <dgm:cxn modelId="{F59C30B2-BB09-4B39-86EE-11B0529C082F}" type="presParOf" srcId="{49B8F429-15C2-4A61-95A8-797B3279E1CB}" destId="{48A0D3AC-9278-4CFB-BAA6-236AD18C36B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E26DC-539F-444D-8786-D5065FB4CEFD}">
      <dsp:nvSpPr>
        <dsp:cNvPr id="0" name=""/>
        <dsp:cNvSpPr/>
      </dsp:nvSpPr>
      <dsp:spPr>
        <a:xfrm>
          <a:off x="2221669" y="1080123"/>
          <a:ext cx="4170163" cy="293582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1669" y="1080123"/>
        <a:ext cx="4170163" cy="2935822"/>
      </dsp:txXfrm>
    </dsp:sp>
    <dsp:sp modelId="{ADB2FD6B-6DF5-4314-953D-37395696985B}">
      <dsp:nvSpPr>
        <dsp:cNvPr id="0" name=""/>
        <dsp:cNvSpPr/>
      </dsp:nvSpPr>
      <dsp:spPr>
        <a:xfrm>
          <a:off x="2814230" y="9"/>
          <a:ext cx="2946409" cy="1680345"/>
        </a:xfrm>
        <a:prstGeom prst="ellipse">
          <a:avLst/>
        </a:prstGeom>
        <a:solidFill>
          <a:schemeClr val="accent3">
            <a:shade val="80000"/>
            <a:alpha val="50000"/>
            <a:hueOff val="4"/>
            <a:satOff val="1553"/>
            <a:lumOff val="1695"/>
            <a:alphaOff val="1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Нейтральні</a:t>
          </a:r>
          <a:endParaRPr lang="ru-RU" sz="2800" b="1" kern="1200" dirty="0"/>
        </a:p>
      </dsp:txBody>
      <dsp:txXfrm>
        <a:off x="2814230" y="9"/>
        <a:ext cx="2946409" cy="1680345"/>
      </dsp:txXfrm>
    </dsp:sp>
    <dsp:sp modelId="{BF1E856E-687B-47E7-B036-B5FEDE52A035}">
      <dsp:nvSpPr>
        <dsp:cNvPr id="0" name=""/>
        <dsp:cNvSpPr/>
      </dsp:nvSpPr>
      <dsp:spPr>
        <a:xfrm>
          <a:off x="5184583" y="2664296"/>
          <a:ext cx="2613188" cy="1495957"/>
        </a:xfrm>
        <a:prstGeom prst="ellipse">
          <a:avLst/>
        </a:prstGeom>
        <a:solidFill>
          <a:schemeClr val="accent3">
            <a:shade val="80000"/>
            <a:alpha val="50000"/>
            <a:hueOff val="8"/>
            <a:satOff val="3106"/>
            <a:lumOff val="3390"/>
            <a:alphaOff val="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Негативні</a:t>
          </a:r>
          <a:r>
            <a:rPr lang="uk-UA" sz="2800" kern="1200" dirty="0" smtClean="0"/>
            <a:t> </a:t>
          </a:r>
          <a:endParaRPr lang="ru-RU" sz="2800" kern="1200" dirty="0"/>
        </a:p>
      </dsp:txBody>
      <dsp:txXfrm>
        <a:off x="5184583" y="2664296"/>
        <a:ext cx="2613188" cy="1495957"/>
      </dsp:txXfrm>
    </dsp:sp>
    <dsp:sp modelId="{940A8EAA-72E8-49BC-A9B2-B71D9C6F2A45}">
      <dsp:nvSpPr>
        <dsp:cNvPr id="0" name=""/>
        <dsp:cNvSpPr/>
      </dsp:nvSpPr>
      <dsp:spPr>
        <a:xfrm>
          <a:off x="720074" y="2659739"/>
          <a:ext cx="2702290" cy="1516724"/>
        </a:xfrm>
        <a:prstGeom prst="ellipse">
          <a:avLst/>
        </a:prstGeom>
        <a:solidFill>
          <a:schemeClr val="accent3">
            <a:shade val="80000"/>
            <a:alpha val="50000"/>
            <a:hueOff val="12"/>
            <a:satOff val="4659"/>
            <a:lumOff val="5085"/>
            <a:alphaOff val="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Позитивні</a:t>
          </a:r>
          <a:endParaRPr lang="ru-RU" sz="2800" b="1" kern="1200" dirty="0"/>
        </a:p>
      </dsp:txBody>
      <dsp:txXfrm>
        <a:off x="720074" y="2659739"/>
        <a:ext cx="2702290" cy="15167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A1ACD1-FEA4-4797-BCAE-1FD4D675E6CF}">
      <dsp:nvSpPr>
        <dsp:cNvPr id="0" name=""/>
        <dsp:cNvSpPr/>
      </dsp:nvSpPr>
      <dsp:spPr>
        <a:xfrm>
          <a:off x="410433" y="122213"/>
          <a:ext cx="7312079" cy="64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стереотипів</a:t>
          </a:r>
          <a:endParaRPr lang="ru-RU" sz="5400" b="1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433" y="122213"/>
        <a:ext cx="7312079" cy="644863"/>
      </dsp:txXfrm>
    </dsp:sp>
    <dsp:sp modelId="{6FC90E3B-2264-49CB-AE95-C1210E2BD311}">
      <dsp:nvSpPr>
        <dsp:cNvPr id="0" name=""/>
        <dsp:cNvSpPr/>
      </dsp:nvSpPr>
      <dsp:spPr>
        <a:xfrm>
          <a:off x="1141641" y="767076"/>
          <a:ext cx="210527" cy="81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208"/>
              </a:lnTo>
              <a:lnTo>
                <a:pt x="210527" y="819208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7B69-0F87-4A1F-9F37-F82345E48020}">
      <dsp:nvSpPr>
        <dsp:cNvPr id="0" name=""/>
        <dsp:cNvSpPr/>
      </dsp:nvSpPr>
      <dsp:spPr>
        <a:xfrm>
          <a:off x="1352168" y="818145"/>
          <a:ext cx="7650206" cy="153627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До них відносяться різні переконання, пристрасті - усе те, що (на думку людей) складає особистість, індивідуальність людини, його інтереси і широту натури.</a:t>
          </a:r>
          <a:endParaRPr lang="ru-RU" sz="2200" kern="1200" dirty="0"/>
        </a:p>
      </dsp:txBody>
      <dsp:txXfrm>
        <a:off x="1352168" y="818145"/>
        <a:ext cx="7650206" cy="1536279"/>
      </dsp:txXfrm>
    </dsp:sp>
    <dsp:sp modelId="{A6523D04-8A31-4D69-9FD9-D13B00BB8E9B}">
      <dsp:nvSpPr>
        <dsp:cNvPr id="0" name=""/>
        <dsp:cNvSpPr/>
      </dsp:nvSpPr>
      <dsp:spPr>
        <a:xfrm>
          <a:off x="1141641" y="767076"/>
          <a:ext cx="212351" cy="2431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134"/>
              </a:lnTo>
              <a:lnTo>
                <a:pt x="212351" y="243113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DC50-73FE-4524-9474-0EA512EAC487}">
      <dsp:nvSpPr>
        <dsp:cNvPr id="0" name=""/>
        <dsp:cNvSpPr/>
      </dsp:nvSpPr>
      <dsp:spPr>
        <a:xfrm>
          <a:off x="1353992" y="2446367"/>
          <a:ext cx="7653853" cy="15036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Гендерні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effectLst/>
            </a:rPr>
            <a:t>Культурно</a:t>
          </a:r>
          <a:r>
            <a:rPr lang="ru-RU" sz="2200" b="0" i="0" kern="1200" dirty="0" smtClean="0"/>
            <a:t> і соціально обумовлені думки про якості, атрибути і норми поводження представників обох статтей і їхнє відображення в мові.</a:t>
          </a:r>
          <a:endParaRPr lang="ru-RU" sz="2200" kern="1200" dirty="0">
            <a:effectLst/>
          </a:endParaRPr>
        </a:p>
      </dsp:txBody>
      <dsp:txXfrm>
        <a:off x="1353992" y="2446367"/>
        <a:ext cx="7653853" cy="1503686"/>
      </dsp:txXfrm>
    </dsp:sp>
    <dsp:sp modelId="{21EEA525-2631-4563-B005-3429332695B8}">
      <dsp:nvSpPr>
        <dsp:cNvPr id="0" name=""/>
        <dsp:cNvSpPr/>
      </dsp:nvSpPr>
      <dsp:spPr>
        <a:xfrm>
          <a:off x="1141641" y="767076"/>
          <a:ext cx="212351" cy="39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809"/>
              </a:lnTo>
              <a:lnTo>
                <a:pt x="212351" y="3907809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1FD9E-BAA9-4D07-89A2-97DF146CEFD1}">
      <dsp:nvSpPr>
        <dsp:cNvPr id="0" name=""/>
        <dsp:cNvSpPr/>
      </dsp:nvSpPr>
      <dsp:spPr>
        <a:xfrm>
          <a:off x="1353992" y="4030979"/>
          <a:ext cx="7654102" cy="12878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Сімейні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/>
            <a:t> </a:t>
          </a:r>
          <a:r>
            <a:rPr lang="ru-RU" sz="2200" b="0" i="0" kern="1200" dirty="0" smtClean="0"/>
            <a:t>Формуються під впливом сімейних традицій, установок, правил.</a:t>
          </a:r>
          <a:endParaRPr lang="ru-RU" sz="2200" kern="1200" dirty="0"/>
        </a:p>
      </dsp:txBody>
      <dsp:txXfrm>
        <a:off x="1353992" y="4030979"/>
        <a:ext cx="7654102" cy="1287811"/>
      </dsp:txXfrm>
    </dsp:sp>
    <dsp:sp modelId="{CC49BCF9-76B0-4613-B06E-074269262407}">
      <dsp:nvSpPr>
        <dsp:cNvPr id="0" name=""/>
        <dsp:cNvSpPr/>
      </dsp:nvSpPr>
      <dsp:spPr>
        <a:xfrm>
          <a:off x="1141641" y="767076"/>
          <a:ext cx="212351" cy="523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9535"/>
              </a:lnTo>
              <a:lnTo>
                <a:pt x="212351" y="5239535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0D3AC-9278-4CFB-BAA6-236AD18C36B6}">
      <dsp:nvSpPr>
        <dsp:cNvPr id="0" name=""/>
        <dsp:cNvSpPr/>
      </dsp:nvSpPr>
      <dsp:spPr>
        <a:xfrm>
          <a:off x="1353992" y="5373216"/>
          <a:ext cx="7677053" cy="12667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Політика держави формує державні стереотипи, релігія - релігійні, реклама - споживчі.</a:t>
          </a:r>
          <a:endParaRPr lang="ru-RU" sz="2200" kern="1200" dirty="0"/>
        </a:p>
      </dsp:txBody>
      <dsp:txXfrm>
        <a:off x="1353992" y="5373216"/>
        <a:ext cx="7677053" cy="126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Стереотипи</a:t>
            </a:r>
            <a:endParaRPr lang="ru-RU" sz="1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znaikak.ru/design/pic/visred/%D0%B0%D1%80%D0%B110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699" b="89942" l="9971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112568" cy="43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09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res.ua/gfx/digest/6cbcadb038_11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312368" cy="24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609" y="2617710"/>
            <a:ext cx="3850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Люблять </a:t>
            </a:r>
            <a:r>
              <a:rPr lang="ru-RU" sz="2000" b="1" dirty="0"/>
              <a:t>сало і </a:t>
            </a:r>
            <a:r>
              <a:rPr lang="ru-RU" sz="2000" b="1" dirty="0" smtClean="0"/>
              <a:t>п</a:t>
            </a:r>
            <a:r>
              <a:rPr lang="ru-RU" sz="2000" b="1" dirty="0" smtClean="0">
                <a:latin typeface="Georgia"/>
              </a:rPr>
              <a:t>‘ють</a:t>
            </a:r>
            <a:r>
              <a:rPr lang="ru-RU" sz="2000" b="1" dirty="0" smtClean="0"/>
              <a:t> </a:t>
            </a:r>
            <a:r>
              <a:rPr lang="ru-RU" sz="2000" b="1" dirty="0"/>
              <a:t>горілку</a:t>
            </a:r>
          </a:p>
        </p:txBody>
      </p:sp>
      <p:pic>
        <p:nvPicPr>
          <p:cNvPr id="6148" name="Picture 4" descr="http://pics.top.rbc.ru/top_pics/uniora/53/1240006036_0253.250x2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45"/>
          <a:stretch/>
        </p:blipFill>
        <p:spPr bwMode="auto">
          <a:xfrm>
            <a:off x="4716016" y="597792"/>
            <a:ext cx="3240360" cy="24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8445" y="197682"/>
            <a:ext cx="2295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 smtClean="0"/>
              <a:t>Неотесані пияки</a:t>
            </a:r>
            <a:endParaRPr lang="ru-RU" b="1" dirty="0"/>
          </a:p>
        </p:txBody>
      </p:sp>
      <p:pic>
        <p:nvPicPr>
          <p:cNvPr id="6150" name="Picture 6" descr="http://perevozky.com.ua/wp-content/uploads/2011/11/germany-ma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09" y="3017820"/>
            <a:ext cx="2088232" cy="26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78" y="5731631"/>
            <a:ext cx="2303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Топчуть </a:t>
            </a:r>
            <a:r>
              <a:rPr lang="ru-RU" sz="2000" b="1" dirty="0"/>
              <a:t>сосиски і </a:t>
            </a:r>
            <a:r>
              <a:rPr lang="ru-RU" sz="2000" b="1" dirty="0" smtClean="0"/>
              <a:t>запивають </a:t>
            </a:r>
            <a:r>
              <a:rPr lang="ru-RU" sz="2000" b="1" dirty="0"/>
              <a:t>пивом</a:t>
            </a:r>
          </a:p>
        </p:txBody>
      </p:sp>
      <p:pic>
        <p:nvPicPr>
          <p:cNvPr id="6152" name="Picture 8" descr="http://vitantravel.com/upload/22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22"/>
          <a:stretch/>
        </p:blipFill>
        <p:spPr bwMode="auto">
          <a:xfrm>
            <a:off x="2824734" y="4014014"/>
            <a:ext cx="2880320" cy="20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6215" y="3485039"/>
            <a:ext cx="2757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П</a:t>
            </a:r>
            <a:r>
              <a:rPr lang="ru-RU" sz="2000" b="1" dirty="0" smtClean="0">
                <a:latin typeface="Georgia"/>
              </a:rPr>
              <a:t>‘ють </a:t>
            </a:r>
            <a:r>
              <a:rPr lang="ru-RU" sz="2000" b="1" dirty="0" smtClean="0"/>
              <a:t>чай </a:t>
            </a:r>
            <a:r>
              <a:rPr lang="ru-RU" sz="2000" b="1" dirty="0"/>
              <a:t>о 5 годині</a:t>
            </a:r>
          </a:p>
        </p:txBody>
      </p:sp>
      <p:pic>
        <p:nvPicPr>
          <p:cNvPr id="6154" name="Picture 10" descr="http://gotoat.com/uploads/posts/2008-06/1212765687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5152"/>
            <a:ext cx="2927406" cy="21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92416" y="5361463"/>
            <a:ext cx="2422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/>
              <a:t>Повинні </a:t>
            </a:r>
            <a:r>
              <a:rPr lang="ru-RU" sz="2000" b="1" dirty="0"/>
              <a:t>вміти співати трелі</a:t>
            </a:r>
          </a:p>
        </p:txBody>
      </p:sp>
    </p:spTree>
    <p:extLst>
      <p:ext uri="{BB962C8B-B14F-4D97-AF65-F5344CB8AC3E}">
        <p14:creationId xmlns:p14="http://schemas.microsoft.com/office/powerpoint/2010/main" xmlns="" val="3618397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uk-UA" sz="5400" b="1" dirty="0" smtClean="0">
                <a:solidFill>
                  <a:schemeClr val="accent3"/>
                </a:solidFill>
              </a:rPr>
              <a:t>   Стереотип</a:t>
            </a:r>
            <a:r>
              <a:rPr lang="uk-UA" dirty="0" smtClean="0">
                <a:solidFill>
                  <a:schemeClr val="accent3"/>
                </a:solidFill>
              </a:rPr>
              <a:t>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це усталене ставлення до подій, до певної соціальної групи тощо, вироблене на основі порівняння їх із внутрішніми ідеалами суспільства.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948926411"/>
              </p:ext>
            </p:extLst>
          </p:nvPr>
        </p:nvGraphicFramePr>
        <p:xfrm>
          <a:off x="251520" y="2564904"/>
          <a:ext cx="85689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75214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E26DC-539F-444D-8786-D5065FB4C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FCE26DC-539F-444D-8786-D5065FB4C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2FD6B-6DF5-4314-953D-373956969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DB2FD6B-6DF5-4314-953D-373956969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E856E-687B-47E7-B036-B5FEDE52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F1E856E-687B-47E7-B036-B5FEDE52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A8EAA-72E8-49BC-A9B2-B71D9C6F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40A8EAA-72E8-49BC-A9B2-B71D9C6F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15252895"/>
              </p:ext>
            </p:extLst>
          </p:nvPr>
        </p:nvGraphicFramePr>
        <p:xfrm>
          <a:off x="-108520" y="0"/>
          <a:ext cx="9144000" cy="717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936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A1ACD1-FEA4-4797-BCAE-1FD4D675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A1ACD1-FEA4-4797-BCAE-1FD4D675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90E3B-2264-49CB-AE95-C1210E2BD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FC90E3B-2264-49CB-AE95-C1210E2BD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EE7B69-0F87-4A1F-9F37-F82345E48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8EE7B69-0F87-4A1F-9F37-F82345E48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23D04-8A31-4D69-9FD9-D13B00BB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6523D04-8A31-4D69-9FD9-D13B00BB8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29DC50-73FE-4524-9474-0EA512EA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A29DC50-73FE-4524-9474-0EA512EAC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EEA525-2631-4563-B005-34293326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EEA525-2631-4563-B005-342933269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1FD9E-BAA9-4D07-89A2-97DF146C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521FD9E-BAA9-4D07-89A2-97DF146C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49BCF9-76B0-4613-B06E-074269262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C49BCF9-76B0-4613-B06E-074269262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0D3AC-9278-4CFB-BAA6-236AD18C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8A0D3AC-9278-4CFB-BAA6-236AD18C3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" y="-171400"/>
            <a:ext cx="6059016" cy="775848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accent3"/>
                </a:solidFill>
              </a:rPr>
              <a:t>Гендерні стереотипи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1926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                                                             полягають в приписуванні деяких якостей виключно відповідній статі.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2120923"/>
              </p:ext>
            </p:extLst>
          </p:nvPr>
        </p:nvGraphicFramePr>
        <p:xfrm>
          <a:off x="179512" y="1340768"/>
          <a:ext cx="8784975" cy="536272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56183"/>
                <a:gridCol w="3456384"/>
                <a:gridCol w="3672408"/>
              </a:tblGrid>
              <a:tr h="531293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Сфера життя</a:t>
                      </a:r>
                      <a:endParaRPr lang="ru-RU" sz="18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«Чоловічі» якості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«Жіночі» якості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939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Діяльність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Винахідливість,</a:t>
                      </a:r>
                      <a:r>
                        <a:rPr lang="uk-UA" baseline="0" dirty="0" smtClean="0"/>
                        <a:t> рішучість, наполегливість, потреба в досягненні мети, жага пригод, відвага, впевненість у своїх силах, уміння вести бізнес.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Пасивність,</a:t>
                      </a:r>
                      <a:r>
                        <a:rPr lang="uk-UA" baseline="0" dirty="0" smtClean="0"/>
                        <a:t> невпевненість, обережність, турбота про дотримання норм, конформізм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Влада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Прагнення до лідерства, амбіційність, сила, об'єктивність,</a:t>
                      </a:r>
                      <a:r>
                        <a:rPr lang="uk-UA" baseline="0" dirty="0" smtClean="0"/>
                        <a:t> вміння приймати рішення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Покірність, безпорадність,</a:t>
                      </a:r>
                      <a:r>
                        <a:rPr lang="uk-UA" baseline="0" dirty="0" smtClean="0"/>
                        <a:t> залежність, слабкість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Мислення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Логічність, об'єктивність і критичність сприйняття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Інтуїція, нелогічність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Емоції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Холоднокровність, стриманість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Емоційність, чутливість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Особисті стосунки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Прямота, різкість, справедливість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Чуйність, жертовність, доброта, дбайливість,</a:t>
                      </a:r>
                      <a:r>
                        <a:rPr lang="uk-UA" baseline="0" dirty="0" smtClean="0"/>
                        <a:t> хитрість, ніжність, сварливість, підступність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566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19" y="116632"/>
            <a:ext cx="8596362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accent3"/>
                </a:solidFill>
              </a:rPr>
              <a:t>Популярні стереотипи</a:t>
            </a:r>
            <a:endParaRPr lang="ru-RU" sz="60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Чейс Кроуфорд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1" t="3150" r="27047" b="3150"/>
          <a:stretch/>
        </p:blipFill>
        <p:spPr bwMode="auto">
          <a:xfrm>
            <a:off x="323528" y="1900201"/>
            <a:ext cx="1959377" cy="40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gq.ru/iblock/a61/a61624e656f318aa8b101e87f92f34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8" t="5084" r="17230"/>
          <a:stretch/>
        </p:blipFill>
        <p:spPr bwMode="auto">
          <a:xfrm>
            <a:off x="2282905" y="1900200"/>
            <a:ext cx="1911928" cy="40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6637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Чоловік, який слідкує за своїм зовнішнім виглядом - гей</a:t>
            </a:r>
          </a:p>
        </p:txBody>
      </p:sp>
      <p:pic>
        <p:nvPicPr>
          <p:cNvPr id="1038" name="Picture 14" descr="Иен Сомерхолдер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3" r="9945"/>
          <a:stretch/>
        </p:blipFill>
        <p:spPr bwMode="auto">
          <a:xfrm>
            <a:off x="4347281" y="1900202"/>
            <a:ext cx="2341418" cy="40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2.timeinc.net/instyle/images/2011/gallery/120711-justin-timberlake-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0"/>
          <a:stretch/>
        </p:blipFill>
        <p:spPr bwMode="auto">
          <a:xfrm>
            <a:off x="6676332" y="1900201"/>
            <a:ext cx="2152486" cy="40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949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yes.com.ru/upload/iblock/c48/rr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2" t="6074" r="33663"/>
          <a:stretch/>
        </p:blipFill>
        <p:spPr bwMode="auto">
          <a:xfrm>
            <a:off x="323528" y="727379"/>
            <a:ext cx="3672408" cy="31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1.purepeople.ru/articles/1/86/31/@/98081--637x0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9" t="7279" r="21110" b="3320"/>
          <a:stretch/>
        </p:blipFill>
        <p:spPr bwMode="auto">
          <a:xfrm>
            <a:off x="6327876" y="1127373"/>
            <a:ext cx="2492595" cy="50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-fashiony.ru/pic/celebrity/pic/59803/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325" b="6080"/>
          <a:stretch/>
        </p:blipFill>
        <p:spPr bwMode="auto">
          <a:xfrm>
            <a:off x="3995934" y="727378"/>
            <a:ext cx="2331943" cy="30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iteka.ru/root/daitekaru/www/wp-content/uploads/2010/09/1212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798"/>
          <a:stretch/>
        </p:blipFill>
        <p:spPr bwMode="auto">
          <a:xfrm>
            <a:off x="3995934" y="3673272"/>
            <a:ext cx="2331943" cy="28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ia.onsugar.com/files/2010/02/07/0/258/2589278/7976b0b75f7f07d4_Photos_of_Robert_Pattinson_on_BAFTAs_Red_Carpet_2010_With_New_Hair_Not_Be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672407" cy="26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000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Чоловік, який не звертає уваги на свій зовнішній вигляд - поганий господар</a:t>
            </a:r>
          </a:p>
        </p:txBody>
      </p:sp>
    </p:spTree>
    <p:extLst>
      <p:ext uri="{BB962C8B-B14F-4D97-AF65-F5344CB8AC3E}">
        <p14:creationId xmlns:p14="http://schemas.microsoft.com/office/powerpoint/2010/main" xmlns="" val="1552552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ublic.starlook.ru/temp/article/news/27/1/9/5/5/3/4/2/katyp260612CU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84" y="692696"/>
            <a:ext cx="3142828" cy="40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5801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Жінка, яка вживає багато косметики - повія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5474" y="10527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Жінка, яка не переймається одягом і косметикою - закомплексована зануда</a:t>
            </a:r>
          </a:p>
        </p:txBody>
      </p:sp>
      <p:pic>
        <p:nvPicPr>
          <p:cNvPr id="3082" name="Picture 10" descr="http://nanyapiptikova.com/wp-content/uploads/2012/05/baf-1656673-67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99781"/>
            <a:ext cx="241575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re-actor.net/uploads/posts/2011-01/thumbs/1295272972_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026" y="2185718"/>
            <a:ext cx="2427874" cy="36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93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eamstime.com/young-business-man-at-office-desk-using-cellphone-thumb6354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00"/>
          <a:stretch/>
        </p:blipFill>
        <p:spPr bwMode="auto">
          <a:xfrm>
            <a:off x="587477" y="260647"/>
            <a:ext cx="3810000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ira.hut1.ru/images/news/2012/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25" b="5866"/>
          <a:stretch/>
        </p:blipFill>
        <p:spPr bwMode="auto">
          <a:xfrm>
            <a:off x="4397477" y="260648"/>
            <a:ext cx="2190747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776563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Чоловік має приносити гроші, а жінка - варити борщі</a:t>
            </a:r>
          </a:p>
        </p:txBody>
      </p:sp>
      <p:pic>
        <p:nvPicPr>
          <p:cNvPr id="4102" name="Picture 6" descr="http://graphicmaniacs.com/wp-content/uploads/2010/03/Business-women-photos27-275x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15" b="8969"/>
          <a:stretch/>
        </p:blipFill>
        <p:spPr bwMode="auto">
          <a:xfrm>
            <a:off x="6966799" y="2615920"/>
            <a:ext cx="1705496" cy="21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eta.com/images/img_rotator/foeta_journal_foto_1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09"/>
          <a:stretch/>
        </p:blipFill>
        <p:spPr bwMode="auto">
          <a:xfrm>
            <a:off x="3911901" y="2615920"/>
            <a:ext cx="3063188" cy="21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242" y="3176363"/>
            <a:ext cx="3508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Жінка, яка досягає успіху в </a:t>
            </a:r>
            <a:r>
              <a:rPr lang="ru-RU" sz="2000" b="1" dirty="0" smtClean="0"/>
              <a:t>кар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єрі</a:t>
            </a:r>
            <a:r>
              <a:rPr lang="ru-RU" sz="2000" b="1" dirty="0" smtClean="0"/>
              <a:t> </a:t>
            </a:r>
            <a:r>
              <a:rPr lang="ru-RU" sz="2000" b="1" dirty="0"/>
              <a:t>чи бізнесі - фригідна стерва</a:t>
            </a:r>
          </a:p>
        </p:txBody>
      </p:sp>
      <p:pic>
        <p:nvPicPr>
          <p:cNvPr id="4106" name="Picture 10" descr="http://most.ua/img/(198)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84" y="4752470"/>
            <a:ext cx="1982166" cy="18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bagnet.org/doc/images/1_120309f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7" r="8557" b="37003"/>
          <a:stretch/>
        </p:blipFill>
        <p:spPr bwMode="auto">
          <a:xfrm>
            <a:off x="4732296" y="4752470"/>
            <a:ext cx="1925782" cy="18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1150" y="5027340"/>
            <a:ext cx="2351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Хлопець із довгим волоссям - інтелектуал, творча натура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6134" y="5034638"/>
            <a:ext cx="2434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Хлопець із дуже коротким волоссям - обмежений гоп</a:t>
            </a:r>
          </a:p>
        </p:txBody>
      </p:sp>
    </p:spTree>
    <p:extLst>
      <p:ext uri="{BB962C8B-B14F-4D97-AF65-F5344CB8AC3E}">
        <p14:creationId xmlns:p14="http://schemas.microsoft.com/office/powerpoint/2010/main" xmlns="" val="72556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eut-broker.su/images/news/ta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13" y="187688"/>
            <a:ext cx="2715886" cy="18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868" y="2014122"/>
            <a:ext cx="3473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водії маршруток - хами</a:t>
            </a:r>
          </a:p>
        </p:txBody>
      </p:sp>
      <p:pic>
        <p:nvPicPr>
          <p:cNvPr id="5124" name="Picture 4" descr="http://topwork.com.ua/upload/Image/uri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21"/>
          <a:stretch/>
        </p:blipFill>
        <p:spPr bwMode="auto">
          <a:xfrm>
            <a:off x="3721812" y="622855"/>
            <a:ext cx="3024336" cy="22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2992" y="223817"/>
            <a:ext cx="276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юристи - брехуни</a:t>
            </a:r>
          </a:p>
        </p:txBody>
      </p:sp>
      <p:pic>
        <p:nvPicPr>
          <p:cNvPr id="5126" name="Picture 6" descr="http://t2.gstatic.com/images?q=tbn:ANd9GcQ_mlRD-Sbxz0DXU5e9UdTdjS4-RVWdIjg4ppQ8Ydj8CPNM3I-23ehsrlkjU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25"/>
          <a:stretch/>
        </p:blipFill>
        <p:spPr bwMode="auto">
          <a:xfrm>
            <a:off x="6948264" y="252309"/>
            <a:ext cx="1762125" cy="23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49967" y="2559720"/>
            <a:ext cx="2558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лікарі - безсердечні і корисливі</a:t>
            </a:r>
          </a:p>
        </p:txBody>
      </p:sp>
      <p:pic>
        <p:nvPicPr>
          <p:cNvPr id="5128" name="Picture 8" descr="http://img07.slando.ua/images_slandocomua/72642181_1_644x461_santehnik-na-dom-herson-hers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12164" r="11608" b="11553"/>
          <a:stretch/>
        </p:blipFill>
        <p:spPr bwMode="auto">
          <a:xfrm>
            <a:off x="6262192" y="3584511"/>
            <a:ext cx="2448197" cy="23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9456" y="5964554"/>
            <a:ext cx="201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сантехніки - алкоголіки</a:t>
            </a:r>
          </a:p>
        </p:txBody>
      </p:sp>
      <p:pic>
        <p:nvPicPr>
          <p:cNvPr id="5130" name="Picture 10" descr="http://www.irockmusic.ru/sites/default/files/imagecache/image_page_3_prev/image_page_pics/os2011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6992"/>
            <a:ext cx="1668408" cy="29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3361" y="2903170"/>
            <a:ext cx="2585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рок-музиканти - наркомани</a:t>
            </a:r>
          </a:p>
        </p:txBody>
      </p:sp>
      <p:pic>
        <p:nvPicPr>
          <p:cNvPr id="5134" name="Picture 14" descr="http://www.078.com.ua/upload/blog/525a0b8590267b5ee9b9ff754acd2e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68" y="2393574"/>
            <a:ext cx="2587786" cy="17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004" y="4120652"/>
            <a:ext cx="320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програмісти - зануди</a:t>
            </a:r>
          </a:p>
        </p:txBody>
      </p:sp>
      <p:pic>
        <p:nvPicPr>
          <p:cNvPr id="5136" name="Picture 16" descr="http://rabotai.in/rabota5/img/rabota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44" b="8675"/>
          <a:stretch/>
        </p:blipFill>
        <p:spPr bwMode="auto">
          <a:xfrm>
            <a:off x="1230182" y="4550506"/>
            <a:ext cx="2587786" cy="19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6499" y="6443910"/>
            <a:ext cx="3425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журналісти - імбецили</a:t>
            </a:r>
          </a:p>
        </p:txBody>
      </p:sp>
    </p:spTree>
    <p:extLst>
      <p:ext uri="{BB962C8B-B14F-4D97-AF65-F5344CB8AC3E}">
        <p14:creationId xmlns:p14="http://schemas.microsoft.com/office/powerpoint/2010/main" xmlns="" val="625492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197</TotalTime>
  <Words>370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Стереотипи</vt:lpstr>
      <vt:lpstr>   Стереотип </vt:lpstr>
      <vt:lpstr>Слайд 3</vt:lpstr>
      <vt:lpstr>Гендерні стереотипи</vt:lpstr>
      <vt:lpstr>Популярні стереотипи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Стереотипи</dc:title>
  <dc:creator>Nastya_bright_Sun</dc:creator>
  <cp:lastModifiedBy>Мнюня</cp:lastModifiedBy>
  <cp:revision>31</cp:revision>
  <dcterms:created xsi:type="dcterms:W3CDTF">2012-11-19T18:06:58Z</dcterms:created>
  <dcterms:modified xsi:type="dcterms:W3CDTF">2013-10-12T15:36:19Z</dcterms:modified>
</cp:coreProperties>
</file>