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4579" autoAdjust="0"/>
  </p:normalViewPr>
  <p:slideViewPr>
    <p:cSldViewPr>
      <p:cViewPr varScale="1">
        <p:scale>
          <a:sx n="66" d="100"/>
          <a:sy n="66" d="100"/>
        </p:scale>
        <p:origin x="-15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5E002B-E3B3-4A0F-9D38-F1E9573FD89C}"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E002B-E3B3-4A0F-9D38-F1E9573FD89C}"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E002B-E3B3-4A0F-9D38-F1E9573FD89C}"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E002B-E3B3-4A0F-9D38-F1E9573FD89C}"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5E002B-E3B3-4A0F-9D38-F1E9573FD89C}"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5E002B-E3B3-4A0F-9D38-F1E9573FD89C}"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5E002B-E3B3-4A0F-9D38-F1E9573FD89C}" type="datetimeFigureOut">
              <a:rPr lang="ru-RU" smtClean="0"/>
              <a:t>28.01.2013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5E002B-E3B3-4A0F-9D38-F1E9573FD89C}" type="datetimeFigureOut">
              <a:rPr lang="ru-RU" smtClean="0"/>
              <a:t>28.01.2013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5E002B-E3B3-4A0F-9D38-F1E9573FD89C}" type="datetimeFigureOut">
              <a:rPr lang="ru-RU" smtClean="0"/>
              <a:t>28.01.2013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5E002B-E3B3-4A0F-9D38-F1E9573FD89C}"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5E002B-E3B3-4A0F-9D38-F1E9573FD89C}"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DEAB45-DA23-47B3-B8FE-E4FF1C9B778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42000">
              <a:schemeClr val="accent1">
                <a:tint val="44500"/>
                <a:satMod val="160000"/>
              </a:schemeClr>
            </a:gs>
            <a:gs pos="84000">
              <a:schemeClr val="accent6">
                <a:alpha val="82000"/>
              </a:schemeClr>
            </a:gs>
            <a:gs pos="97000">
              <a:srgbClr val="FCFCD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E002B-E3B3-4A0F-9D38-F1E9573FD89C}" type="datetimeFigureOut">
              <a:rPr lang="ru-RU" smtClean="0"/>
              <a:t>28.01.2013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EAB45-DA23-47B3-B8FE-E4FF1C9B778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7290" y="928670"/>
            <a:ext cx="6190543" cy="34163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7200" b="1" cap="none" spc="0" dirty="0" smtClean="0">
                <a:ln/>
                <a:solidFill>
                  <a:srgbClr val="C00000"/>
                </a:solidFill>
                <a:effectLst/>
              </a:rPr>
              <a:t>Забруднення</a:t>
            </a:r>
          </a:p>
          <a:p>
            <a:pPr algn="ctr"/>
            <a:endParaRPr lang="uk-UA" sz="7200" b="1" dirty="0">
              <a:ln/>
              <a:solidFill>
                <a:srgbClr val="C00000"/>
              </a:solidFill>
            </a:endParaRPr>
          </a:p>
          <a:p>
            <a:pPr algn="ctr"/>
            <a:r>
              <a:rPr lang="uk-UA" sz="7200" b="1" cap="none" spc="0" dirty="0" smtClean="0">
                <a:ln/>
                <a:solidFill>
                  <a:srgbClr val="C00000"/>
                </a:solidFill>
                <a:effectLst/>
              </a:rPr>
              <a:t> лісів</a:t>
            </a:r>
            <a:endParaRPr lang="ru-RU" sz="7200" b="1" cap="none" spc="0" dirty="0">
              <a:ln/>
              <a:solidFill>
                <a:srgbClr val="C00000"/>
              </a:solidFill>
              <a:effectLst/>
            </a:endParaRPr>
          </a:p>
        </p:txBody>
      </p:sp>
      <p:pic>
        <p:nvPicPr>
          <p:cNvPr id="2" name="f75663ed16f82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20072" y="404019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remove"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0"/>
            <a:ext cx="4725974" cy="923330"/>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Дякую</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 </a:t>
            </a: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увагу</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2530" name="Picture 2" descr="C:\Documents and Settings\A1\Рабочий стол\сміття 2.jpg"/>
          <p:cNvPicPr>
            <a:picLocks noChangeAspect="1" noChangeArrowheads="1"/>
          </p:cNvPicPr>
          <p:nvPr/>
        </p:nvPicPr>
        <p:blipFill>
          <a:blip r:embed="rId2"/>
          <a:srcRect/>
          <a:stretch>
            <a:fillRect/>
          </a:stretch>
        </p:blipFill>
        <p:spPr bwMode="auto">
          <a:xfrm>
            <a:off x="0" y="850880"/>
            <a:ext cx="9144000" cy="60071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4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142984"/>
            <a:ext cx="9144000" cy="5538804"/>
          </a:xfrm>
          <a:prstGeom prst="rect">
            <a:avLst/>
          </a:prstGeom>
          <a:noFill/>
          <a:ln w="9525">
            <a:noFill/>
            <a:miter lim="800000"/>
            <a:headEnd/>
            <a:tailEnd/>
          </a:ln>
          <a:effectLst/>
        </p:spPr>
      </p:pic>
      <p:sp>
        <p:nvSpPr>
          <p:cNvPr id="5" name="Прямоугольник 4"/>
          <p:cNvSpPr/>
          <p:nvPr/>
        </p:nvSpPr>
        <p:spPr>
          <a:xfrm>
            <a:off x="571472" y="0"/>
            <a:ext cx="8355878" cy="923330"/>
          </a:xfrm>
          <a:prstGeom prst="rect">
            <a:avLst/>
          </a:prstGeom>
          <a:noFill/>
        </p:spPr>
        <p:txBody>
          <a:bodyPr wrap="none" lIns="91440" tIns="45720" rIns="91440" bIns="45720">
            <a:spAutoFit/>
          </a:bodyPr>
          <a:lstStyle/>
          <a:p>
            <a:pPr algn="ctr"/>
            <a:r>
              <a:rPr lang="uk-UA"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Ліс який ми хочемо бачити</a:t>
            </a:r>
            <a:endParaRPr lang="uk-UA"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0"/>
            <a:ext cx="550072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Справжній</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ліс</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p:cNvPicPr>
            <a:picLocks noChangeAspect="1" noChangeArrowheads="1"/>
          </p:cNvPicPr>
          <p:nvPr/>
        </p:nvPicPr>
        <p:blipFill>
          <a:blip r:embed="rId2"/>
          <a:srcRect/>
          <a:stretch>
            <a:fillRect/>
          </a:stretch>
        </p:blipFill>
        <p:spPr bwMode="auto">
          <a:xfrm>
            <a:off x="857224" y="857232"/>
            <a:ext cx="7620000" cy="5715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down)">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Ліс</a:t>
            </a:r>
            <a:r>
              <a:rPr lang="ru-RU" dirty="0" smtClean="0"/>
              <a:t> любить чистоту</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uk-UA" dirty="0">
                <a:solidFill>
                  <a:schemeClr val="tx2">
                    <a:lumMod val="75000"/>
                  </a:schemeClr>
                </a:solidFill>
              </a:rPr>
              <a:t>	</a:t>
            </a:r>
            <a:r>
              <a:rPr lang="uk-UA" dirty="0" smtClean="0">
                <a:solidFill>
                  <a:schemeClr val="tx2">
                    <a:lumMod val="75000"/>
                  </a:schemeClr>
                </a:solidFill>
              </a:rPr>
              <a:t>Одна </a:t>
            </a:r>
            <a:r>
              <a:rPr lang="uk-UA" dirty="0">
                <a:solidFill>
                  <a:schemeClr val="tx2">
                    <a:lumMod val="75000"/>
                  </a:schemeClr>
                </a:solidFill>
              </a:rPr>
              <a:t>з таких проблем – забруднення лісу сміттям та побутовими відходами. Уявімо ситуацію: весела компанія йде до лісу на відпочинок, вибирає для цього гарне місце, добре проводить час, а повертаючись до дому залишає після себе розкидані пляшки і поліетилен, пошматований папір і консервні бляшанки, прийшовши наступного разу, цей же гурт, вибирає нове місце. Знайома ситуація, чи не так? А як часто, гуляючи лісовими стежками, ви зустрічаєте цілі гори сміття, котре «дбайливі» господарі вивезли прибравши своє господарство, зупинивши таких порушників, лісова охорона лісництва часто з’ясовує, що до сільського звалища було їхати набагато ближче, але ми вперто продовжуємо засмічувати ліс. </a:t>
            </a:r>
            <a:endParaRPr lang="ru-RU"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is.ck.ua/scripts/image.php?img=../uploads/news/zabrudnennya.jpg&amp;w=220&amp;t=jpg"/>
          <p:cNvPicPr>
            <a:picLocks noChangeAspect="1" noChangeArrowheads="1"/>
          </p:cNvPicPr>
          <p:nvPr/>
        </p:nvPicPr>
        <p:blipFill>
          <a:blip r:embed="rId2"/>
          <a:srcRect/>
          <a:stretch>
            <a:fillRect/>
          </a:stretch>
        </p:blipFill>
        <p:spPr bwMode="auto">
          <a:xfrm>
            <a:off x="214282" y="0"/>
            <a:ext cx="2095500" cy="2695576"/>
          </a:xfrm>
          <a:prstGeom prst="rect">
            <a:avLst/>
          </a:prstGeom>
          <a:noFill/>
        </p:spPr>
      </p:pic>
      <p:sp>
        <p:nvSpPr>
          <p:cNvPr id="3" name="Прямоугольник 2"/>
          <p:cNvSpPr/>
          <p:nvPr/>
        </p:nvSpPr>
        <p:spPr>
          <a:xfrm>
            <a:off x="2357422" y="214290"/>
            <a:ext cx="6786578" cy="5632311"/>
          </a:xfrm>
          <a:prstGeom prst="rect">
            <a:avLst/>
          </a:prstGeom>
        </p:spPr>
        <p:txBody>
          <a:bodyPr wrap="square">
            <a:spAutoFit/>
          </a:bodyPr>
          <a:lstStyle/>
          <a:p>
            <a:pPr>
              <a:lnSpc>
                <a:spcPct val="150000"/>
              </a:lnSpc>
            </a:pPr>
            <a:r>
              <a:rPr lang="uk-UA" sz="2400" dirty="0">
                <a:latin typeface="Times New Roman" pitchFamily="18" charset="0"/>
                <a:cs typeface="Times New Roman" pitchFamily="18" charset="0"/>
              </a:rPr>
              <a:t>Без розуміння і підтримки кожної людини цю </a:t>
            </a:r>
            <a:r>
              <a:rPr lang="uk-UA" sz="2400" dirty="0" smtClean="0">
                <a:latin typeface="Times New Roman" pitchFamily="18" charset="0"/>
                <a:cs typeface="Times New Roman" pitchFamily="18" charset="0"/>
              </a:rPr>
              <a:t>забруднення лісу </a:t>
            </a:r>
            <a:r>
              <a:rPr lang="uk-UA" sz="2400" dirty="0">
                <a:latin typeface="Times New Roman" pitchFamily="18" charset="0"/>
                <a:cs typeface="Times New Roman" pitchFamily="18" charset="0"/>
              </a:rPr>
              <a:t>ніяк не подолати. Поки кожен з нас не буде дотримуватись елементарної культури поведінки в лісі сам, не стане виховувати її в своїх дітях, доти наші ліси не позбудуться хвороби порожньої поліетиленової пляшки, не загояться їх рани зі смітників. Почавши з себе, кожен може внести маленьку посильну крихту допомоги у цю спільну справу людства – покращення екологічного стану лісів.</a:t>
            </a:r>
            <a:endParaRPr lang="ru-RU" sz="2400"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3"/>
          <a:srcRect/>
          <a:stretch>
            <a:fillRect/>
          </a:stretch>
        </p:blipFill>
        <p:spPr bwMode="auto">
          <a:xfrm>
            <a:off x="0" y="2786058"/>
            <a:ext cx="2381250" cy="278608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250"/>
                                        <p:tgtEl>
                                          <p:spTgt spid="3"/>
                                        </p:tgtEl>
                                      </p:cBhvr>
                                    </p:animEffect>
                                    <p:anim calcmode="lin" valueType="num">
                                      <p:cBhvr>
                                        <p:cTn id="20" dur="1250" fill="hold"/>
                                        <p:tgtEl>
                                          <p:spTgt spid="3"/>
                                        </p:tgtEl>
                                        <p:attrNameLst>
                                          <p:attrName>ppt_w</p:attrName>
                                        </p:attrNameLst>
                                      </p:cBhvr>
                                      <p:tavLst>
                                        <p:tav tm="0" fmla="#ppt_w*sin(2.5*pi*$)">
                                          <p:val>
                                            <p:fltVal val="0"/>
                                          </p:val>
                                        </p:tav>
                                        <p:tav tm="100000">
                                          <p:val>
                                            <p:fltVal val="1"/>
                                          </p:val>
                                        </p:tav>
                                      </p:tavLst>
                                    </p:anim>
                                    <p:anim calcmode="lin" valueType="num">
                                      <p:cBhvr>
                                        <p:cTn id="21" dur="12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714356"/>
            <a:ext cx="6929454" cy="4922951"/>
          </a:xfrm>
          <a:prstGeom prst="rect">
            <a:avLst/>
          </a:prstGeom>
        </p:spPr>
        <p:txBody>
          <a:bodyPr wrap="square">
            <a:spAutoFit/>
          </a:bodyPr>
          <a:lstStyle/>
          <a:p>
            <a:pPr>
              <a:lnSpc>
                <a:spcPct val="200000"/>
              </a:lnSpc>
            </a:pPr>
            <a:r>
              <a:rPr lang="uk-UA" sz="2000" dirty="0">
                <a:latin typeface="Times New Roman" pitchFamily="18" charset="0"/>
                <a:cs typeface="Times New Roman" pitchFamily="18" charset="0"/>
              </a:rPr>
              <a:t>У забрудненому радіоактивними речовинами лісі поступово збільшується надходження радіонуклідів у рослини, у тому числі й у деревину, із ґрунту через корені, і це джерело стає головним у забрудненні деревини</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З часом основним елементом, який нагромаджується деревами з ґрунту, стає стронцій-90. Внаслідок щорічного надходження стронцію-90 та інших радіонуклідів із ґрунту вміст радіоактивних речовин у деревині збільшується. </a:t>
            </a:r>
            <a:endParaRPr lang="ru-RU" sz="2000" dirty="0">
              <a:latin typeface="Times New Roman" pitchFamily="18" charset="0"/>
              <a:cs typeface="Times New Roman" pitchFamily="18" charset="0"/>
            </a:endParaRPr>
          </a:p>
        </p:txBody>
      </p:sp>
      <p:sp>
        <p:nvSpPr>
          <p:cNvPr id="3" name="Прямоугольник 2"/>
          <p:cNvSpPr/>
          <p:nvPr/>
        </p:nvSpPr>
        <p:spPr>
          <a:xfrm>
            <a:off x="2000232" y="0"/>
            <a:ext cx="4940776" cy="923330"/>
          </a:xfrm>
          <a:prstGeom prst="rect">
            <a:avLst/>
          </a:prstGeom>
          <a:noFill/>
        </p:spPr>
        <p:txBody>
          <a:bodyPr wrap="none" lIns="91440" tIns="45720" rIns="91440" bIns="45720">
            <a:spAutoFit/>
          </a:bodyPr>
          <a:lstStyle/>
          <a:p>
            <a:pPr algn="ctr"/>
            <a:r>
              <a:rPr lang="uk-UA"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Радіація в лісі</a:t>
            </a:r>
            <a:endParaRPr lang="uk-U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8435" name="Picture 3"/>
          <p:cNvPicPr>
            <a:picLocks noChangeAspect="1" noChangeArrowheads="1"/>
          </p:cNvPicPr>
          <p:nvPr/>
        </p:nvPicPr>
        <p:blipFill>
          <a:blip r:embed="rId2"/>
          <a:srcRect/>
          <a:stretch>
            <a:fillRect/>
          </a:stretch>
        </p:blipFill>
        <p:spPr bwMode="auto">
          <a:xfrm>
            <a:off x="-51627" y="1820884"/>
            <a:ext cx="2285984" cy="3912372"/>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2922372" y="1988841"/>
            <a:ext cx="4132631" cy="316835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xit" presetSubtype="0" fill="hold" nodeType="clickEffect">
                                  <p:stCondLst>
                                    <p:cond delay="0"/>
                                  </p:stCondLst>
                                  <p:childTnLst>
                                    <p:animEffect transition="out" filter="fade">
                                      <p:cBhvr>
                                        <p:cTn id="11" dur="2000"/>
                                        <p:tgtEl>
                                          <p:spTgt spid="18436"/>
                                        </p:tgtEl>
                                      </p:cBhvr>
                                    </p:animEffect>
                                    <p:anim calcmode="lin" valueType="num">
                                      <p:cBhvr>
                                        <p:cTn id="12" dur="2000"/>
                                        <p:tgtEl>
                                          <p:spTgt spid="18436"/>
                                        </p:tgtEl>
                                        <p:attrNameLst>
                                          <p:attrName>style.rotation</p:attrName>
                                        </p:attrNameLst>
                                      </p:cBhvr>
                                      <p:tavLst>
                                        <p:tav tm="0">
                                          <p:val>
                                            <p:fltVal val="0"/>
                                          </p:val>
                                        </p:tav>
                                        <p:tav tm="100000">
                                          <p:val>
                                            <p:fltVal val="720"/>
                                          </p:val>
                                        </p:tav>
                                      </p:tavLst>
                                    </p:anim>
                                    <p:anim calcmode="lin" valueType="num">
                                      <p:cBhvr>
                                        <p:cTn id="13" dur="2000"/>
                                        <p:tgtEl>
                                          <p:spTgt spid="18436"/>
                                        </p:tgtEl>
                                        <p:attrNameLst>
                                          <p:attrName>ppt_h</p:attrName>
                                        </p:attrNameLst>
                                      </p:cBhvr>
                                      <p:tavLst>
                                        <p:tav tm="0">
                                          <p:val>
                                            <p:strVal val="ppt_h"/>
                                          </p:val>
                                        </p:tav>
                                        <p:tav tm="100000">
                                          <p:val>
                                            <p:fltVal val="0"/>
                                          </p:val>
                                        </p:tav>
                                      </p:tavLst>
                                    </p:anim>
                                    <p:anim calcmode="lin" valueType="num">
                                      <p:cBhvr>
                                        <p:cTn id="14" dur="2000"/>
                                        <p:tgtEl>
                                          <p:spTgt spid="18436"/>
                                        </p:tgtEl>
                                        <p:attrNameLst>
                                          <p:attrName>ppt_w</p:attrName>
                                        </p:attrNameLst>
                                      </p:cBhvr>
                                      <p:tavLst>
                                        <p:tav tm="0">
                                          <p:val>
                                            <p:strVal val="ppt_w"/>
                                          </p:val>
                                        </p:tav>
                                        <p:tav tm="100000">
                                          <p:val>
                                            <p:fltVal val="0"/>
                                          </p:val>
                                        </p:tav>
                                      </p:tavLst>
                                    </p:anim>
                                    <p:set>
                                      <p:cBhvr>
                                        <p:cTn id="15" dur="1" fill="hold">
                                          <p:stCondLst>
                                            <p:cond delay="1999"/>
                                          </p:stCondLst>
                                        </p:cTn>
                                        <p:tgtEl>
                                          <p:spTgt spid="184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18435"/>
                                        </p:tgtEl>
                                        <p:attrNameLst>
                                          <p:attrName>style.visibility</p:attrName>
                                        </p:attrNameLst>
                                      </p:cBhvr>
                                      <p:to>
                                        <p:strVal val="visible"/>
                                      </p:to>
                                    </p:set>
                                    <p:animScale>
                                      <p:cBhvr>
                                        <p:cTn id="20"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8435"/>
                                        </p:tgtEl>
                                        <p:attrNameLst>
                                          <p:attrName>ppt_x</p:attrName>
                                          <p:attrName>ppt_y</p:attrName>
                                        </p:attrNameLst>
                                      </p:cBhvr>
                                    </p:animMotion>
                                    <p:animEffect transition="in" filter="fade">
                                      <p:cBhvr>
                                        <p:cTn id="22" dur="1000"/>
                                        <p:tgtEl>
                                          <p:spTgt spid="1843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467218" cy="6863417"/>
          </a:xfrm>
          <a:prstGeom prst="rect">
            <a:avLst/>
          </a:prstGeom>
        </p:spPr>
        <p:txBody>
          <a:bodyPr wrap="square">
            <a:spAutoFit/>
          </a:bodyPr>
          <a:lstStyle/>
          <a:p>
            <a:pPr>
              <a:lnSpc>
                <a:spcPct val="200000"/>
              </a:lnSpc>
            </a:pPr>
            <a:r>
              <a:rPr lang="uk-UA" sz="2000" dirty="0">
                <a:latin typeface="Times New Roman" pitchFamily="18" charset="0"/>
                <a:cs typeface="Times New Roman" pitchFamily="18" charset="0"/>
              </a:rPr>
              <a:t>Після аварії на Чорнобильській АЕС повністю загинули насадження ("рудий ліс") на площі 47 га, частково (6 км на північ від АЕС) — на площі 30 га</a:t>
            </a:r>
            <a:r>
              <a:rPr lang="uk-UA" sz="2000" dirty="0" smtClean="0">
                <a:latin typeface="Times New Roman" pitchFamily="18" charset="0"/>
                <a:cs typeface="Times New Roman" pitchFamily="18" charset="0"/>
              </a:rPr>
              <a:t>.</a:t>
            </a:r>
            <a:r>
              <a:rPr lang="uk-UA" sz="2000" dirty="0">
                <a:latin typeface="Times New Roman" pitchFamily="18" charset="0"/>
                <a:cs typeface="Times New Roman" pitchFamily="18" charset="0"/>
              </a:rPr>
              <a:t> У зоні ураження загинуло 25—40 % дорослих дерев, у 90—95 % соснових насаджень спостерігалися некрози росту і молодих пагонів, засихання значної частини крон, різке пригнічення або повна відсутність ростових процесів. </a:t>
            </a:r>
            <a:endParaRPr lang="ru-RU" sz="20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24656" y="188641"/>
            <a:ext cx="6670612" cy="666936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t="27161"/>
          <a:stretch>
            <a:fillRect/>
          </a:stretch>
        </p:blipFill>
        <p:spPr bwMode="auto">
          <a:xfrm>
            <a:off x="4467218" y="1346118"/>
            <a:ext cx="4676782" cy="330701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9458"/>
                                        </p:tgtEl>
                                      </p:cBhvr>
                                    </p:animEffect>
                                    <p:anim calcmode="lin" valueType="num">
                                      <p:cBhvr>
                                        <p:cTn id="7" dur="1822" tmFilter="0,0; 0.14,0.31; 0.43,0.73; 0.71,0.91; 1.0,1.0">
                                          <p:stCondLst>
                                            <p:cond delay="0"/>
                                          </p:stCondLst>
                                        </p:cTn>
                                        <p:tgtEl>
                                          <p:spTgt spid="1945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945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945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9458"/>
                                        </p:tgtEl>
                                        <p:attrNameLst>
                                          <p:attrName>ppt_y</p:attrName>
                                        </p:attrNameLst>
                                      </p:cBhvr>
                                      <p:tavLst>
                                        <p:tav tm="0">
                                          <p:val>
                                            <p:strVal val="ppt_y"/>
                                          </p:val>
                                        </p:tav>
                                        <p:tav tm="100000">
                                          <p:val>
                                            <p:strVal val="ppt_y+ppt_h"/>
                                          </p:val>
                                        </p:tav>
                                      </p:tavLst>
                                    </p:anim>
                                    <p:animScale>
                                      <p:cBhvr>
                                        <p:cTn id="14" dur="26">
                                          <p:stCondLst>
                                            <p:cond delay="620"/>
                                          </p:stCondLst>
                                        </p:cTn>
                                        <p:tgtEl>
                                          <p:spTgt spid="19458"/>
                                        </p:tgtEl>
                                      </p:cBhvr>
                                      <p:to x="100000" y="60000"/>
                                    </p:animScale>
                                    <p:animScale>
                                      <p:cBhvr>
                                        <p:cTn id="15" dur="166" decel="50000">
                                          <p:stCondLst>
                                            <p:cond delay="646"/>
                                          </p:stCondLst>
                                        </p:cTn>
                                        <p:tgtEl>
                                          <p:spTgt spid="19458"/>
                                        </p:tgtEl>
                                      </p:cBhvr>
                                      <p:to x="100000" y="100000"/>
                                    </p:animScale>
                                    <p:animScale>
                                      <p:cBhvr>
                                        <p:cTn id="16" dur="26">
                                          <p:stCondLst>
                                            <p:cond delay="1312"/>
                                          </p:stCondLst>
                                        </p:cTn>
                                        <p:tgtEl>
                                          <p:spTgt spid="19458"/>
                                        </p:tgtEl>
                                      </p:cBhvr>
                                      <p:to x="100000" y="80000"/>
                                    </p:animScale>
                                    <p:animScale>
                                      <p:cBhvr>
                                        <p:cTn id="17" dur="166" decel="50000">
                                          <p:stCondLst>
                                            <p:cond delay="1338"/>
                                          </p:stCondLst>
                                        </p:cTn>
                                        <p:tgtEl>
                                          <p:spTgt spid="19458"/>
                                        </p:tgtEl>
                                      </p:cBhvr>
                                      <p:to x="100000" y="100000"/>
                                    </p:animScale>
                                    <p:animScale>
                                      <p:cBhvr>
                                        <p:cTn id="18" dur="26">
                                          <p:stCondLst>
                                            <p:cond delay="1642"/>
                                          </p:stCondLst>
                                        </p:cTn>
                                        <p:tgtEl>
                                          <p:spTgt spid="19458"/>
                                        </p:tgtEl>
                                      </p:cBhvr>
                                      <p:to x="100000" y="90000"/>
                                    </p:animScale>
                                    <p:animScale>
                                      <p:cBhvr>
                                        <p:cTn id="19" dur="166" decel="50000">
                                          <p:stCondLst>
                                            <p:cond delay="1668"/>
                                          </p:stCondLst>
                                        </p:cTn>
                                        <p:tgtEl>
                                          <p:spTgt spid="19458"/>
                                        </p:tgtEl>
                                      </p:cBhvr>
                                      <p:to x="100000" y="100000"/>
                                    </p:animScale>
                                    <p:animScale>
                                      <p:cBhvr>
                                        <p:cTn id="20" dur="26">
                                          <p:stCondLst>
                                            <p:cond delay="1808"/>
                                          </p:stCondLst>
                                        </p:cTn>
                                        <p:tgtEl>
                                          <p:spTgt spid="19458"/>
                                        </p:tgtEl>
                                      </p:cBhvr>
                                      <p:to x="100000" y="95000"/>
                                    </p:animScale>
                                    <p:animScale>
                                      <p:cBhvr>
                                        <p:cTn id="21" dur="166" decel="50000">
                                          <p:stCondLst>
                                            <p:cond delay="1834"/>
                                          </p:stCondLst>
                                        </p:cTn>
                                        <p:tgtEl>
                                          <p:spTgt spid="19458"/>
                                        </p:tgtEl>
                                      </p:cBhvr>
                                      <p:to x="100000" y="100000"/>
                                    </p:animScale>
                                    <p:set>
                                      <p:cBhvr>
                                        <p:cTn id="22" dur="1" fill="hold">
                                          <p:stCondLst>
                                            <p:cond delay="1999"/>
                                          </p:stCondLst>
                                        </p:cTn>
                                        <p:tgtEl>
                                          <p:spTgt spid="1945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wipe(down)">
                                      <p:cBhvr>
                                        <p:cTn id="27" dur="580">
                                          <p:stCondLst>
                                            <p:cond delay="0"/>
                                          </p:stCondLst>
                                        </p:cTn>
                                        <p:tgtEl>
                                          <p:spTgt spid="19460"/>
                                        </p:tgtEl>
                                      </p:cBhvr>
                                    </p:animEffect>
                                    <p:anim calcmode="lin" valueType="num">
                                      <p:cBhvr>
                                        <p:cTn id="2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60"/>
                                        </p:tgtEl>
                                      </p:cBhvr>
                                      <p:to x="100000" y="60000"/>
                                    </p:animScale>
                                    <p:animScale>
                                      <p:cBhvr>
                                        <p:cTn id="34" dur="166" decel="50000">
                                          <p:stCondLst>
                                            <p:cond delay="676"/>
                                          </p:stCondLst>
                                        </p:cTn>
                                        <p:tgtEl>
                                          <p:spTgt spid="19460"/>
                                        </p:tgtEl>
                                      </p:cBhvr>
                                      <p:to x="100000" y="100000"/>
                                    </p:animScale>
                                    <p:animScale>
                                      <p:cBhvr>
                                        <p:cTn id="35" dur="26">
                                          <p:stCondLst>
                                            <p:cond delay="1312"/>
                                          </p:stCondLst>
                                        </p:cTn>
                                        <p:tgtEl>
                                          <p:spTgt spid="19460"/>
                                        </p:tgtEl>
                                      </p:cBhvr>
                                      <p:to x="100000" y="80000"/>
                                    </p:animScale>
                                    <p:animScale>
                                      <p:cBhvr>
                                        <p:cTn id="36" dur="166" decel="50000">
                                          <p:stCondLst>
                                            <p:cond delay="1338"/>
                                          </p:stCondLst>
                                        </p:cTn>
                                        <p:tgtEl>
                                          <p:spTgt spid="19460"/>
                                        </p:tgtEl>
                                      </p:cBhvr>
                                      <p:to x="100000" y="100000"/>
                                    </p:animScale>
                                    <p:animScale>
                                      <p:cBhvr>
                                        <p:cTn id="37" dur="26">
                                          <p:stCondLst>
                                            <p:cond delay="1642"/>
                                          </p:stCondLst>
                                        </p:cTn>
                                        <p:tgtEl>
                                          <p:spTgt spid="19460"/>
                                        </p:tgtEl>
                                      </p:cBhvr>
                                      <p:to x="100000" y="90000"/>
                                    </p:animScale>
                                    <p:animScale>
                                      <p:cBhvr>
                                        <p:cTn id="38" dur="166" decel="50000">
                                          <p:stCondLst>
                                            <p:cond delay="1668"/>
                                          </p:stCondLst>
                                        </p:cTn>
                                        <p:tgtEl>
                                          <p:spTgt spid="19460"/>
                                        </p:tgtEl>
                                      </p:cBhvr>
                                      <p:to x="100000" y="100000"/>
                                    </p:animScale>
                                    <p:animScale>
                                      <p:cBhvr>
                                        <p:cTn id="39" dur="26">
                                          <p:stCondLst>
                                            <p:cond delay="1808"/>
                                          </p:stCondLst>
                                        </p:cTn>
                                        <p:tgtEl>
                                          <p:spTgt spid="19460"/>
                                        </p:tgtEl>
                                      </p:cBhvr>
                                      <p:to x="100000" y="95000"/>
                                    </p:animScale>
                                    <p:animScale>
                                      <p:cBhvr>
                                        <p:cTn id="40" dur="166" decel="50000">
                                          <p:stCondLst>
                                            <p:cond delay="1834"/>
                                          </p:stCondLst>
                                        </p:cTn>
                                        <p:tgtEl>
                                          <p:spTgt spid="194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57232"/>
            <a:ext cx="8640960" cy="3785652"/>
          </a:xfrm>
          <a:prstGeom prst="rect">
            <a:avLst/>
          </a:prstGeom>
        </p:spPr>
        <p:txBody>
          <a:bodyPr wrap="square">
            <a:spAutoFit/>
          </a:bodyPr>
          <a:lstStyle/>
          <a:p>
            <a:pPr>
              <a:lnSpc>
                <a:spcPct val="200000"/>
              </a:lnSpc>
            </a:pPr>
            <a:r>
              <a:rPr lang="ru-RU" sz="2000" dirty="0" err="1">
                <a:latin typeface="Times New Roman" pitchFamily="18" charset="0"/>
                <a:cs typeface="Times New Roman" pitchFamily="18" charset="0"/>
              </a:rPr>
              <a:t>Аеротехногенне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забруднення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довкілля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одним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найбільш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впливових</a:t>
            </a:r>
            <a:r>
              <a:rPr lang="ru-RU" sz="2000" dirty="0">
                <a:latin typeface="Times New Roman" pitchFamily="18" charset="0"/>
                <a:cs typeface="Times New Roman" pitchFamily="18" charset="0"/>
              </a:rPr>
              <a:t>,</a:t>
            </a:r>
          </a:p>
          <a:p>
            <a:pPr>
              <a:lnSpc>
                <a:spcPct val="200000"/>
              </a:lnSpc>
            </a:pPr>
            <a:r>
              <a:rPr lang="ru-RU" sz="2000" dirty="0" err="1">
                <a:latin typeface="Times New Roman" pitchFamily="18" charset="0"/>
                <a:cs typeface="Times New Roman" pitchFamily="18" charset="0"/>
              </a:rPr>
              <a:t>небезпечних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масштабних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антропогенних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діють</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лісові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наса</a:t>
            </a:r>
            <a:r>
              <a:rPr lang="ru-RU" sz="2000" dirty="0">
                <a:latin typeface="Times New Roman" pitchFamily="18" charset="0"/>
                <a:cs typeface="Times New Roman" pitchFamily="18" charset="0"/>
              </a:rPr>
              <a:t>-</a:t>
            </a:r>
          </a:p>
          <a:p>
            <a:pPr>
              <a:lnSpc>
                <a:spcPct val="200000"/>
              </a:lnSpc>
            </a:pPr>
            <a:r>
              <a:rPr lang="ru-RU" sz="2000" dirty="0" err="1">
                <a:latin typeface="Times New Roman" pitchFamily="18" charset="0"/>
                <a:cs typeface="Times New Roman" pitchFamily="18" charset="0"/>
              </a:rPr>
              <a:t>дження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За масштабами </a:t>
            </a:r>
            <a:r>
              <a:rPr lang="ru-RU" sz="2000" dirty="0" err="1">
                <a:latin typeface="Times New Roman" pitchFamily="18" charset="0"/>
                <a:cs typeface="Times New Roman" pitchFamily="18" charset="0"/>
              </a:rPr>
              <a:t>надходження</a:t>
            </a:r>
            <a:r>
              <a:rPr lang="ru-RU" sz="2000" dirty="0">
                <a:latin typeface="Times New Roman" pitchFamily="18" charset="0"/>
                <a:cs typeface="Times New Roman" pitchFamily="18" charset="0"/>
              </a:rPr>
              <a:t> в атмосферу і </a:t>
            </a:r>
            <a:r>
              <a:rPr lang="ru-RU" sz="2000" dirty="0" err="1">
                <a:latin typeface="Times New Roman" pitchFamily="18" charset="0"/>
                <a:cs typeface="Times New Roman" pitchFamily="18" charset="0"/>
              </a:rPr>
              <a:t>токсичності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найбільш</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небезпечними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 </a:t>
            </a:r>
            <a:r>
              <a:rPr lang="ru-RU" sz="2000" dirty="0" err="1">
                <a:latin typeface="Times New Roman" pitchFamily="18" charset="0"/>
                <a:cs typeface="Times New Roman" pitchFamily="18" charset="0"/>
              </a:rPr>
              <a:t>Україні</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викиди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оксидів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сірки</a:t>
            </a:r>
            <a:r>
              <a:rPr lang="ru-RU" sz="2000" dirty="0">
                <a:latin typeface="Times New Roman" pitchFamily="18" charset="0"/>
                <a:cs typeface="Times New Roman" pitchFamily="18" charset="0"/>
              </a:rPr>
              <a:t> та азоту. </a:t>
            </a:r>
            <a:r>
              <a:rPr lang="ru-RU" sz="2000" dirty="0" err="1">
                <a:latin typeface="Times New Roman" pitchFamily="18" charset="0"/>
                <a:cs typeface="Times New Roman" pitchFamily="18" charset="0"/>
              </a:rPr>
              <a:t>Саме</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зоні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виробництв</a:t>
            </a:r>
            <a:r>
              <a:rPr lang="ru-RU"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інгредієнтами </a:t>
            </a:r>
            <a:r>
              <a:rPr lang="uk-UA" sz="2000" dirty="0">
                <a:latin typeface="Times New Roman" pitchFamily="18" charset="0"/>
                <a:cs typeface="Times New Roman" pitchFamily="18" charset="0"/>
              </a:rPr>
              <a:t>викидів яких є ці речовини, існує серйозна небезпека </a:t>
            </a:r>
            <a:r>
              <a:rPr lang="uk-UA" sz="2000" dirty="0" smtClean="0">
                <a:latin typeface="Times New Roman" pitchFamily="18" charset="0"/>
                <a:cs typeface="Times New Roman" pitchFamily="18" charset="0"/>
              </a:rPr>
              <a:t>існуванню </a:t>
            </a:r>
            <a:r>
              <a:rPr lang="ru-RU" sz="2000" dirty="0" err="1" smtClean="0">
                <a:latin typeface="Times New Roman" pitchFamily="18" charset="0"/>
                <a:cs typeface="Times New Roman" pitchFamily="18" charset="0"/>
              </a:rPr>
              <a:t>лісових</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насаджень</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endParaRPr lang="uk-UA" sz="2000" dirty="0">
              <a:latin typeface="Times New Roman" pitchFamily="18" charset="0"/>
              <a:cs typeface="Times New Roman" pitchFamily="18" charset="0"/>
            </a:endParaRPr>
          </a:p>
        </p:txBody>
      </p:sp>
      <p:sp>
        <p:nvSpPr>
          <p:cNvPr id="3" name="Прямоугольник 2"/>
          <p:cNvSpPr/>
          <p:nvPr/>
        </p:nvSpPr>
        <p:spPr>
          <a:xfrm>
            <a:off x="0" y="0"/>
            <a:ext cx="935834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3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Аеротехногенне</a:t>
            </a:r>
            <a:r>
              <a:rPr lang="ru-RU" sz="53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53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забруднення</a:t>
            </a:r>
            <a:endParaRPr lang="ru-RU" sz="53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Documents and Settings\A1\Рабочий стол\сміття.jpg"/>
          <p:cNvPicPr>
            <a:picLocks noChangeAspect="1" noChangeArrowheads="1"/>
          </p:cNvPicPr>
          <p:nvPr/>
        </p:nvPicPr>
        <p:blipFill>
          <a:blip r:embed="rId2"/>
          <a:srcRect/>
          <a:stretch>
            <a:fillRect/>
          </a:stretch>
        </p:blipFill>
        <p:spPr bwMode="auto">
          <a:xfrm>
            <a:off x="0" y="-1"/>
            <a:ext cx="9144000" cy="68447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283</Words>
  <Application>Microsoft Office PowerPoint</Application>
  <PresentationFormat>Экран (4:3)</PresentationFormat>
  <Paragraphs>16</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Ліс любить чистоту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MSPUTNIK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eXPerience</dc:creator>
  <cp:lastModifiedBy>Ігорь</cp:lastModifiedBy>
  <cp:revision>10</cp:revision>
  <dcterms:created xsi:type="dcterms:W3CDTF">2013-01-24T15:45:00Z</dcterms:created>
  <dcterms:modified xsi:type="dcterms:W3CDTF">2013-01-28T15:30:56Z</dcterms:modified>
</cp:coreProperties>
</file>