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407E-F007-4605-8EFA-86F48C76155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1A57-46DF-4218-B986-96FFDCE4D1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4500594"/>
          </a:xfrm>
        </p:spPr>
        <p:txBody>
          <a:bodyPr>
            <a:normAutofit/>
          </a:bodyPr>
          <a:lstStyle/>
          <a:p>
            <a:r>
              <a:rPr lang="ru-RU" sz="6000" b="1" i="1" u="sng" dirty="0">
                <a:latin typeface="Book Antiqua" pitchFamily="18" charset="0"/>
              </a:rPr>
              <a:t>Земля — планета </a:t>
            </a:r>
            <a:r>
              <a:rPr lang="ru-RU" sz="6000" b="1" i="1" u="sng" dirty="0" err="1">
                <a:latin typeface="Book Antiqua" pitchFamily="18" charset="0"/>
              </a:rPr>
              <a:t>Сонячної</a:t>
            </a:r>
            <a:r>
              <a:rPr lang="ru-RU" sz="6000" b="1" i="1" u="sng" dirty="0">
                <a:latin typeface="Book Antiqua" pitchFamily="18" charset="0"/>
              </a:rPr>
              <a:t> </a:t>
            </a:r>
            <a:r>
              <a:rPr lang="ru-RU" sz="6000" b="1" i="1" u="sng" dirty="0" err="1">
                <a:latin typeface="Book Antiqua" pitchFamily="18" charset="0"/>
              </a:rPr>
              <a:t>системи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4500570"/>
            <a:ext cx="3643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ook Antiqua" pitchFamily="18" charset="0"/>
              </a:rPr>
              <a:t>П</a:t>
            </a:r>
            <a:r>
              <a:rPr lang="uk-UA" sz="3200" dirty="0" err="1" smtClean="0">
                <a:latin typeface="Book Antiqua" pitchFamily="18" charset="0"/>
              </a:rPr>
              <a:t>ідготувала</a:t>
            </a:r>
            <a:r>
              <a:rPr lang="uk-UA" sz="3200" dirty="0">
                <a:latin typeface="Book Antiqua" pitchFamily="18" charset="0"/>
              </a:rPr>
              <a:t>:</a:t>
            </a:r>
            <a:endParaRPr lang="uk-UA" sz="3200" dirty="0" smtClean="0">
              <a:latin typeface="Book Antiqua" pitchFamily="18" charset="0"/>
            </a:endParaRPr>
          </a:p>
          <a:p>
            <a:r>
              <a:rPr lang="uk-UA" sz="3200" dirty="0" smtClean="0">
                <a:latin typeface="Book Antiqua" pitchFamily="18" charset="0"/>
              </a:rPr>
              <a:t>Учениця 5 класу</a:t>
            </a:r>
          </a:p>
          <a:p>
            <a:r>
              <a:rPr lang="uk-UA" sz="3200" dirty="0" smtClean="0">
                <a:latin typeface="Book Antiqua" pitchFamily="18" charset="0"/>
              </a:rPr>
              <a:t>Мельник Катерина</a:t>
            </a:r>
            <a:endParaRPr lang="ru-RU" sz="32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Обертання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Шлях </a:t>
            </a:r>
            <a:r>
              <a:rPr lang="ru-RU" b="1" dirty="0" err="1"/>
              <a:t>руху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 (а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 планет)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 </a:t>
            </a:r>
            <a:r>
              <a:rPr lang="ru-RU" b="1" dirty="0" err="1"/>
              <a:t>називається</a:t>
            </a:r>
            <a:r>
              <a:rPr lang="ru-RU" b="1" dirty="0"/>
              <a:t> </a:t>
            </a:r>
            <a:r>
              <a:rPr lang="ru-RU" b="1" dirty="0" err="1"/>
              <a:t>орбітою</a:t>
            </a:r>
            <a:r>
              <a:rPr lang="ru-RU" b="1" dirty="0"/>
              <a:t>, вона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еліпсоподібну</a:t>
            </a:r>
            <a:r>
              <a:rPr lang="ru-RU" b="1" dirty="0"/>
              <a:t> форму.</a:t>
            </a:r>
            <a:br>
              <a:rPr lang="ru-RU" b="1" dirty="0"/>
            </a:br>
            <a:r>
              <a:rPr lang="ru-RU" b="1" dirty="0"/>
              <a:t>Перигей — </a:t>
            </a:r>
            <a:r>
              <a:rPr lang="ru-RU" b="1" dirty="0" err="1"/>
              <a:t>найменша</a:t>
            </a:r>
            <a:r>
              <a:rPr lang="ru-RU" b="1" dirty="0"/>
              <a:t> </a:t>
            </a:r>
            <a:r>
              <a:rPr lang="ru-RU" b="1" dirty="0" err="1"/>
              <a:t>відстань</a:t>
            </a:r>
            <a:r>
              <a:rPr lang="ru-RU" b="1" dirty="0"/>
              <a:t> </a:t>
            </a:r>
            <a:r>
              <a:rPr lang="ru-RU" b="1" dirty="0" err="1"/>
              <a:t>орбіти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 (  км).</a:t>
            </a:r>
            <a:br>
              <a:rPr lang="ru-RU" b="1" dirty="0"/>
            </a:br>
            <a:r>
              <a:rPr lang="ru-RU" b="1" dirty="0"/>
              <a:t>Апогей — </a:t>
            </a:r>
            <a:r>
              <a:rPr lang="ru-RU" b="1" dirty="0" err="1"/>
              <a:t>найбільша</a:t>
            </a:r>
            <a:r>
              <a:rPr lang="ru-RU" b="1" dirty="0"/>
              <a:t> </a:t>
            </a:r>
            <a:r>
              <a:rPr lang="ru-RU" b="1" dirty="0" err="1"/>
              <a:t>відстань</a:t>
            </a:r>
            <a:r>
              <a:rPr lang="ru-RU" b="1" dirty="0"/>
              <a:t> </a:t>
            </a:r>
            <a:r>
              <a:rPr lang="ru-RU" b="1" dirty="0" err="1"/>
              <a:t>орбіти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 (  км).</a:t>
            </a:r>
            <a:br>
              <a:rPr lang="ru-RU" b="1" dirty="0"/>
            </a:br>
            <a:r>
              <a:rPr lang="ru-RU" b="1" dirty="0"/>
              <a:t>Чим </a:t>
            </a:r>
            <a:r>
              <a:rPr lang="ru-RU" b="1" dirty="0" err="1"/>
              <a:t>далі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Сонця</a:t>
            </a:r>
            <a:r>
              <a:rPr lang="ru-RU" b="1" dirty="0"/>
              <a:t> </a:t>
            </a:r>
            <a:r>
              <a:rPr lang="ru-RU" b="1" dirty="0" err="1"/>
              <a:t>перебуває</a:t>
            </a:r>
            <a:r>
              <a:rPr lang="ru-RU" b="1" dirty="0"/>
              <a:t> Земля, </a:t>
            </a:r>
            <a:r>
              <a:rPr lang="ru-RU" b="1" dirty="0" err="1"/>
              <a:t>тим</a:t>
            </a:r>
            <a:r>
              <a:rPr lang="ru-RU" b="1" dirty="0"/>
              <a:t> </a:t>
            </a:r>
            <a:r>
              <a:rPr lang="ru-RU" b="1" dirty="0" err="1"/>
              <a:t>меншою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швидкість</a:t>
            </a:r>
            <a:r>
              <a:rPr lang="ru-RU" b="1" dirty="0"/>
              <a:t>, </a:t>
            </a:r>
            <a:r>
              <a:rPr lang="ru-RU" b="1" dirty="0" err="1"/>
              <a:t>чим</a:t>
            </a:r>
            <a:r>
              <a:rPr lang="ru-RU" b="1" dirty="0"/>
              <a:t> </a:t>
            </a:r>
            <a:r>
              <a:rPr lang="ru-RU" b="1" dirty="0" err="1"/>
              <a:t>ближче</a:t>
            </a:r>
            <a:r>
              <a:rPr lang="ru-RU" b="1" dirty="0"/>
              <a:t> — </a:t>
            </a:r>
            <a:r>
              <a:rPr lang="ru-RU" b="1" dirty="0" err="1"/>
              <a:t>тим</a:t>
            </a:r>
            <a:r>
              <a:rPr lang="ru-RU" b="1" dirty="0"/>
              <a:t> </a:t>
            </a:r>
            <a:r>
              <a:rPr lang="ru-RU" b="1" dirty="0" err="1"/>
              <a:t>швидкість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більшою</a:t>
            </a:r>
            <a:r>
              <a:rPr lang="ru-RU" b="1" dirty="0"/>
              <a:t>. Через </a:t>
            </a:r>
            <a:r>
              <a:rPr lang="ru-RU" b="1" dirty="0" err="1"/>
              <a:t>величезну</a:t>
            </a:r>
            <a:r>
              <a:rPr lang="ru-RU" b="1" dirty="0"/>
              <a:t> </a:t>
            </a:r>
            <a:r>
              <a:rPr lang="ru-RU" b="1" dirty="0" err="1"/>
              <a:t>відстань</a:t>
            </a:r>
            <a:r>
              <a:rPr lang="ru-RU" b="1" dirty="0"/>
              <a:t> до </a:t>
            </a:r>
            <a:r>
              <a:rPr lang="ru-RU" b="1" dirty="0" err="1"/>
              <a:t>Сонця</a:t>
            </a:r>
            <a:r>
              <a:rPr lang="ru-RU" b="1" dirty="0"/>
              <a:t> </a:t>
            </a:r>
            <a:r>
              <a:rPr lang="ru-RU" b="1" dirty="0" err="1"/>
              <a:t>ця</a:t>
            </a:r>
            <a:r>
              <a:rPr lang="ru-RU" b="1" dirty="0"/>
              <a:t> </a:t>
            </a:r>
            <a:r>
              <a:rPr lang="ru-RU" b="1" dirty="0" err="1"/>
              <a:t>різниця</a:t>
            </a:r>
            <a:r>
              <a:rPr lang="ru-RU" b="1" dirty="0"/>
              <a:t> у </a:t>
            </a:r>
            <a:r>
              <a:rPr lang="ru-RU" b="1" dirty="0" err="1"/>
              <a:t>швидкості</a:t>
            </a:r>
            <a:r>
              <a:rPr lang="ru-RU" b="1" dirty="0"/>
              <a:t> на </a:t>
            </a:r>
            <a:r>
              <a:rPr lang="ru-RU" b="1" dirty="0" err="1"/>
              <a:t>Землі</a:t>
            </a:r>
            <a:r>
              <a:rPr lang="ru-RU" b="1" dirty="0"/>
              <a:t> не </a:t>
            </a:r>
            <a:r>
              <a:rPr lang="ru-RU" b="1" dirty="0" err="1"/>
              <a:t>відчувається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Обертання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</a:t>
            </a:r>
            <a:r>
              <a:rPr lang="ru-RU" b="1" dirty="0" err="1"/>
              <a:t>своєї</a:t>
            </a:r>
            <a:r>
              <a:rPr lang="ru-RU" b="1" dirty="0"/>
              <a:t> </a:t>
            </a:r>
            <a:r>
              <a:rPr lang="ru-RU" b="1" dirty="0" err="1"/>
              <a:t>осі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428736"/>
            <a:ext cx="52149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Вісь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уявна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,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</a:t>
            </a:r>
            <a:r>
              <a:rPr lang="ru-RU" b="1" dirty="0"/>
              <a:t> </a:t>
            </a:r>
            <a:r>
              <a:rPr lang="ru-RU" b="1" dirty="0" err="1"/>
              <a:t>Північний</a:t>
            </a:r>
            <a:r>
              <a:rPr lang="ru-RU" b="1" dirty="0"/>
              <a:t> </a:t>
            </a:r>
            <a:r>
              <a:rPr lang="ru-RU" dirty="0" err="1"/>
              <a:t>і</a:t>
            </a:r>
            <a:r>
              <a:rPr lang="ru-RU" b="1" dirty="0" err="1"/>
              <a:t>Південний</a:t>
            </a:r>
            <a:r>
              <a:rPr lang="ru-RU" b="1" dirty="0"/>
              <a:t> </a:t>
            </a:r>
            <a:r>
              <a:rPr lang="ru-RU" b="1" dirty="0" err="1"/>
              <a:t>полюси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протилежні</a:t>
            </a:r>
            <a:r>
              <a:rPr lang="ru-RU" dirty="0"/>
              <a:t> точки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проходить </a:t>
            </a:r>
            <a:r>
              <a:rPr lang="ru-RU" dirty="0" err="1"/>
              <a:t>уявна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Коло, </a:t>
            </a:r>
            <a:r>
              <a:rPr lang="ru-RU" dirty="0" err="1"/>
              <a:t>рівновіддалене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полюсів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b="1" dirty="0"/>
              <a:t> </a:t>
            </a:r>
            <a:r>
              <a:rPr lang="ru-RU" b="1" dirty="0" err="1"/>
              <a:t>екватором</a:t>
            </a:r>
            <a:r>
              <a:rPr lang="ru-RU" dirty="0"/>
              <a:t>. </a:t>
            </a:r>
            <a:r>
              <a:rPr lang="ru-RU" dirty="0" err="1"/>
              <a:t>Екватор</a:t>
            </a:r>
            <a:r>
              <a:rPr lang="ru-RU" dirty="0"/>
              <a:t> </a:t>
            </a:r>
            <a:r>
              <a:rPr lang="ru-RU" dirty="0" err="1"/>
              <a:t>поділяє</a:t>
            </a:r>
            <a:r>
              <a:rPr lang="ru-RU" dirty="0"/>
              <a:t> Землю на</a:t>
            </a:r>
            <a:r>
              <a:rPr lang="ru-RU" b="1" dirty="0"/>
              <a:t> </a:t>
            </a:r>
            <a:r>
              <a:rPr lang="ru-RU" b="1" dirty="0" err="1"/>
              <a:t>Північну</a:t>
            </a:r>
            <a:r>
              <a:rPr lang="ru-RU" b="1" dirty="0"/>
              <a:t> </a:t>
            </a:r>
            <a:r>
              <a:rPr lang="ru-RU" dirty="0" err="1"/>
              <a:t>та</a:t>
            </a:r>
            <a:r>
              <a:rPr lang="ru-RU" b="1" dirty="0" err="1"/>
              <a:t>Південну</a:t>
            </a:r>
            <a:r>
              <a:rPr lang="ru-RU" b="1" dirty="0"/>
              <a:t> </a:t>
            </a:r>
            <a:r>
              <a:rPr lang="ru-RU" b="1" dirty="0" err="1"/>
              <a:t>півкулі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Земна </a:t>
            </a:r>
            <a:r>
              <a:rPr lang="ru-RU" dirty="0" err="1"/>
              <a:t>вісь</a:t>
            </a:r>
            <a:r>
              <a:rPr lang="ru-RU" dirty="0"/>
              <a:t> на </a:t>
            </a:r>
            <a:r>
              <a:rPr lang="ru-RU" dirty="0" err="1"/>
              <a:t>півночі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Полярну</a:t>
            </a:r>
            <a:r>
              <a:rPr lang="ru-RU" dirty="0"/>
              <a:t> </a:t>
            </a:r>
            <a:r>
              <a:rPr lang="ru-RU" dirty="0" err="1"/>
              <a:t>зірку</a:t>
            </a:r>
            <a:r>
              <a:rPr lang="ru-RU" dirty="0"/>
              <a:t>. Земля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заходу на </a:t>
            </a:r>
            <a:r>
              <a:rPr lang="ru-RU" dirty="0" err="1"/>
              <a:t>схід</a:t>
            </a:r>
            <a:r>
              <a:rPr lang="ru-RU" dirty="0"/>
              <a:t>. </a:t>
            </a:r>
            <a:r>
              <a:rPr lang="ru-RU" dirty="0" err="1"/>
              <a:t>Проміжок</a:t>
            </a:r>
            <a:r>
              <a:rPr lang="ru-RU" dirty="0"/>
              <a:t> часу, за </a:t>
            </a:r>
            <a:r>
              <a:rPr lang="ru-RU" dirty="0" err="1"/>
              <a:t>який</a:t>
            </a:r>
            <a:r>
              <a:rPr lang="ru-RU" dirty="0"/>
              <a:t> Земля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оберт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,—</a:t>
            </a:r>
            <a:r>
              <a:rPr lang="ru-RU" b="1" dirty="0"/>
              <a:t> </a:t>
            </a:r>
            <a:r>
              <a:rPr lang="ru-RU" b="1" dirty="0" err="1"/>
              <a:t>доба</a:t>
            </a:r>
            <a:r>
              <a:rPr lang="ru-RU" b="1" dirty="0"/>
              <a:t> </a:t>
            </a:r>
            <a:r>
              <a:rPr lang="ru-RU" dirty="0"/>
              <a:t>(24 </a:t>
            </a:r>
            <a:r>
              <a:rPr lang="ru-RU" dirty="0" err="1"/>
              <a:t>години</a:t>
            </a:r>
            <a:r>
              <a:rPr lang="ru-RU" dirty="0"/>
              <a:t>).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тепла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—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дня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ночі</a:t>
            </a:r>
            <a:r>
              <a:rPr lang="ru-RU" dirty="0"/>
              <a:t>. </a:t>
            </a:r>
            <a:r>
              <a:rPr lang="ru-RU" dirty="0" err="1"/>
              <a:t>Уранці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 сходить на </a:t>
            </a:r>
            <a:r>
              <a:rPr lang="ru-RU" dirty="0" err="1"/>
              <a:t>сході</a:t>
            </a:r>
            <a:r>
              <a:rPr lang="ru-RU" dirty="0"/>
              <a:t>, а </a:t>
            </a:r>
            <a:r>
              <a:rPr lang="ru-RU" dirty="0" err="1"/>
              <a:t>ввечері</a:t>
            </a:r>
            <a:r>
              <a:rPr lang="ru-RU" dirty="0"/>
              <a:t> заходить на </a:t>
            </a:r>
            <a:r>
              <a:rPr lang="ru-RU" dirty="0" err="1"/>
              <a:t>заході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8" name="Рисунок 7" descr="загруженное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357298"/>
            <a:ext cx="2905127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subject.com.ua/dovidnik/priroda/group65_256_fmt1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6072230" cy="427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5984" y="5643578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>
                <a:latin typeface="Book Antiqua" pitchFamily="18" charset="0"/>
              </a:rPr>
              <a:t>Зміна</a:t>
            </a:r>
            <a:r>
              <a:rPr lang="ru-RU" sz="4400" dirty="0">
                <a:latin typeface="Book Antiqua" pitchFamily="18" charset="0"/>
              </a:rPr>
              <a:t> дня </a:t>
            </a:r>
            <a:r>
              <a:rPr lang="ru-RU" sz="4400" dirty="0" err="1">
                <a:latin typeface="Book Antiqua" pitchFamily="18" charset="0"/>
              </a:rPr>
              <a:t>і</a:t>
            </a:r>
            <a:r>
              <a:rPr lang="ru-RU" sz="4400" dirty="0">
                <a:latin typeface="Book Antiqua" pitchFamily="18" charset="0"/>
              </a:rPr>
              <a:t> </a:t>
            </a:r>
            <a:r>
              <a:rPr lang="ru-RU" sz="4400" dirty="0" err="1">
                <a:latin typeface="Book Antiqua" pitchFamily="18" charset="0"/>
              </a:rPr>
              <a:t>ночі</a:t>
            </a:r>
            <a:endParaRPr lang="ru-RU" sz="4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Форма та </a:t>
            </a:r>
            <a:r>
              <a:rPr lang="ru-RU" b="1" dirty="0" err="1"/>
              <a:t>розміри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182880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Book Antiqua" pitchFamily="18" charset="0"/>
              </a:rPr>
              <a:t>Земля </a:t>
            </a:r>
            <a:r>
              <a:rPr lang="ru-RU" dirty="0" err="1">
                <a:latin typeface="Book Antiqua" pitchFamily="18" charset="0"/>
              </a:rPr>
              <a:t>має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кулясту</a:t>
            </a:r>
            <a:r>
              <a:rPr lang="ru-RU" dirty="0">
                <a:latin typeface="Book Antiqua" pitchFamily="18" charset="0"/>
              </a:rPr>
              <a:t> форму, </a:t>
            </a:r>
            <a:r>
              <a:rPr lang="ru-RU" dirty="0" err="1">
                <a:latin typeface="Book Antiqua" pitchFamily="18" charset="0"/>
              </a:rPr>
              <a:t>трохи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сплющену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з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полюсів</a:t>
            </a:r>
            <a:r>
              <a:rPr lang="ru-RU" dirty="0">
                <a:latin typeface="Book Antiqua" pitchFamily="18" charset="0"/>
              </a:rPr>
              <a:t>. </a:t>
            </a:r>
            <a:r>
              <a:rPr lang="ru-RU" dirty="0" err="1">
                <a:latin typeface="Book Antiqua" pitchFamily="18" charset="0"/>
              </a:rPr>
              <a:t>Радіус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Землі</a:t>
            </a:r>
            <a:r>
              <a:rPr lang="ru-RU" dirty="0">
                <a:latin typeface="Book Antiqua" pitchFamily="18" charset="0"/>
              </a:rPr>
              <a:t> — 6370 км, </a:t>
            </a:r>
            <a:r>
              <a:rPr lang="ru-RU" dirty="0" err="1">
                <a:latin typeface="Book Antiqua" pitchFamily="18" charset="0"/>
              </a:rPr>
              <a:t>довжина</a:t>
            </a:r>
            <a:r>
              <a:rPr lang="ru-RU" dirty="0">
                <a:latin typeface="Book Antiqua" pitchFamily="18" charset="0"/>
              </a:rPr>
              <a:t> кола на </a:t>
            </a:r>
            <a:r>
              <a:rPr lang="ru-RU" dirty="0" err="1">
                <a:latin typeface="Book Antiqua" pitchFamily="18" charset="0"/>
              </a:rPr>
              <a:t>екваторі</a:t>
            </a:r>
            <a:r>
              <a:rPr lang="ru-RU" dirty="0">
                <a:latin typeface="Book Antiqua" pitchFamily="18" charset="0"/>
              </a:rPr>
              <a:t> — 40 тис. км.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000372"/>
            <a:ext cx="2262190" cy="2262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429132"/>
            <a:ext cx="2796085" cy="20943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Зміна</a:t>
            </a:r>
            <a:r>
              <a:rPr lang="ru-RU" b="1" dirty="0"/>
              <a:t> </a:t>
            </a:r>
            <a:r>
              <a:rPr lang="ru-RU" b="1" dirty="0" err="1"/>
              <a:t>пір</a:t>
            </a:r>
            <a:r>
              <a:rPr lang="ru-RU" b="1" dirty="0"/>
              <a:t> року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Book Antiqua" pitchFamily="18" charset="0"/>
              </a:rPr>
              <a:t>Земля </a:t>
            </a:r>
            <a:r>
              <a:rPr lang="ru-RU" dirty="0" err="1">
                <a:latin typeface="Book Antiqua" pitchFamily="18" charset="0"/>
              </a:rPr>
              <a:t>робить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повний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оберт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навколо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Сонця</a:t>
            </a:r>
            <a:r>
              <a:rPr lang="ru-RU" dirty="0">
                <a:latin typeface="Book Antiqua" pitchFamily="18" charset="0"/>
              </a:rPr>
              <a:t> за 365 </a:t>
            </a:r>
            <a:r>
              <a:rPr lang="ru-RU" dirty="0" err="1">
                <a:latin typeface="Book Antiqua" pitchFamily="18" charset="0"/>
              </a:rPr>
              <a:t>діб</a:t>
            </a:r>
            <a:r>
              <a:rPr lang="ru-RU" dirty="0">
                <a:latin typeface="Book Antiqua" pitchFamily="18" charset="0"/>
              </a:rPr>
              <a:t> 5 годин 48 </a:t>
            </a:r>
            <a:r>
              <a:rPr lang="ru-RU" dirty="0" err="1">
                <a:latin typeface="Book Antiqua" pitchFamily="18" charset="0"/>
              </a:rPr>
              <a:t>хвилин</a:t>
            </a:r>
            <a:r>
              <a:rPr lang="ru-RU" dirty="0">
                <a:latin typeface="Book Antiqua" pitchFamily="18" charset="0"/>
              </a:rPr>
              <a:t> 46 секунд. Цей </a:t>
            </a:r>
            <a:r>
              <a:rPr lang="ru-RU" dirty="0" err="1">
                <a:latin typeface="Book Antiqua" pitchFamily="18" charset="0"/>
              </a:rPr>
              <a:t>період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називається</a:t>
            </a:r>
            <a:r>
              <a:rPr lang="ru-RU" b="1" dirty="0" err="1">
                <a:latin typeface="Book Antiqua" pitchFamily="18" charset="0"/>
              </a:rPr>
              <a:t>роком</a:t>
            </a:r>
            <a:r>
              <a:rPr lang="ru-RU" dirty="0">
                <a:latin typeface="Book Antiqua" pitchFamily="18" charset="0"/>
              </a:rPr>
              <a:t>. За </a:t>
            </a:r>
            <a:r>
              <a:rPr lang="ru-RU" dirty="0" err="1">
                <a:latin typeface="Book Antiqua" pitchFamily="18" charset="0"/>
              </a:rPr>
              <a:t>кожні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чотири</a:t>
            </a:r>
            <a:r>
              <a:rPr lang="ru-RU" dirty="0">
                <a:latin typeface="Book Antiqua" pitchFamily="18" charset="0"/>
              </a:rPr>
              <a:t> роки </a:t>
            </a:r>
            <a:r>
              <a:rPr lang="ru-RU" dirty="0" err="1">
                <a:latin typeface="Book Antiqua" pitchFamily="18" charset="0"/>
              </a:rPr>
              <a:t>із</a:t>
            </a:r>
            <a:r>
              <a:rPr lang="ru-RU" dirty="0">
                <a:latin typeface="Book Antiqua" pitchFamily="18" charset="0"/>
              </a:rPr>
              <a:t> «</a:t>
            </a:r>
            <a:r>
              <a:rPr lang="ru-RU" dirty="0" err="1">
                <a:latin typeface="Book Antiqua" pitchFamily="18" charset="0"/>
              </a:rPr>
              <a:t>зайвих</a:t>
            </a:r>
            <a:r>
              <a:rPr lang="ru-RU" dirty="0">
                <a:latin typeface="Book Antiqua" pitchFamily="18" charset="0"/>
              </a:rPr>
              <a:t>» шести годин </a:t>
            </a:r>
            <a:r>
              <a:rPr lang="ru-RU" dirty="0" err="1">
                <a:latin typeface="Book Antiqua" pitchFamily="18" charset="0"/>
              </a:rPr>
              <a:t>набирається</a:t>
            </a:r>
            <a:r>
              <a:rPr lang="ru-RU" dirty="0">
                <a:latin typeface="Book Antiqua" pitchFamily="18" charset="0"/>
              </a:rPr>
              <a:t> один день, </a:t>
            </a:r>
            <a:r>
              <a:rPr lang="ru-RU" dirty="0" err="1">
                <a:latin typeface="Book Antiqua" pitchFamily="18" charset="0"/>
              </a:rPr>
              <a:t>який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приєднують</a:t>
            </a:r>
            <a:r>
              <a:rPr lang="ru-RU" dirty="0">
                <a:latin typeface="Book Antiqua" pitchFamily="18" charset="0"/>
              </a:rPr>
              <a:t> до лютого (29 лютого); </a:t>
            </a:r>
            <a:r>
              <a:rPr lang="ru-RU" dirty="0" err="1">
                <a:latin typeface="Book Antiqua" pitchFamily="18" charset="0"/>
              </a:rPr>
              <a:t>такий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рік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називається</a:t>
            </a:r>
            <a:r>
              <a:rPr lang="ru-RU" b="1" dirty="0">
                <a:latin typeface="Book Antiqua" pitchFamily="18" charset="0"/>
              </a:rPr>
              <a:t> </a:t>
            </a:r>
            <a:r>
              <a:rPr lang="ru-RU" b="1" dirty="0" err="1">
                <a:latin typeface="Book Antiqua" pitchFamily="18" charset="0"/>
              </a:rPr>
              <a:t>високосним</a:t>
            </a:r>
            <a:r>
              <a:rPr lang="ru-RU" dirty="0" smtClean="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Земля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рівномірно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30 км/с. На одному </a:t>
            </a:r>
            <a:r>
              <a:rPr lang="ru-RU" dirty="0" err="1" smtClean="0"/>
              <a:t>боці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наша планета </a:t>
            </a:r>
            <a:r>
              <a:rPr lang="ru-RU" dirty="0" err="1" smtClean="0"/>
              <a:t>нахилена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північною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—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освітлює</a:t>
            </a:r>
            <a:r>
              <a:rPr lang="ru-RU" dirty="0" smtClean="0"/>
              <a:t> </a:t>
            </a:r>
            <a:r>
              <a:rPr lang="ru-RU" dirty="0" err="1" smtClean="0"/>
              <a:t>Північну</a:t>
            </a:r>
            <a:r>
              <a:rPr lang="ru-RU" dirty="0" smtClean="0"/>
              <a:t> </a:t>
            </a:r>
            <a:r>
              <a:rPr lang="ru-RU" dirty="0" err="1" smtClean="0"/>
              <a:t>півкулю</a:t>
            </a:r>
            <a:r>
              <a:rPr lang="ru-RU" dirty="0" smtClean="0"/>
              <a:t>; у </a:t>
            </a:r>
            <a:r>
              <a:rPr lang="ru-RU" dirty="0" err="1" smtClean="0"/>
              <a:t>цей</a:t>
            </a:r>
            <a:r>
              <a:rPr lang="ru-RU" dirty="0" smtClean="0"/>
              <a:t> час у </a:t>
            </a:r>
            <a:r>
              <a:rPr lang="ru-RU" dirty="0" err="1" smtClean="0"/>
              <a:t>Північній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—</a:t>
            </a:r>
            <a:r>
              <a:rPr lang="ru-RU" b="1" dirty="0" smtClean="0"/>
              <a:t> </a:t>
            </a:r>
            <a:r>
              <a:rPr lang="ru-RU" b="1" dirty="0" err="1" smtClean="0"/>
              <a:t>літо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Південній</a:t>
            </a:r>
            <a:r>
              <a:rPr lang="ru-RU" dirty="0" smtClean="0"/>
              <a:t> —</a:t>
            </a:r>
            <a:r>
              <a:rPr lang="ru-RU" b="1" dirty="0" smtClean="0"/>
              <a:t> зима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571876"/>
            <a:ext cx="3871921" cy="25118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30" y="3643314"/>
            <a:ext cx="3415835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350046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>
                <a:latin typeface="Book Antiqua" pitchFamily="18" charset="0"/>
              </a:rPr>
              <a:t>У </a:t>
            </a:r>
            <a:r>
              <a:rPr lang="ru-RU" dirty="0" err="1">
                <a:latin typeface="Book Antiqua" pitchFamily="18" charset="0"/>
              </a:rPr>
              <a:t>Північній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півкулі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існують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особливі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дні</a:t>
            </a:r>
            <a:r>
              <a:rPr lang="ru-RU" dirty="0">
                <a:latin typeface="Book Antiqua" pitchFamily="18" charset="0"/>
              </a:rPr>
              <a:t>:</a:t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21 </a:t>
            </a:r>
            <a:r>
              <a:rPr lang="ru-RU" dirty="0" err="1">
                <a:latin typeface="Book Antiqua" pitchFamily="18" charset="0"/>
              </a:rPr>
              <a:t>березня</a:t>
            </a:r>
            <a:r>
              <a:rPr lang="ru-RU" dirty="0">
                <a:latin typeface="Book Antiqua" pitchFamily="18" charset="0"/>
              </a:rPr>
              <a:t> — день</a:t>
            </a:r>
            <a:r>
              <a:rPr lang="ru-RU" b="1" dirty="0">
                <a:latin typeface="Book Antiqua" pitchFamily="18" charset="0"/>
              </a:rPr>
              <a:t> </a:t>
            </a:r>
            <a:r>
              <a:rPr lang="ru-RU" b="1" dirty="0" err="1">
                <a:latin typeface="Book Antiqua" pitchFamily="18" charset="0"/>
              </a:rPr>
              <a:t>весняного</a:t>
            </a: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 err="1">
                <a:latin typeface="Book Antiqua" pitchFamily="18" charset="0"/>
              </a:rPr>
              <a:t>рівнодення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тривалість</a:t>
            </a:r>
            <a:r>
              <a:rPr lang="ru-RU" dirty="0">
                <a:latin typeface="Book Antiqua" pitchFamily="18" charset="0"/>
              </a:rPr>
              <a:t> дня </a:t>
            </a:r>
            <a:r>
              <a:rPr lang="ru-RU" dirty="0" err="1">
                <a:latin typeface="Book Antiqua" pitchFamily="18" charset="0"/>
              </a:rPr>
              <a:t>дорівнює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тривалості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ночі</a:t>
            </a:r>
            <a:r>
              <a:rPr lang="ru-RU" dirty="0">
                <a:latin typeface="Book Antiqua" pitchFamily="18" charset="0"/>
              </a:rPr>
              <a:t>.</a:t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22 </a:t>
            </a:r>
            <a:r>
              <a:rPr lang="ru-RU" dirty="0" err="1">
                <a:latin typeface="Book Antiqua" pitchFamily="18" charset="0"/>
              </a:rPr>
              <a:t>червня</a:t>
            </a:r>
            <a:r>
              <a:rPr lang="ru-RU" dirty="0">
                <a:latin typeface="Book Antiqua" pitchFamily="18" charset="0"/>
              </a:rPr>
              <a:t> — день</a:t>
            </a:r>
            <a:r>
              <a:rPr lang="ru-RU" b="1" dirty="0">
                <a:latin typeface="Book Antiqua" pitchFamily="18" charset="0"/>
              </a:rPr>
              <a:t> </a:t>
            </a:r>
            <a:r>
              <a:rPr lang="ru-RU" b="1" dirty="0" err="1">
                <a:latin typeface="Book Antiqua" pitchFamily="18" charset="0"/>
              </a:rPr>
              <a:t>літнього</a:t>
            </a: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 err="1">
                <a:latin typeface="Book Antiqua" pitchFamily="18" charset="0"/>
              </a:rPr>
              <a:t>сонцестояння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найдовший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день</a:t>
            </a:r>
            <a:r>
              <a:rPr lang="ru-RU" dirty="0">
                <a:latin typeface="Book Antiqua" pitchFamily="18" charset="0"/>
              </a:rPr>
              <a:t> у </a:t>
            </a:r>
            <a:r>
              <a:rPr lang="ru-RU" dirty="0" err="1">
                <a:latin typeface="Book Antiqua" pitchFamily="18" charset="0"/>
              </a:rPr>
              <a:t>році</a:t>
            </a:r>
            <a:r>
              <a:rPr lang="ru-RU" dirty="0">
                <a:latin typeface="Book Antiqua" pitchFamily="18" charset="0"/>
              </a:rPr>
              <a:t>.</a:t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23 </a:t>
            </a:r>
            <a:r>
              <a:rPr lang="ru-RU" dirty="0" err="1">
                <a:latin typeface="Book Antiqua" pitchFamily="18" charset="0"/>
              </a:rPr>
              <a:t>вересня</a:t>
            </a:r>
            <a:r>
              <a:rPr lang="ru-RU" dirty="0">
                <a:latin typeface="Book Antiqua" pitchFamily="18" charset="0"/>
              </a:rPr>
              <a:t> — день</a:t>
            </a:r>
            <a:r>
              <a:rPr lang="ru-RU" b="1" dirty="0">
                <a:latin typeface="Book Antiqua" pitchFamily="18" charset="0"/>
              </a:rPr>
              <a:t> </a:t>
            </a:r>
            <a:r>
              <a:rPr lang="ru-RU" b="1" dirty="0" err="1">
                <a:latin typeface="Book Antiqua" pitchFamily="18" charset="0"/>
              </a:rPr>
              <a:t>осіннього</a:t>
            </a: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 err="1">
                <a:latin typeface="Book Antiqua" pitchFamily="18" charset="0"/>
              </a:rPr>
              <a:t>рівнодення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тривалість</a:t>
            </a:r>
            <a:r>
              <a:rPr lang="ru-RU" dirty="0">
                <a:latin typeface="Book Antiqua" pitchFamily="18" charset="0"/>
              </a:rPr>
              <a:t> дня </a:t>
            </a:r>
            <a:r>
              <a:rPr lang="ru-RU" dirty="0" err="1">
                <a:latin typeface="Book Antiqua" pitchFamily="18" charset="0"/>
              </a:rPr>
              <a:t>дорівнює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тривалості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ночі</a:t>
            </a:r>
            <a:r>
              <a:rPr lang="ru-RU" dirty="0">
                <a:latin typeface="Book Antiqua" pitchFamily="18" charset="0"/>
              </a:rPr>
              <a:t>.</a:t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>22 </a:t>
            </a:r>
            <a:r>
              <a:rPr lang="ru-RU" dirty="0" err="1">
                <a:latin typeface="Book Antiqua" pitchFamily="18" charset="0"/>
              </a:rPr>
              <a:t>грудня</a:t>
            </a:r>
            <a:r>
              <a:rPr lang="ru-RU" dirty="0">
                <a:latin typeface="Book Antiqua" pitchFamily="18" charset="0"/>
              </a:rPr>
              <a:t> — день</a:t>
            </a:r>
            <a:r>
              <a:rPr lang="ru-RU" b="1" dirty="0">
                <a:latin typeface="Book Antiqua" pitchFamily="18" charset="0"/>
              </a:rPr>
              <a:t> </a:t>
            </a:r>
            <a:r>
              <a:rPr lang="ru-RU" b="1" dirty="0" err="1">
                <a:latin typeface="Book Antiqua" pitchFamily="18" charset="0"/>
              </a:rPr>
              <a:t>зимового</a:t>
            </a: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 err="1">
                <a:latin typeface="Book Antiqua" pitchFamily="18" charset="0"/>
              </a:rPr>
              <a:t>сонце-стояння</a:t>
            </a:r>
            <a:r>
              <a:rPr lang="ru-RU" dirty="0">
                <a:latin typeface="Book Antiqua" pitchFamily="18" charset="0"/>
              </a:rPr>
              <a:t>, </a:t>
            </a:r>
            <a:r>
              <a:rPr lang="ru-RU" dirty="0" err="1">
                <a:latin typeface="Book Antiqua" pitchFamily="18" charset="0"/>
              </a:rPr>
              <a:t>найкоротший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 err="1">
                <a:latin typeface="Book Antiqua" pitchFamily="18" charset="0"/>
              </a:rPr>
              <a:t>день</a:t>
            </a:r>
            <a:r>
              <a:rPr lang="ru-RU" dirty="0">
                <a:latin typeface="Book Antiqua" pitchFamily="18" charset="0"/>
              </a:rPr>
              <a:t> у </a:t>
            </a:r>
            <a:r>
              <a:rPr lang="ru-RU" dirty="0" err="1">
                <a:latin typeface="Book Antiqua" pitchFamily="18" charset="0"/>
              </a:rPr>
              <a:t>році</a:t>
            </a:r>
            <a:r>
              <a:rPr lang="ru-RU" dirty="0">
                <a:latin typeface="Book Antiqu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714752"/>
            <a:ext cx="6715172" cy="2913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0" dirty="0" smtClean="0">
                <a:latin typeface="Book Antiqua" pitchFamily="18" charset="0"/>
              </a:rPr>
              <a:t>Дякую за увагу!</a:t>
            </a:r>
            <a:endParaRPr lang="ru-RU" sz="80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Земля — планета Сонячної системи </vt:lpstr>
      <vt:lpstr>Обертання Землі навколо Сонця </vt:lpstr>
      <vt:lpstr>Обертання Землі навколо своєї осі</vt:lpstr>
      <vt:lpstr>Слайд 4</vt:lpstr>
      <vt:lpstr>Форма та розміри Землі </vt:lpstr>
      <vt:lpstr>Зміна пір року 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— планета Сонячної системи </dc:title>
  <dc:creator>User</dc:creator>
  <cp:lastModifiedBy>User</cp:lastModifiedBy>
  <cp:revision>3</cp:revision>
  <dcterms:created xsi:type="dcterms:W3CDTF">2014-02-27T16:05:45Z</dcterms:created>
  <dcterms:modified xsi:type="dcterms:W3CDTF">2014-02-27T16:34:15Z</dcterms:modified>
</cp:coreProperties>
</file>