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79" r:id="rId4"/>
    <p:sldId id="280" r:id="rId5"/>
    <p:sldId id="282" r:id="rId6"/>
    <p:sldId id="28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84" r:id="rId15"/>
    <p:sldId id="265" r:id="rId16"/>
    <p:sldId id="266" r:id="rId17"/>
    <p:sldId id="267" r:id="rId18"/>
    <p:sldId id="285" r:id="rId19"/>
    <p:sldId id="268" r:id="rId20"/>
    <p:sldId id="269" r:id="rId21"/>
    <p:sldId id="286" r:id="rId22"/>
    <p:sldId id="287" r:id="rId23"/>
    <p:sldId id="270" r:id="rId24"/>
    <p:sldId id="271" r:id="rId25"/>
    <p:sldId id="272" r:id="rId26"/>
    <p:sldId id="273" r:id="rId27"/>
    <p:sldId id="274" r:id="rId28"/>
    <p:sldId id="276" r:id="rId29"/>
    <p:sldId id="277" r:id="rId30"/>
    <p:sldId id="27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515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2EFF6419-7CD0-4368-A648-D9167D2BE5F8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DCC428F7-CE93-4585-944A-024ACCC7962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24128" y="5085184"/>
            <a:ext cx="2952328" cy="1368798"/>
          </a:xfrm>
        </p:spPr>
        <p:txBody>
          <a:bodyPr/>
          <a:lstStyle/>
          <a:p>
            <a:r>
              <a:rPr lang="ru-RU" b="1" dirty="0" smtClean="0"/>
              <a:t>Выполнила </a:t>
            </a:r>
          </a:p>
          <a:p>
            <a:r>
              <a:rPr lang="ru-RU" b="1" dirty="0" smtClean="0"/>
              <a:t>ученица 11 класса </a:t>
            </a:r>
          </a:p>
          <a:p>
            <a:r>
              <a:rPr lang="ru-RU" b="1" dirty="0" smtClean="0"/>
              <a:t>Нетребко Галина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Память о </a:t>
            </a:r>
            <a:r>
              <a:rPr lang="ru-RU" dirty="0"/>
              <a:t>Х</a:t>
            </a:r>
            <a:r>
              <a:rPr lang="ru-RU" dirty="0" smtClean="0"/>
              <a:t>олокосте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49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680960" cy="1066800"/>
          </a:xfrm>
        </p:spPr>
        <p:txBody>
          <a:bodyPr/>
          <a:lstStyle/>
          <a:p>
            <a:pPr algn="ctr"/>
            <a:r>
              <a:rPr lang="ru-RU" altLang="ru-RU" b="1" i="1" dirty="0"/>
              <a:t>Ворота концлагеря </a:t>
            </a:r>
            <a:r>
              <a:rPr lang="ru-RU" altLang="ru-RU" b="1" i="1" dirty="0" err="1"/>
              <a:t>Аушвиц</a:t>
            </a:r>
            <a:endParaRPr lang="ru-RU" dirty="0"/>
          </a:p>
        </p:txBody>
      </p:sp>
      <p:pic>
        <p:nvPicPr>
          <p:cNvPr id="4" name="Picture 4" descr="Аушв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8569325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491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132856"/>
            <a:ext cx="3528392" cy="4248472"/>
          </a:xfrm>
        </p:spPr>
        <p:txBody>
          <a:bodyPr>
            <a:noAutofit/>
          </a:bodyPr>
          <a:lstStyle/>
          <a:p>
            <a:r>
              <a:rPr lang="ru-RU" altLang="ru-RU" sz="2400" b="1" dirty="0"/>
              <a:t>Ограждение лагеря, по которому был пропущен электрический ток, и  караульные вышки должны были изолировать лагерь и не дать заключенным бежать</a:t>
            </a:r>
            <a:endParaRPr lang="ru-RU" sz="2400" dirty="0"/>
          </a:p>
        </p:txBody>
      </p:sp>
      <p:pic>
        <p:nvPicPr>
          <p:cNvPr id="4" name="Picture 4" descr="НЕМЕЦКИЕ НАЦИСТСКИЕ ЛАГЕР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5685"/>
            <a:ext cx="4572000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7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64088" y="2060848"/>
            <a:ext cx="3888432" cy="1749936"/>
          </a:xfrm>
        </p:spPr>
        <p:txBody>
          <a:bodyPr>
            <a:noAutofit/>
          </a:bodyPr>
          <a:lstStyle/>
          <a:p>
            <a:r>
              <a:rPr lang="vi-VN" sz="2400" dirty="0"/>
              <a:t>Майда́нек </a:t>
            </a:r>
            <a:r>
              <a:rPr lang="ru-RU" sz="2400" dirty="0" smtClean="0"/>
              <a:t>-</a:t>
            </a:r>
            <a:r>
              <a:rPr lang="vi-VN" sz="2400" dirty="0" smtClean="0"/>
              <a:t>лагерь </a:t>
            </a:r>
            <a:r>
              <a:rPr lang="vi-VN" sz="2400" dirty="0"/>
              <a:t>смерти Третьего рейха на окраине польского города Люблин.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6966" y="548680"/>
            <a:ext cx="3909987" cy="10668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Концлагерь Майданек</a:t>
            </a:r>
            <a:endParaRPr lang="ru-RU" sz="4400" dirty="0"/>
          </a:p>
        </p:txBody>
      </p:sp>
      <p:pic>
        <p:nvPicPr>
          <p:cNvPr id="4" name="Picture 4" descr="крематор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73268"/>
            <a:ext cx="4643438" cy="61198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5601295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/>
              <a:t>Сохранившиеся со времен войны печи крематориев в лагере Майданек.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294703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5589240"/>
            <a:ext cx="8540054" cy="108012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/>
              <a:t>Тела жертв, уничтоженных в лагере </a:t>
            </a:r>
            <a:r>
              <a:rPr lang="ru-RU" altLang="ru-RU" sz="2800" b="1" dirty="0" err="1"/>
              <a:t>Аушвиц-Биркенау</a:t>
            </a:r>
            <a:r>
              <a:rPr lang="ru-RU" altLang="ru-RU" sz="2800" b="1" dirty="0"/>
              <a:t>.</a:t>
            </a:r>
          </a:p>
          <a:p>
            <a:endParaRPr lang="ru-RU" dirty="0"/>
          </a:p>
        </p:txBody>
      </p:sp>
      <p:pic>
        <p:nvPicPr>
          <p:cNvPr id="4" name="Picture 4" descr="Тела жертв уничтоженных в лагере Аушв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4235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5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агерь смерти Освенцим. Польша. Часть 3 (online-video-cutter.com)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96752"/>
            <a:ext cx="8845458" cy="49200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-243408"/>
            <a:ext cx="768096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Лагерь смерти Освенцим. Польша. </a:t>
            </a:r>
          </a:p>
        </p:txBody>
      </p:sp>
    </p:spTree>
    <p:extLst>
      <p:ext uri="{BB962C8B-B14F-4D97-AF65-F5344CB8AC3E}">
        <p14:creationId xmlns:p14="http://schemas.microsoft.com/office/powerpoint/2010/main" val="20897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Из 1 миллиона 300 тысяч узников Освенцима дети подростки не старше 18 лет составили около </a:t>
            </a:r>
            <a:r>
              <a:rPr lang="ru-RU" altLang="ru-RU" sz="2400" b="1" i="1" dirty="0"/>
              <a:t>234 000</a:t>
            </a:r>
            <a:r>
              <a:rPr lang="ru-RU" altLang="ru-RU" sz="2400" b="1" dirty="0"/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Из них - 220 000 еврейских детей, 11 тысяч цыганских; несколько тысяч белорусских, украинских, русских, польских. 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Большинство еврейских детей уничтожались сразу же после прибытия. 12 сентября 1944 г., например, 12 300 детей из Каунаса были направлены в газовые камеры.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В начале октября  в </a:t>
            </a:r>
            <a:r>
              <a:rPr lang="ru-RU" altLang="ru-RU" sz="2400" b="1" dirty="0" err="1"/>
              <a:t>Аушвице</a:t>
            </a:r>
            <a:r>
              <a:rPr lang="ru-RU" altLang="ru-RU" sz="2400" b="1" dirty="0"/>
              <a:t> было 2 510 мальчиков и девочек. 10 января 45-го их оставалось 611.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/>
              <a:t>Дети в Освенциме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892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99992" y="188640"/>
            <a:ext cx="4248472" cy="640871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4400" b="1" dirty="0" smtClean="0"/>
              <a:t>ДЕТИ В ОСВЕНЦИМЕ</a:t>
            </a:r>
            <a:endParaRPr lang="ru-RU" sz="4400" dirty="0" smtClean="0"/>
          </a:p>
          <a:p>
            <a:r>
              <a:rPr lang="ru-RU" dirty="0"/>
              <a:t> </a:t>
            </a:r>
          </a:p>
          <a:p>
            <a:r>
              <a:rPr lang="ru-RU" sz="2900" dirty="0"/>
              <a:t>Мужчины мучали детей.</a:t>
            </a:r>
          </a:p>
          <a:p>
            <a:r>
              <a:rPr lang="ru-RU" sz="2900" dirty="0"/>
              <a:t>Умно. Намеренно. Умело.</a:t>
            </a:r>
          </a:p>
          <a:p>
            <a:r>
              <a:rPr lang="ru-RU" sz="2900" dirty="0"/>
              <a:t>Творили будничное дело,</a:t>
            </a:r>
          </a:p>
          <a:p>
            <a:r>
              <a:rPr lang="ru-RU" sz="2900" dirty="0"/>
              <a:t>Трудились – мучали детей</a:t>
            </a:r>
            <a:r>
              <a:rPr lang="ru-RU" sz="2900" dirty="0" smtClean="0"/>
              <a:t>.</a:t>
            </a:r>
            <a:endParaRPr lang="ru-RU" sz="2900" dirty="0"/>
          </a:p>
          <a:p>
            <a:r>
              <a:rPr lang="ru-RU" sz="2900" dirty="0"/>
              <a:t>И это каждый день опять,</a:t>
            </a:r>
          </a:p>
          <a:p>
            <a:r>
              <a:rPr lang="ru-RU" sz="2900" dirty="0"/>
              <a:t>Кляня, ругаясь без причины.</a:t>
            </a:r>
          </a:p>
          <a:p>
            <a:r>
              <a:rPr lang="ru-RU" sz="2900" dirty="0"/>
              <a:t>А детям было не понять,</a:t>
            </a:r>
          </a:p>
          <a:p>
            <a:r>
              <a:rPr lang="ru-RU" sz="2900" dirty="0"/>
              <a:t>Чего хотят от них мужчины</a:t>
            </a:r>
            <a:r>
              <a:rPr lang="ru-RU" sz="2900" dirty="0" smtClean="0"/>
              <a:t>.</a:t>
            </a:r>
            <a:endParaRPr lang="ru-RU" sz="2900" dirty="0"/>
          </a:p>
          <a:p>
            <a:r>
              <a:rPr lang="ru-RU" sz="2900" dirty="0"/>
              <a:t>За что обидные слова,</a:t>
            </a:r>
          </a:p>
          <a:p>
            <a:r>
              <a:rPr lang="ru-RU" sz="2900" dirty="0"/>
              <a:t>Побои, голод, псов рычанье.</a:t>
            </a:r>
          </a:p>
          <a:p>
            <a:r>
              <a:rPr lang="ru-RU" sz="2900" dirty="0"/>
              <a:t>И дети думали сперва,</a:t>
            </a:r>
          </a:p>
          <a:p>
            <a:r>
              <a:rPr lang="ru-RU" sz="2900" dirty="0"/>
              <a:t>Что это за непослушанье</a:t>
            </a:r>
            <a:r>
              <a:rPr lang="ru-RU" sz="2900" dirty="0" smtClean="0"/>
              <a:t>.</a:t>
            </a:r>
            <a:endParaRPr lang="ru-RU" sz="2900" dirty="0"/>
          </a:p>
          <a:p>
            <a:r>
              <a:rPr lang="ru-RU" sz="2900" dirty="0"/>
              <a:t>Они </a:t>
            </a:r>
            <a:r>
              <a:rPr lang="ru-RU" sz="2900" dirty="0" smtClean="0"/>
              <a:t>представить </a:t>
            </a:r>
            <a:r>
              <a:rPr lang="ru-RU" sz="2900" dirty="0"/>
              <a:t>не могли</a:t>
            </a:r>
          </a:p>
          <a:p>
            <a:r>
              <a:rPr lang="ru-RU" sz="2900" dirty="0"/>
              <a:t>Того, что могут быть убиты:</a:t>
            </a:r>
          </a:p>
          <a:p>
            <a:r>
              <a:rPr lang="ru-RU" sz="2900" dirty="0"/>
              <a:t>По древней логике земли</a:t>
            </a:r>
          </a:p>
          <a:p>
            <a:r>
              <a:rPr lang="ru-RU" sz="2900" dirty="0"/>
              <a:t>От взрослых дети ждут </a:t>
            </a:r>
            <a:r>
              <a:rPr lang="ru-RU" sz="2900" dirty="0" smtClean="0"/>
              <a:t>защиты…</a:t>
            </a:r>
            <a:endParaRPr lang="ru-RU" sz="2900" dirty="0"/>
          </a:p>
          <a:p>
            <a:pPr algn="r"/>
            <a:r>
              <a:rPr lang="ru-RU" sz="3800" b="1" i="1" dirty="0"/>
              <a:t>Шарлотта </a:t>
            </a:r>
            <a:r>
              <a:rPr lang="ru-RU" sz="3800" b="1" i="1" dirty="0" err="1"/>
              <a:t>Дельбо</a:t>
            </a:r>
            <a:endParaRPr lang="ru-RU" sz="3800" dirty="0"/>
          </a:p>
        </p:txBody>
      </p:sp>
      <p:pic>
        <p:nvPicPr>
          <p:cNvPr id="2050" name="Picture 2" descr="http://holocaust-museum.org.ua/files/didgest/4541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6269"/>
            <a:ext cx="3910587" cy="518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6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548680"/>
            <a:ext cx="4435598" cy="563876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/>
              <a:t>Бывшая узница Освенцима Лариса СИМОНОВА</a:t>
            </a:r>
            <a:r>
              <a:rPr lang="ru-RU" sz="2400" b="1" dirty="0" smtClean="0"/>
              <a:t>:»</a:t>
            </a:r>
            <a:r>
              <a:rPr lang="ru-RU" sz="2400" dirty="0" smtClean="0"/>
              <a:t>В </a:t>
            </a:r>
            <a:r>
              <a:rPr lang="ru-RU" sz="2400" dirty="0"/>
              <a:t>крематории я очнулась, открыла глаза, попросила пить. Надо мной склонился какой-то человек. «Яка </a:t>
            </a:r>
            <a:r>
              <a:rPr lang="ru-RU" sz="2400" dirty="0" err="1"/>
              <a:t>гарна</a:t>
            </a:r>
            <a:r>
              <a:rPr lang="ru-RU" sz="2400" dirty="0"/>
              <a:t> </a:t>
            </a:r>
            <a:r>
              <a:rPr lang="ru-RU" sz="2400" dirty="0" err="1"/>
              <a:t>дiвчинка</a:t>
            </a:r>
            <a:r>
              <a:rPr lang="ru-RU" sz="2400" dirty="0"/>
              <a:t>. — сказал. — Вона повинна </a:t>
            </a:r>
            <a:r>
              <a:rPr lang="ru-RU" sz="2400" dirty="0" err="1"/>
              <a:t>жити</a:t>
            </a:r>
            <a:r>
              <a:rPr lang="ru-RU" sz="2400" dirty="0"/>
              <a:t>». Меня спрятали в одном из ящиков, куда складывали одежду, снятую с трупов, после чего перенесли в мужской барак. Мой спаситель со своими товарищами рисковали жизнью, и не только своей: если бы о моем спасении стало известно, расстреляли бы весь барак</a:t>
            </a:r>
            <a:r>
              <a:rPr lang="ru-RU" sz="2400" dirty="0" smtClean="0"/>
              <a:t>.</a:t>
            </a:r>
            <a:r>
              <a:rPr lang="ru-RU" sz="2400" b="1" dirty="0"/>
              <a:t> Потом мне давали имена умерших детей...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31" name="Picture 15" descr="C:\Users\User\Desktop\a566495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3342429" cy="54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9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к выжить в Освенциме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340768"/>
            <a:ext cx="6769372" cy="507702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68046" cy="1066800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Как выжить в </a:t>
            </a:r>
            <a:r>
              <a:rPr lang="ru-RU" sz="3600" dirty="0" smtClean="0"/>
              <a:t>Освенциме. Екатерина Довиденко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919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1772816"/>
            <a:ext cx="8396038" cy="48965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latin typeface="Monotype Corsiva" pitchFamily="66" charset="0"/>
              </a:rPr>
              <a:t>« </a:t>
            </a:r>
            <a:r>
              <a:rPr lang="ru-RU" altLang="ru-RU" sz="2400" b="1" dirty="0">
                <a:latin typeface="Corbel" panose="020B0503020204020204" pitchFamily="34" charset="0"/>
              </a:rPr>
              <a:t>Об отношении немцев к евреям я читал в листовках, но в них ничего не говорилось об уничтожении детей, женщин и стариков. О судьбе евреев Европы я узнал уже в Освенциме. Я приехал туда 29 января 1945 года. "Меня, не раз видевшего своими глазами гибель людей на фронте, поразила такая невиданная жестокость нацистов к заключенным лагеря, превратившимся в живых скелетов. …Потом я увидел детей… Жуткая картина: вздутые от голода животы, блуждающие глаза; руки как плети, тоненькие ножки; голова огромная, а все остальное как бы не человеческое – как будто пришито. Ребятишки молчали и показывали только номера, вытатуированные на руке.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latin typeface="Corbel" panose="020B0503020204020204" pitchFamily="34" charset="0"/>
              </a:rPr>
              <a:t>Слез у этих людей не было. Я видел, они пытаются утереть глаза, а глаза оставались сухими…»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47220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>
                <a:solidFill>
                  <a:schemeClr val="tx1">
                    <a:lumMod val="95000"/>
                  </a:schemeClr>
                </a:solidFill>
              </a:rPr>
              <a:t>Василий Яковлевич Петренко, Герой Советского Союза </a:t>
            </a:r>
            <a:br>
              <a:rPr lang="ru-RU" altLang="ru-RU" sz="2800" b="1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ru-RU" altLang="ru-RU" sz="2800" b="1" dirty="0">
                <a:solidFill>
                  <a:schemeClr val="tx1">
                    <a:lumMod val="95000"/>
                  </a:schemeClr>
                </a:solidFill>
              </a:rPr>
              <a:t>(«До и после Освенцима»)</a:t>
            </a:r>
            <a:endParaRPr lang="ru-RU" sz="28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8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88640"/>
            <a:ext cx="7680960" cy="4724400"/>
          </a:xfrm>
        </p:spPr>
        <p:txBody>
          <a:bodyPr/>
          <a:lstStyle/>
          <a:p>
            <a:r>
              <a:rPr lang="ru-RU" altLang="ru-RU" b="1" i="1" u="sng" dirty="0"/>
              <a:t>Холокост </a:t>
            </a:r>
            <a:r>
              <a:rPr lang="ru-RU" altLang="ru-RU" i="1" dirty="0"/>
              <a:t>(от греческого слова </a:t>
            </a:r>
            <a:r>
              <a:rPr lang="en-US" altLang="ru-RU" i="1" dirty="0" err="1"/>
              <a:t>Holocaustos</a:t>
            </a:r>
            <a:r>
              <a:rPr lang="ru-RU" altLang="ru-RU" i="1" dirty="0"/>
              <a:t> – всесожжение, жертвоприношение с помощью огня)</a:t>
            </a:r>
            <a:r>
              <a:rPr lang="ru-RU" altLang="ru-RU" b="1" i="1" dirty="0"/>
              <a:t> - наиболее распространенный термин, обозначающий преследование и уничтожение 6 миллионов евреев нацистами и их пособниками после прихода к власти Гитлера и до окончания Второй мировой войны (1933 – 1945 гг.).  </a:t>
            </a:r>
            <a:endParaRPr lang="ru-RU" altLang="ru-RU" b="1" dirty="0"/>
          </a:p>
          <a:p>
            <a:endParaRPr lang="ru-RU" dirty="0"/>
          </a:p>
        </p:txBody>
      </p:sp>
      <p:pic>
        <p:nvPicPr>
          <p:cNvPr id="1026" name="Picture 2" descr="http://webhistoryrussia.ru/images/statyi/1319183490_holo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477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25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01402"/>
            <a:ext cx="7680960" cy="82413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Жертвы фашизма</a:t>
            </a:r>
            <a:endParaRPr lang="ru-RU" sz="4400" dirty="0"/>
          </a:p>
        </p:txBody>
      </p:sp>
      <p:pic>
        <p:nvPicPr>
          <p:cNvPr id="4" name="Picture 4" descr="Жертв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207375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407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3816425" cy="504056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 Освенциме людей не только убивали, над ними проводили медицинские опыты. Одни из самых известных врачей проводивших опыты является немецкий врач </a:t>
            </a:r>
            <a:r>
              <a:rPr lang="vi-VN" sz="2800" b="1" dirty="0" smtClean="0"/>
              <a:t>Йо́зеф Ме́нгеле</a:t>
            </a:r>
            <a:r>
              <a:rPr lang="ru-RU" sz="2800" b="1" dirty="0" smtClean="0"/>
              <a:t>.</a:t>
            </a:r>
            <a:endParaRPr lang="ru-RU" sz="3200" dirty="0"/>
          </a:p>
        </p:txBody>
      </p:sp>
      <p:pic>
        <p:nvPicPr>
          <p:cNvPr id="2050" name="Picture 2" descr="Фото с аргентинских документов Менгеле, 1956 г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385095" cy="58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2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пыты над людьми Йозеф Менгеле Врач из Освенцима (online-video-cutter.com)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268760"/>
            <a:ext cx="7062737" cy="541022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839603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Отрывок из документального фильма «Доктор из Освенцима»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3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540054" cy="1616224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>
                <a:latin typeface="Arial Black" pitchFamily="34" charset="0"/>
                <a:cs typeface="Times New Roman" pitchFamily="18" charset="0"/>
              </a:rPr>
              <a:t>27 января</a:t>
            </a:r>
            <a:r>
              <a:rPr lang="ru-RU" altLang="ru-RU" sz="2000" b="1" dirty="0">
                <a:cs typeface="Times New Roman" pitchFamily="18" charset="0"/>
              </a:rPr>
              <a:t> 1945 г.</a:t>
            </a:r>
            <a:r>
              <a:rPr lang="ru-RU" altLang="ru-RU" sz="2000" b="1" dirty="0">
                <a:latin typeface="Arial Black" pitchFamily="34" charset="0"/>
              </a:rPr>
              <a:t> - </a:t>
            </a:r>
            <a:r>
              <a:rPr lang="ru-RU" altLang="ru-RU" sz="2000" b="1" dirty="0">
                <a:latin typeface="Arial Black" pitchFamily="34" charset="0"/>
                <a:cs typeface="Times New Roman" pitchFamily="18" charset="0"/>
              </a:rPr>
              <a:t>день освобождения узников </a:t>
            </a:r>
            <a:r>
              <a:rPr lang="ru-RU" altLang="ru-RU" sz="2000" b="1" dirty="0">
                <a:latin typeface="Arial Black" pitchFamily="34" charset="0"/>
              </a:rPr>
              <a:t/>
            </a:r>
            <a:br>
              <a:rPr lang="ru-RU" altLang="ru-RU" sz="2000" b="1" dirty="0">
                <a:latin typeface="Arial Black" pitchFamily="34" charset="0"/>
              </a:rPr>
            </a:br>
            <a:r>
              <a:rPr lang="ru-RU" altLang="ru-RU" sz="2000" b="1" dirty="0">
                <a:latin typeface="Arial Black" pitchFamily="34" charset="0"/>
                <a:cs typeface="Times New Roman" pitchFamily="18" charset="0"/>
              </a:rPr>
              <a:t>нацистского лагеря уничтожения </a:t>
            </a:r>
            <a:r>
              <a:rPr lang="ru-RU" altLang="ru-RU" sz="2000" b="1" dirty="0">
                <a:latin typeface="Arial Black" pitchFamily="34" charset="0"/>
              </a:rPr>
              <a:t/>
            </a:r>
            <a:br>
              <a:rPr lang="ru-RU" altLang="ru-RU" sz="2000" b="1" dirty="0">
                <a:latin typeface="Arial Black" pitchFamily="34" charset="0"/>
              </a:rPr>
            </a:br>
            <a:r>
              <a:rPr lang="ru-RU" altLang="ru-RU" sz="2000" b="1" dirty="0" err="1">
                <a:latin typeface="Arial Black" pitchFamily="34" charset="0"/>
                <a:cs typeface="Times New Roman" pitchFamily="18" charset="0"/>
              </a:rPr>
              <a:t>Аушвиц</a:t>
            </a:r>
            <a:r>
              <a:rPr lang="ru-RU" altLang="ru-RU" sz="2000" b="1" dirty="0">
                <a:latin typeface="Arial Black" pitchFamily="34" charset="0"/>
                <a:cs typeface="Times New Roman" pitchFamily="18" charset="0"/>
              </a:rPr>
              <a:t> (Освенцим)</a:t>
            </a:r>
            <a:r>
              <a:rPr lang="ru-RU" altLang="ru-RU" sz="2000" b="1" dirty="0">
                <a:latin typeface="Arial Black" pitchFamily="34" charset="0"/>
              </a:rPr>
              <a:t/>
            </a:r>
            <a:br>
              <a:rPr lang="ru-RU" altLang="ru-RU" sz="2000" b="1" dirty="0">
                <a:latin typeface="Arial Black" pitchFamily="34" charset="0"/>
              </a:rPr>
            </a:br>
            <a:r>
              <a:rPr lang="ru-RU" altLang="ru-RU" sz="2000" b="1" dirty="0">
                <a:latin typeface="Arial Black" pitchFamily="34" charset="0"/>
                <a:cs typeface="Times New Roman" pitchFamily="18" charset="0"/>
              </a:rPr>
              <a:t>войсками 1-го Украинского фронта</a:t>
            </a:r>
            <a:r>
              <a:rPr lang="ru-RU" altLang="ru-RU" sz="1800" b="1" dirty="0">
                <a:latin typeface="Arial Black" pitchFamily="34" charset="0"/>
              </a:rPr>
              <a:t/>
            </a:r>
            <a:br>
              <a:rPr lang="ru-RU" altLang="ru-RU" sz="1800" b="1" dirty="0">
                <a:latin typeface="Arial Black" pitchFamily="34" charset="0"/>
              </a:rPr>
            </a:br>
            <a:endParaRPr lang="ru-RU" sz="1800" dirty="0"/>
          </a:p>
        </p:txBody>
      </p:sp>
      <p:pic>
        <p:nvPicPr>
          <p:cNvPr id="4" name="Picture 4" descr="5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31" y="1772816"/>
            <a:ext cx="73437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749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д на земле. Холокост  катастрофа европейского еврейства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412776"/>
            <a:ext cx="7632848" cy="4724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680960" cy="1066800"/>
          </a:xfrm>
        </p:spPr>
        <p:txBody>
          <a:bodyPr/>
          <a:lstStyle/>
          <a:p>
            <a:pPr algn="ctr"/>
            <a:r>
              <a:rPr lang="ru-RU" dirty="0" smtClean="0"/>
              <a:t>Холокост-ад на земле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33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396038" cy="4724400"/>
          </a:xfrm>
        </p:spPr>
        <p:txBody>
          <a:bodyPr>
            <a:normAutofit/>
          </a:bodyPr>
          <a:lstStyle/>
          <a:p>
            <a:r>
              <a:rPr lang="ru-RU" altLang="ru-RU" sz="4400" b="1" i="1" dirty="0"/>
              <a:t>«Нет геноцида против «кого-то», геноцид всегда против всех».</a:t>
            </a:r>
            <a:r>
              <a:rPr lang="ru-RU" altLang="ru-RU" sz="4400" dirty="0"/>
              <a:t> </a:t>
            </a:r>
          </a:p>
          <a:p>
            <a:endParaRPr lang="ru-RU" altLang="ru-RU" sz="4400" dirty="0"/>
          </a:p>
          <a:p>
            <a:pPr algn="r"/>
            <a:r>
              <a:rPr lang="ru-RU" altLang="ru-RU" sz="2400" dirty="0"/>
              <a:t>(М.Я. </a:t>
            </a:r>
            <a:r>
              <a:rPr lang="ru-RU" altLang="ru-RU" sz="2400" dirty="0" err="1"/>
              <a:t>Гефтер</a:t>
            </a:r>
            <a:r>
              <a:rPr lang="ru-RU" altLang="ru-RU" sz="2400" dirty="0"/>
              <a:t>, историк, философ). 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98027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1341438"/>
            <a:ext cx="4224576" cy="4724400"/>
          </a:xfrm>
        </p:spPr>
        <p:txBody>
          <a:bodyPr>
            <a:normAutofit fontScale="92500"/>
          </a:bodyPr>
          <a:lstStyle/>
          <a:p>
            <a:r>
              <a:rPr lang="ru-RU" sz="3200" dirty="0"/>
              <a:t>Праведники мира - это, те, кто спасал евреев во время холокоста, рискуя при этом собственной жизнью. До настоящего времени Яд </a:t>
            </a:r>
            <a:r>
              <a:rPr lang="ru-RU" sz="3200" dirty="0" err="1"/>
              <a:t>ва-Шем</a:t>
            </a:r>
            <a:r>
              <a:rPr lang="ru-RU" sz="3200" dirty="0"/>
              <a:t> признал Праведниками мира около 15 тысяч человек.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80960" cy="1066800"/>
          </a:xfrm>
        </p:spPr>
        <p:txBody>
          <a:bodyPr/>
          <a:lstStyle/>
          <a:p>
            <a:pPr algn="ctr"/>
            <a:r>
              <a:rPr lang="ru-RU" altLang="ru-RU" b="1" dirty="0"/>
              <a:t>Праведники мира</a:t>
            </a:r>
            <a:endParaRPr lang="ru-RU" dirty="0"/>
          </a:p>
        </p:txBody>
      </p:sp>
      <p:pic>
        <p:nvPicPr>
          <p:cNvPr id="4" name="Picture 4" descr="medal_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4104704" cy="384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5733256"/>
            <a:ext cx="2858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b="1" dirty="0" smtClean="0"/>
              <a:t>Медаль Праведника мира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1911161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396038" cy="472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i="1" u="sng" dirty="0"/>
              <a:t>Бабий Яр: их расстреливали 104 недели - по вторникам и субботам</a:t>
            </a:r>
            <a:r>
              <a:rPr lang="ru-RU" altLang="ru-RU" sz="2400" b="1" i="1" u="sng" dirty="0" smtClean="0"/>
              <a:t>.</a:t>
            </a:r>
            <a:endParaRPr lang="ru-RU" altLang="ru-RU" sz="20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000" b="1" dirty="0">
                <a:latin typeface="Times New Roman" pitchFamily="18" charset="0"/>
              </a:rPr>
              <a:t>Первыми о трагедии Бабьего Яра написали "Известия" - 19 ноября 1941 года. Тогда газета сообщила: "Немцы казнили 52 тысячи евреев". По нынешним данным украинского фонда "Память Бабьего Яра" и киевского музея Великой Отечественной войны, в Яре погибло гораздо больше людей, чем считалось раньше. В первые дни расстрелов - с 29 сентября по 3 октября 1941 года - более 30 тысяч человек.</a:t>
            </a:r>
            <a:br>
              <a:rPr lang="ru-RU" altLang="ru-RU" sz="2000" b="1" dirty="0">
                <a:latin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</a:rPr>
              <a:t/>
            </a:r>
            <a:br>
              <a:rPr lang="ru-RU" altLang="ru-RU" sz="2000" b="1" dirty="0">
                <a:latin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</a:rPr>
              <a:t>Спастись из Яра сумели лишь 29 человек. По их словам, до последнего момента жертвы верили, что их никто не собирается убивать, что евреев просто решили отправить в Палестину. </a:t>
            </a:r>
            <a:br>
              <a:rPr lang="ru-RU" altLang="ru-RU" sz="2000" b="1" dirty="0">
                <a:latin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</a:rPr>
              <a:t/>
            </a:r>
            <a:br>
              <a:rPr lang="ru-RU" altLang="ru-RU" sz="2000" b="1" dirty="0">
                <a:latin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</a:rPr>
              <a:t>Среди расстрелянных - евреи, украинские националисты, военнопленные, коммунисты, подпольщики, три киевских цыганских  табора, душевнобольные из ближайшей больницы имени Павлова. Их тела заполнили Бабий Яр, тянувшийся на 3,5 километра.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68046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/>
              <a:t>Холокост на территории Советского Союза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64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_3784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32656"/>
            <a:ext cx="3863229" cy="2664296"/>
          </a:xfrm>
          <a:prstGeom prst="rect">
            <a:avLst/>
          </a:prstGeom>
        </p:spPr>
      </p:pic>
      <p:pic>
        <p:nvPicPr>
          <p:cNvPr id="5" name="Picture 9" descr="bab_yar_s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501008"/>
            <a:ext cx="3809164" cy="28083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02790" y="1246893"/>
            <a:ext cx="5076056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800" b="1" i="1" dirty="0" smtClean="0"/>
              <a:t>"Над Бабьим Яром памятников нет.</a:t>
            </a:r>
          </a:p>
          <a:p>
            <a:pPr>
              <a:lnSpc>
                <a:spcPct val="90000"/>
              </a:lnSpc>
            </a:pPr>
            <a:r>
              <a:rPr lang="ru-RU" altLang="ru-RU" sz="2800" b="1" i="1" dirty="0" smtClean="0"/>
              <a:t>   Крутой обрыв как грубое надгробье.</a:t>
            </a:r>
          </a:p>
          <a:p>
            <a:pPr>
              <a:lnSpc>
                <a:spcPct val="90000"/>
              </a:lnSpc>
            </a:pPr>
            <a:r>
              <a:rPr lang="ru-RU" altLang="ru-RU" sz="2800" b="1" i="1" dirty="0" smtClean="0"/>
              <a:t>   Мне страшно. Мне сегодня столько лет, </a:t>
            </a:r>
          </a:p>
          <a:p>
            <a:pPr>
              <a:lnSpc>
                <a:spcPct val="90000"/>
              </a:lnSpc>
            </a:pPr>
            <a:r>
              <a:rPr lang="ru-RU" altLang="ru-RU" sz="2800" b="1" i="1" dirty="0" smtClean="0"/>
              <a:t>   Как самому еврейскому народу...". </a:t>
            </a:r>
          </a:p>
          <a:p>
            <a:pPr>
              <a:lnSpc>
                <a:spcPct val="90000"/>
              </a:lnSpc>
            </a:pPr>
            <a:endParaRPr lang="ru-RU" altLang="ru-RU" sz="2800" b="1" i="1" dirty="0"/>
          </a:p>
          <a:p>
            <a:pPr>
              <a:lnSpc>
                <a:spcPct val="90000"/>
              </a:lnSpc>
            </a:pPr>
            <a:endParaRPr lang="ru-RU" altLang="ru-RU" sz="2800" b="1" i="1" dirty="0" smtClean="0"/>
          </a:p>
          <a:p>
            <a:pPr>
              <a:lnSpc>
                <a:spcPct val="90000"/>
              </a:lnSpc>
            </a:pPr>
            <a:endParaRPr lang="ru-RU" altLang="ru-RU" sz="2800" b="1" i="1" dirty="0"/>
          </a:p>
          <a:p>
            <a:pPr algn="r">
              <a:lnSpc>
                <a:spcPct val="90000"/>
              </a:lnSpc>
            </a:pPr>
            <a:r>
              <a:rPr lang="ru-RU" altLang="ru-RU" sz="2800" b="1" dirty="0" smtClean="0"/>
              <a:t>Евгений Евтушенко</a:t>
            </a:r>
            <a:endParaRPr lang="ru-RU" altLang="ru-RU" sz="2800" b="1" i="1" dirty="0" smtClean="0"/>
          </a:p>
          <a:p>
            <a:pPr>
              <a:lnSpc>
                <a:spcPct val="90000"/>
              </a:lnSpc>
            </a:pPr>
            <a:endParaRPr lang="ru-RU" altLang="ru-RU" sz="2000" b="1" i="1" dirty="0"/>
          </a:p>
          <a:p>
            <a:pPr>
              <a:lnSpc>
                <a:spcPct val="90000"/>
              </a:lnSpc>
            </a:pPr>
            <a:endParaRPr lang="ru-RU" altLang="ru-RU" sz="2000" b="1" i="1" dirty="0" smtClean="0"/>
          </a:p>
          <a:p>
            <a:pPr>
              <a:lnSpc>
                <a:spcPct val="90000"/>
              </a:lnSpc>
            </a:pPr>
            <a:endParaRPr lang="ru-RU" alt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837159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219574" cy="4724400"/>
          </a:xfrm>
        </p:spPr>
        <p:txBody>
          <a:bodyPr>
            <a:normAutofit lnSpcReduction="10000"/>
          </a:bodyPr>
          <a:lstStyle/>
          <a:p>
            <a:r>
              <a:rPr lang="ru-RU" altLang="ru-RU" sz="2400" dirty="0"/>
              <a:t>2 июля 1976 года в заметке "Монумент жертвам фашизма" "Известия" сообщили об открытии памятника над Бабьим Яром</a:t>
            </a:r>
            <a:r>
              <a:rPr lang="ru-RU" altLang="ru-RU" sz="2400" dirty="0" smtClean="0"/>
              <a:t>.</a:t>
            </a:r>
          </a:p>
          <a:p>
            <a:endParaRPr lang="ru-RU" altLang="ru-RU" sz="2400" dirty="0"/>
          </a:p>
          <a:p>
            <a:r>
              <a:rPr lang="ru-RU" altLang="ru-RU" sz="2400" dirty="0"/>
              <a:t>Со временем Бабий Яр стал самым крупным кладбищем Европы — здешняя земля хранит память о 200 (по некоторым источникам 220) тысячах человек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68046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/>
              <a:t>Памятник, расстрелянным в Бабьем Яру</a:t>
            </a:r>
            <a:endParaRPr lang="ru-RU" dirty="0"/>
          </a:p>
        </p:txBody>
      </p:sp>
      <p:pic>
        <p:nvPicPr>
          <p:cNvPr id="4" name="Picture 6" descr="IMG_17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11637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3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1" y="188640"/>
            <a:ext cx="5773609" cy="2304256"/>
          </a:xfrm>
        </p:spPr>
        <p:txBody>
          <a:bodyPr/>
          <a:lstStyle/>
          <a:p>
            <a:r>
              <a:rPr lang="ru-RU" dirty="0"/>
              <a:t>Поводом к началу еврейских погромов послужило убийство в Париже 17-летним польским евреем Гершелем </a:t>
            </a:r>
            <a:r>
              <a:rPr lang="ru-RU" dirty="0" err="1"/>
              <a:t>Грюншпаном</a:t>
            </a:r>
            <a:r>
              <a:rPr lang="ru-RU" dirty="0"/>
              <a:t> 7 ноября 1938 советника германского посольства Эрнста фон </a:t>
            </a:r>
            <a:r>
              <a:rPr lang="ru-RU" dirty="0" err="1"/>
              <a:t>Рата</a:t>
            </a:r>
            <a:r>
              <a:rPr lang="ru-RU" dirty="0"/>
              <a:t>. В ответ на этот акт, при поддержке нацистских властей, в ночь с 9 на 10 ноября в десятках городов Германии Австрии был организован еврейский погром.</a:t>
            </a:r>
            <a:endParaRPr lang="ru-RU" b="1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21137" y="332656"/>
            <a:ext cx="292343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Хрустальная ночь</a:t>
            </a:r>
          </a:p>
        </p:txBody>
      </p:sp>
      <p:pic>
        <p:nvPicPr>
          <p:cNvPr id="1028" name="Picture 4" descr="http://stat8.blog.ru/lr/0c326c9e659d71293896cb3c5fee08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53494"/>
            <a:ext cx="578657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38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396038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3200" b="1" dirty="0"/>
              <a:t>«Память о Холокосте необходима, чтобы наши дети никогда не были жертвами, палачами или равнодушными наблюдателями».</a:t>
            </a:r>
          </a:p>
          <a:p>
            <a:pPr>
              <a:lnSpc>
                <a:spcPct val="90000"/>
              </a:lnSpc>
            </a:pPr>
            <a:endParaRPr lang="ru-RU" altLang="ru-RU" sz="3200" b="1" dirty="0"/>
          </a:p>
          <a:p>
            <a:pPr algn="r">
              <a:lnSpc>
                <a:spcPct val="90000"/>
              </a:lnSpc>
            </a:pPr>
            <a:endParaRPr lang="ru-RU" altLang="ru-RU" sz="3200" dirty="0" smtClean="0"/>
          </a:p>
          <a:p>
            <a:pPr algn="r">
              <a:lnSpc>
                <a:spcPct val="90000"/>
              </a:lnSpc>
            </a:pPr>
            <a:r>
              <a:rPr lang="ru-RU" altLang="ru-RU" sz="3200" dirty="0" smtClean="0"/>
              <a:t> </a:t>
            </a:r>
            <a:r>
              <a:rPr lang="ru-RU" altLang="ru-RU" sz="3200" dirty="0"/>
              <a:t>(</a:t>
            </a:r>
            <a:r>
              <a:rPr lang="ru-RU" altLang="ru-RU" sz="3200" dirty="0" err="1"/>
              <a:t>И.Бауэр</a:t>
            </a:r>
            <a:r>
              <a:rPr lang="ru-RU" altLang="ru-RU" sz="3200" dirty="0"/>
              <a:t>, исследователь Холокоста).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59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496944" cy="1872208"/>
          </a:xfrm>
        </p:spPr>
        <p:txBody>
          <a:bodyPr>
            <a:noAutofit/>
          </a:bodyPr>
          <a:lstStyle/>
          <a:p>
            <a:r>
              <a:rPr lang="ru-RU" sz="2000" dirty="0"/>
              <a:t>За одну ночь, в основном гитлеровской молодёжью (</a:t>
            </a:r>
            <a:r>
              <a:rPr lang="ru-RU" sz="2000" dirty="0" err="1"/>
              <a:t>Гигтлерюгенд</a:t>
            </a:r>
            <a:r>
              <a:rPr lang="ru-RU" sz="2000" dirty="0"/>
              <a:t>), был убит 91 еврей, сотни ранены и покалечены, тысячи подверглись унижениям и оскорблениям, около 3,5 тыс. арестованы и отправлены в концентрационные лагеря Заксенхаузен, Бухенвальд и Дахау. В эту же ночь были сожжены или разгромлены 267 синагог, 7,5 тыс. торговых и коммерческих предприятий, сотни жилых домов </a:t>
            </a:r>
            <a:r>
              <a:rPr lang="ru-RU" sz="2000" dirty="0" smtClean="0"/>
              <a:t>евреев.</a:t>
            </a:r>
            <a:endParaRPr lang="ru-RU" sz="2000" dirty="0"/>
          </a:p>
        </p:txBody>
      </p:sp>
      <p:pic>
        <p:nvPicPr>
          <p:cNvPr id="4" name="Picture 4" descr="Kristallnacht_example_of_physical_da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92895"/>
            <a:ext cx="5976664" cy="40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36912"/>
            <a:ext cx="23762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/>
              <a:t>Общий ущерб составил 25 млн. </a:t>
            </a:r>
            <a:r>
              <a:rPr lang="ru-RU" sz="2000" dirty="0" err="1"/>
              <a:t>рейхсмарок</a:t>
            </a:r>
            <a:r>
              <a:rPr lang="ru-RU" sz="2000" dirty="0"/>
              <a:t>, из которых около 5 млн. пришлось на разбитые витрины (отсюда второе название «Хрустальной ночи» — «Ночь разбитых витрин»).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330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6543" y="1404937"/>
            <a:ext cx="3767046" cy="4724400"/>
          </a:xfrm>
        </p:spPr>
        <p:txBody>
          <a:bodyPr/>
          <a:lstStyle/>
          <a:p>
            <a:pPr algn="ctr"/>
            <a:r>
              <a:rPr lang="ru-RU" sz="2000" dirty="0"/>
              <a:t>Гетто – часть города, окруженная колючей проволокой или стенами, где были обязаны проживать евреи из прилегающих районов. Первое гетто было создано в октябре 1939г.Создавались на территориях, захваченных немецкими войсками.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18"/>
            <a:ext cx="2995438" cy="1066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Гетто</a:t>
            </a:r>
            <a:endParaRPr lang="ru-RU" sz="5400" dirty="0"/>
          </a:p>
        </p:txBody>
      </p:sp>
      <p:pic>
        <p:nvPicPr>
          <p:cNvPr id="4" name="Picture 4" descr="450px-Monument_of_ghetto_upr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18"/>
            <a:ext cx="4645482" cy="61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6156049"/>
            <a:ext cx="3123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Памятник варшавскому гетто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411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9541" y="260648"/>
            <a:ext cx="8468046" cy="7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«Трамвайный  вагон только для евреев»</a:t>
            </a:r>
          </a:p>
        </p:txBody>
      </p:sp>
      <p:pic>
        <p:nvPicPr>
          <p:cNvPr id="4" name="Picture 4" descr="Bundesarchiv_Bild_183-L14404%2C_Warschau%2C_Stra%C3%9Fenbahn_%22Nur_f%C3%BCr_Juden%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4" y="1268760"/>
            <a:ext cx="76327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569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altLang="ru-RU" sz="2800" dirty="0"/>
              <a:t>Самым страшным проявлением</a:t>
            </a:r>
            <a:r>
              <a:rPr lang="ru-RU" altLang="ru-RU" sz="2400" dirty="0"/>
              <a:t> </a:t>
            </a:r>
            <a:r>
              <a:rPr lang="ru-RU" altLang="ru-RU" sz="2800" dirty="0"/>
              <a:t>Холокоста стали лагеря смерти, созданные фашистами для физического истребления  людей, объявленных «недочеловеками», к которым нацисты относили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sz="2800" dirty="0"/>
              <a:t>славян,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sz="2800" dirty="0"/>
              <a:t>евреев,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sz="2800" dirty="0"/>
              <a:t>цыган и многих, многих, многих других.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Лагеря смерти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8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80960" cy="106680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/>
              <a:t>Немецкие концентрационные лагеря и лагеря смерти 1939 – 1945 гг. в границах территории современной Республики Польша</a:t>
            </a:r>
            <a:endParaRPr lang="ru-RU" sz="2400" dirty="0"/>
          </a:p>
        </p:txBody>
      </p:sp>
      <p:pic>
        <p:nvPicPr>
          <p:cNvPr id="4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30061"/>
            <a:ext cx="7057280" cy="52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1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4075558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 создан 27 апреля 1940 г. по приказу </a:t>
            </a:r>
            <a:r>
              <a:rPr lang="ru-RU" altLang="ru-RU" sz="2400" b="1" dirty="0" err="1"/>
              <a:t>Гиммлера</a:t>
            </a:r>
            <a:r>
              <a:rPr lang="ru-RU" altLang="ru-RU" sz="2400" b="1" dirty="0"/>
              <a:t> в предместье польского города </a:t>
            </a:r>
            <a:r>
              <a:rPr lang="ru-RU" altLang="ru-RU" sz="2400" b="1" i="1" dirty="0"/>
              <a:t>Освенцима.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 Это был самый большой из созданных немцами лагерей во всей оккупированной ими Европе.</a:t>
            </a:r>
          </a:p>
          <a:p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/>
              <a:t>Концлагерь </a:t>
            </a:r>
            <a:r>
              <a:rPr lang="ru-RU" altLang="ru-RU" b="1" dirty="0" err="1"/>
              <a:t>Аушвиц</a:t>
            </a:r>
            <a:endParaRPr lang="ru-RU" dirty="0"/>
          </a:p>
        </p:txBody>
      </p:sp>
      <p:pic>
        <p:nvPicPr>
          <p:cNvPr id="4" name="Picture 4" descr="121888_20070708083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9477"/>
            <a:ext cx="4319588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97381" y="5157192"/>
            <a:ext cx="2603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3200" b="1" dirty="0" smtClean="0"/>
              <a:t>Генрих </a:t>
            </a:r>
            <a:r>
              <a:rPr lang="ru-RU" altLang="ru-RU" sz="3200" b="1" dirty="0" err="1" smtClean="0"/>
              <a:t>Гиммлер</a:t>
            </a:r>
            <a:endParaRPr lang="ru-RU" alt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479726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187</TotalTime>
  <Words>937</Words>
  <Application>Microsoft Office PowerPoint</Application>
  <PresentationFormat>Экран (4:3)</PresentationFormat>
  <Paragraphs>90</Paragraphs>
  <Slides>30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Mylar</vt:lpstr>
      <vt:lpstr>Память о Холокосте</vt:lpstr>
      <vt:lpstr>Презентация PowerPoint</vt:lpstr>
      <vt:lpstr>Хрустальная ночь</vt:lpstr>
      <vt:lpstr>Презентация PowerPoint</vt:lpstr>
      <vt:lpstr>Гетто</vt:lpstr>
      <vt:lpstr>«Трамвайный  вагон только для евреев»</vt:lpstr>
      <vt:lpstr>Лагеря смерти</vt:lpstr>
      <vt:lpstr>Немецкие концентрационные лагеря и лагеря смерти 1939 – 1945 гг. в границах территории современной Республики Польша</vt:lpstr>
      <vt:lpstr>Концлагерь Аушвиц</vt:lpstr>
      <vt:lpstr>Ворота концлагеря Аушвиц</vt:lpstr>
      <vt:lpstr>Ограждение лагеря, по которому был пропущен электрический ток, и  караульные вышки должны были изолировать лагерь и не дать заключенным бежать</vt:lpstr>
      <vt:lpstr>Концлагерь Майданек</vt:lpstr>
      <vt:lpstr>Презентация PowerPoint</vt:lpstr>
      <vt:lpstr>Лагерь смерти Освенцим. Польша. </vt:lpstr>
      <vt:lpstr>Дети в Освенциме</vt:lpstr>
      <vt:lpstr>Презентация PowerPoint</vt:lpstr>
      <vt:lpstr>Презентация PowerPoint</vt:lpstr>
      <vt:lpstr>Как выжить в Освенциме. Екатерина Довиденко</vt:lpstr>
      <vt:lpstr>Василий Яковлевич Петренко, Герой Советского Союза  («До и после Освенцима»)</vt:lpstr>
      <vt:lpstr>Жертвы фашизма</vt:lpstr>
      <vt:lpstr>В Освенциме людей не только убивали, над ними проводили медицинские опыты. Одни из самых известных врачей проводивших опыты является немецкий врач Йо́зеф Ме́нгеле.</vt:lpstr>
      <vt:lpstr>Отрывок из документального фильма «Доктор из Освенцима»</vt:lpstr>
      <vt:lpstr>27 января 1945 г. - день освобождения узников  нацистского лагеря уничтожения  Аушвиц (Освенцим) войсками 1-го Украинского фронта </vt:lpstr>
      <vt:lpstr>Холокост-ад на земле</vt:lpstr>
      <vt:lpstr>Презентация PowerPoint</vt:lpstr>
      <vt:lpstr>Праведники мира</vt:lpstr>
      <vt:lpstr>Холокост на территории Советского Союза</vt:lpstr>
      <vt:lpstr>Презентация PowerPoint</vt:lpstr>
      <vt:lpstr>Памятник, расстрелянным в Бабьем Яру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2014-01-29T15:53:12Z</dcterms:created>
  <dcterms:modified xsi:type="dcterms:W3CDTF">2014-01-30T15:53:05Z</dcterms:modified>
</cp:coreProperties>
</file>