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62" r:id="rId5"/>
    <p:sldId id="259" r:id="rId6"/>
    <p:sldId id="261" r:id="rId7"/>
    <p:sldId id="263" r:id="rId8"/>
    <p:sldId id="264" r:id="rId9"/>
    <p:sldId id="265" r:id="rId10"/>
    <p:sldId id="266" r:id="rId11"/>
    <p:sldId id="268" r:id="rId12"/>
    <p:sldId id="27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5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28.11.2012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28.11.2012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28.11.2012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28.11.2012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28.11.2012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28.11.2012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28.11.2012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28.11.2012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28.11.2012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88640"/>
            <a:ext cx="8240205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М</a:t>
            </a:r>
            <a:r>
              <a:rPr lang="uk-UA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іжнародний географічний поділ праці</a:t>
            </a:r>
            <a:endParaRPr lang="ru-RU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4299" y="4437112"/>
            <a:ext cx="340970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47102"/>
            <a:ext cx="3347864" cy="251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     </a:t>
            </a:r>
            <a:r>
              <a:rPr lang="uk-U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Промисловість в Європі</a:t>
            </a:r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628800"/>
            <a:ext cx="6442761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</a:t>
            </a:r>
            <a:r>
              <a:rPr lang="uk-UA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Велика Британія</a:t>
            </a:r>
            <a:endParaRPr lang="ru-RU" sz="6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трелка вниз 4"/>
          <p:cNvSpPr/>
          <p:nvPr/>
        </p:nvSpPr>
        <p:spPr>
          <a:xfrm>
            <a:off x="4355976" y="1556792"/>
            <a:ext cx="1096515" cy="179233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284984"/>
            <a:ext cx="5760640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83568" y="2564904"/>
            <a:ext cx="36728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>
                <a:solidFill>
                  <a:srgbClr val="FFFF00"/>
                </a:solidFill>
                <a:latin typeface="Monotype Corsiva" pitchFamily="66" charset="0"/>
              </a:rPr>
              <a:t>Суднобудування </a:t>
            </a:r>
            <a:endParaRPr lang="uk-UA" sz="4400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           Промисловість Швейцарії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208251" y="1321786"/>
            <a:ext cx="648072" cy="117111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1724025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492896"/>
            <a:ext cx="1819275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492896"/>
            <a:ext cx="1800199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2492896"/>
            <a:ext cx="1800199" cy="2825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72350" y="2492896"/>
            <a:ext cx="177165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538067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FFFF00"/>
                </a:solidFill>
                <a:latin typeface="Monotype Corsiva" pitchFamily="66" charset="0"/>
              </a:rPr>
              <a:t>Дуже популярними в наш час є саме швейцарський годинник. Їх слава і популярність, стиль і якість виконання кожної деталі заслужили похвалу багатьох поколінь. Адже йдеться не тільки про красу та естетиці зовнішньої панелі годин, а й про якість безлічі функцій які вони з легкістю можуть виконати. Завдяки налагодженій багаторічній роботі кращих швейцарських майстрів, їх вироби заслужили визнання у всьому світі.</a:t>
            </a:r>
            <a:endParaRPr lang="uk-UA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    </a:t>
            </a:r>
            <a:r>
              <a:rPr lang="uk-UA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ФРН</a:t>
            </a:r>
            <a:endParaRPr lang="ru-RU" sz="6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 rot="1431788">
            <a:off x="1986273" y="1173513"/>
            <a:ext cx="574505" cy="157778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3923928" y="1412776"/>
            <a:ext cx="453536" cy="132250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 rot="20363846">
            <a:off x="5997098" y="1158600"/>
            <a:ext cx="490619" cy="164064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8960"/>
            <a:ext cx="2705444" cy="2901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501008"/>
            <a:ext cx="3014435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267744" y="58052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>
                <a:solidFill>
                  <a:srgbClr val="FFFF00"/>
                </a:solidFill>
                <a:latin typeface="Monotype Corsiva" pitchFamily="66" charset="0"/>
              </a:rPr>
              <a:t>Вантажне автомобілебудування зосереджено у таких країнах, як США і ФРН</a:t>
            </a:r>
            <a:endParaRPr lang="uk-UA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27784" y="3140968"/>
            <a:ext cx="3139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>
                <a:solidFill>
                  <a:srgbClr val="FFFF00"/>
                </a:solidFill>
                <a:latin typeface="Monotype Corsiva" pitchFamily="66" charset="0"/>
              </a:rPr>
              <a:t>Автомобілебудування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2708920"/>
            <a:ext cx="33249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solidFill>
                  <a:srgbClr val="FFFF00"/>
                </a:solidFill>
                <a:latin typeface="Monotype Corsiva" pitchFamily="66" charset="0"/>
              </a:rPr>
              <a:t>Видобуток чорних металів</a:t>
            </a:r>
            <a:endParaRPr lang="ru-RU" sz="24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88224" y="2636912"/>
            <a:ext cx="2209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rgbClr val="FFFF00"/>
                </a:solidFill>
                <a:latin typeface="Monotype Corsiva" pitchFamily="66" charset="0"/>
              </a:rPr>
              <a:t>Суднобудування</a:t>
            </a:r>
            <a:endParaRPr lang="ru-RU" sz="2400" dirty="0"/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356992"/>
            <a:ext cx="2833075" cy="1937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399032"/>
          </a:xfrm>
        </p:spPr>
        <p:txBody>
          <a:bodyPr/>
          <a:lstStyle/>
          <a:p>
            <a:r>
              <a:rPr lang="uk-UA" dirty="0" smtClean="0"/>
              <a:t>                </a:t>
            </a:r>
            <a:r>
              <a:rPr lang="uk-UA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Франція </a:t>
            </a:r>
            <a:endParaRPr lang="ru-RU" sz="6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3995936" y="1484784"/>
            <a:ext cx="574505" cy="157778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 rot="1431788">
            <a:off x="1986273" y="1317530"/>
            <a:ext cx="574505" cy="157778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 rot="20310889">
            <a:off x="6209132" y="1319150"/>
            <a:ext cx="574505" cy="157778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5445224"/>
            <a:ext cx="5580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FFFF00"/>
                </a:solidFill>
                <a:latin typeface="Monotype Corsiva" pitchFamily="66" charset="0"/>
              </a:rPr>
              <a:t>Автомобілебудування позначене великою капіталомісткістю, а гостра конкуренція зумовлює високий рівень монополізації. Серед країн виділяють таких лідерів як: США, Японія та Франція.</a:t>
            </a:r>
            <a:endParaRPr lang="uk-UA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41840"/>
            <a:ext cx="2339751" cy="2605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2492896"/>
            <a:ext cx="20361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i="1" dirty="0" smtClean="0">
                <a:solidFill>
                  <a:srgbClr val="FFFF00"/>
                </a:solidFill>
                <a:latin typeface="Monotype Corsiva" pitchFamily="66" charset="0"/>
              </a:rPr>
              <a:t>Машинобудування </a:t>
            </a:r>
            <a:endParaRPr lang="uk-UA" sz="2000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356992"/>
            <a:ext cx="2808312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483768" y="2996952"/>
            <a:ext cx="2579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Monotype Corsiva" pitchFamily="66" charset="0"/>
              </a:rPr>
              <a:t>ПОБУТОВА   ТЕХНІКА</a:t>
            </a:r>
            <a:endParaRPr lang="ru-RU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356992"/>
            <a:ext cx="3337256" cy="2502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652120" y="3068960"/>
            <a:ext cx="3063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Monotype Corsiva" pitchFamily="66" charset="0"/>
              </a:rPr>
              <a:t>ХІМІЧНА ПРОМИСЛОВІСТЬ</a:t>
            </a:r>
            <a:endParaRPr lang="ru-RU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         Африка</a:t>
            </a:r>
            <a:endParaRPr lang="ru-RU" sz="7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836712"/>
            <a:ext cx="5040560" cy="6159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94160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міжнародному географічному поділі праці країни Африки беруть мінімальну  участь. Така ситуація склалась, зокрема, і через економічні та соціальні проблеми в країнах регіону.</a:t>
            </a: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382056"/>
            <a:ext cx="5472608" cy="410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              Туреччина</a:t>
            </a:r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 rot="1431788">
            <a:off x="2922378" y="1245522"/>
            <a:ext cx="574505" cy="157778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трелка вниз 4"/>
          <p:cNvSpPr/>
          <p:nvPr/>
        </p:nvSpPr>
        <p:spPr>
          <a:xfrm rot="20522433">
            <a:off x="5665350" y="1390902"/>
            <a:ext cx="574505" cy="157778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96952"/>
            <a:ext cx="3119063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2564904"/>
            <a:ext cx="2896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>
                <a:solidFill>
                  <a:srgbClr val="FFFF00"/>
                </a:solidFill>
                <a:latin typeface="Monotype Corsiva" pitchFamily="66" charset="0"/>
              </a:rPr>
              <a:t>Текстильна промисловість</a:t>
            </a:r>
            <a:endParaRPr lang="uk-UA" sz="2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941168"/>
            <a:ext cx="3275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FFFF00"/>
                </a:solidFill>
                <a:latin typeface="Monotype Corsiva" pitchFamily="66" charset="0"/>
              </a:rPr>
              <a:t>Текстильна промисловість - одна з найбільш розвинених галузей. Найбільші текстильні комбінати знаходяться в Адані, Стамбулі, Ізмірі, Кайсері, Денізлі, Бурсі та інших містах.</a:t>
            </a:r>
            <a:endParaRPr lang="uk-UA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95936" y="56612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>
                <a:solidFill>
                  <a:srgbClr val="FFFF00"/>
                </a:solidFill>
                <a:latin typeface="Monotype Corsiva" pitchFamily="66" charset="0"/>
              </a:rPr>
              <a:t>Видобуток кам'яного вугілля ведеться на Чорноморському узбережжі.</a:t>
            </a:r>
            <a:endParaRPr lang="uk-UA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212976"/>
            <a:ext cx="4139952" cy="2432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522496" y="2852936"/>
            <a:ext cx="3621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solidFill>
                  <a:srgbClr val="FFFF00"/>
                </a:solidFill>
                <a:latin typeface="Monotype Corsiva" pitchFamily="66" charset="0"/>
              </a:rPr>
              <a:t>Видобуток кам'яного вугілля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Промисловість України </a:t>
            </a:r>
            <a:endParaRPr lang="uk-UA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 rot="1431788">
            <a:off x="2130289" y="1245523"/>
            <a:ext cx="574505" cy="157778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>
            <a:off x="4079014" y="1295051"/>
            <a:ext cx="574505" cy="157778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 rot="20440014">
            <a:off x="6401148" y="1247364"/>
            <a:ext cx="574505" cy="157778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24128" y="2852936"/>
            <a:ext cx="3196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uk-UA" sz="2400" dirty="0" smtClean="0">
                <a:solidFill>
                  <a:srgbClr val="FFFF00"/>
                </a:solidFill>
                <a:latin typeface="Monotype Corsiva" pitchFamily="66" charset="0"/>
              </a:rPr>
              <a:t>Металургійний комплекс</a:t>
            </a:r>
            <a:endParaRPr lang="uk-UA" sz="24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2924944"/>
            <a:ext cx="2448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uk-UA" sz="2400" dirty="0" smtClean="0">
                <a:solidFill>
                  <a:srgbClr val="FFFF00"/>
                </a:solidFill>
                <a:latin typeface="Monotype Corsiva" pitchFamily="66" charset="0"/>
              </a:rPr>
              <a:t>Хімічний комплекс</a:t>
            </a:r>
            <a:endParaRPr lang="uk-UA" sz="24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08519" y="2780928"/>
            <a:ext cx="3168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rgbClr val="FFFF00"/>
                </a:solidFill>
                <a:latin typeface="Monotype Corsiva" pitchFamily="66" charset="0"/>
              </a:rPr>
              <a:t>Паливно-енергетичний комплекс</a:t>
            </a:r>
            <a:endParaRPr lang="uk-UA" sz="24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356992"/>
            <a:ext cx="331236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5739" y="3429000"/>
            <a:ext cx="3338261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5898" y="3573016"/>
            <a:ext cx="266655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</a:t>
            </a:r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Промисловість Росії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 rot="1431788">
            <a:off x="1914265" y="1245523"/>
            <a:ext cx="574505" cy="157778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 rot="187875">
            <a:off x="4038599" y="1211266"/>
            <a:ext cx="574505" cy="157778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 rot="20594896">
            <a:off x="5795301" y="1246067"/>
            <a:ext cx="574505" cy="157778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2977"/>
            <a:ext cx="320384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2852936"/>
            <a:ext cx="3025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solidFill>
                  <a:srgbClr val="FFFF00"/>
                </a:solidFill>
                <a:latin typeface="Monotype Corsiva" pitchFamily="66" charset="0"/>
              </a:rPr>
              <a:t>Нафтова промисловість</a:t>
            </a:r>
            <a:endParaRPr lang="uk-UA" sz="24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2852936"/>
            <a:ext cx="2728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solidFill>
                  <a:srgbClr val="FFFF00"/>
                </a:solidFill>
                <a:latin typeface="Monotype Corsiva" pitchFamily="66" charset="0"/>
              </a:rPr>
              <a:t>Газова промисловість</a:t>
            </a:r>
            <a:endParaRPr lang="uk-UA" sz="24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356992"/>
            <a:ext cx="2872407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444208" y="2852936"/>
            <a:ext cx="2552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solidFill>
                  <a:srgbClr val="FFFF00"/>
                </a:solidFill>
                <a:latin typeface="Monotype Corsiva" pitchFamily="66" charset="0"/>
              </a:rPr>
              <a:t>Гірничорудна галузь</a:t>
            </a:r>
            <a:endParaRPr lang="uk-UA" sz="24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356991"/>
            <a:ext cx="2771800" cy="2714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0" y="5657671"/>
            <a:ext cx="64442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FFFF00"/>
                </a:solidFill>
                <a:latin typeface="Monotype Corsiva" pitchFamily="66" charset="0"/>
              </a:rPr>
              <a:t>«Росія мітить у п'ятірку. Вона стає гіперконкурентом для світових економік - визнали експерти економічного форуму в Лондоні.» </a:t>
            </a:r>
            <a:endParaRPr lang="uk-UA" sz="2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Monotype Corsiva" pitchFamily="66" charset="0"/>
              </a:rPr>
              <a:t>       </a:t>
            </a:r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Міжнародний поділ праці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latin typeface="Monotype Corsiva" pitchFamily="66" charset="0"/>
              </a:rPr>
              <a:t>Міжнародний поділ праці </a:t>
            </a:r>
            <a:r>
              <a:rPr lang="uk-UA" dirty="0" smtClean="0"/>
              <a:t>—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це концентрація виготовлення окремих видів товарів у тих країнах, де їхнє виробництво є економічно вигідним у зв'язку з географічним розташуванням, кліматом та наявністю природних ресурсів, а також ресурсів праці і капіталу. Міжнародний поділ праці виникає між країнами, що захищені своїм державним суверенітетом.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            Промисловість Монголії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трелка вниз 4"/>
          <p:cNvSpPr/>
          <p:nvPr/>
        </p:nvSpPr>
        <p:spPr>
          <a:xfrm>
            <a:off x="4211960" y="1196752"/>
            <a:ext cx="574505" cy="157778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132856"/>
            <a:ext cx="37721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smtClean="0">
                <a:solidFill>
                  <a:srgbClr val="FFFF00"/>
                </a:solidFill>
                <a:latin typeface="Monotype Corsiva" pitchFamily="66" charset="0"/>
              </a:rPr>
              <a:t>Гірнича промисловість</a:t>
            </a:r>
            <a:endParaRPr lang="uk-UA" sz="32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708920"/>
            <a:ext cx="4038600" cy="2518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5373216"/>
            <a:ext cx="8532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rgbClr val="FFFF00"/>
                </a:solidFill>
                <a:latin typeface="Monotype Corsiva" pitchFamily="66" charset="0"/>
              </a:rPr>
              <a:t>Монголія - аграрно-індустріальна країна. Монголія на сьогоднішній день веде торгівлю з більш 80 країнами світу.</a:t>
            </a:r>
            <a:endParaRPr lang="uk-UA" sz="2400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</a:t>
            </a:r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Промисловість Китаю</a:t>
            </a:r>
            <a:endParaRPr lang="ru-RU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трелка вниз 4"/>
          <p:cNvSpPr/>
          <p:nvPr/>
        </p:nvSpPr>
        <p:spPr>
          <a:xfrm rot="20341656">
            <a:off x="4835330" y="1391320"/>
            <a:ext cx="574505" cy="157778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 rot="1621945">
            <a:off x="3026957" y="1385136"/>
            <a:ext cx="574505" cy="157778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4944"/>
            <a:ext cx="4311900" cy="2872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2564904"/>
            <a:ext cx="2874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>
                <a:solidFill>
                  <a:srgbClr val="FFFF00"/>
                </a:solidFill>
                <a:latin typeface="Monotype Corsiva" pitchFamily="66" charset="0"/>
              </a:rPr>
              <a:t>Виробництво сушів </a:t>
            </a:r>
            <a:endParaRPr lang="uk-UA" sz="2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661248"/>
            <a:ext cx="9036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FFFF00"/>
                </a:solidFill>
                <a:latin typeface="Monotype Corsiva" pitchFamily="66" charset="0"/>
              </a:rPr>
              <a:t>Особливістю промисловості Китаю є те що, незважаючи на багаті природні ресурси, розвиток видобувних галузей у цілому відстає від обробних галузей. На сьогоднішній день промисловість КНР представлена 360 галузями. За загальною кількістю фабрик і заводів Китай займає перше місце в світі. </a:t>
            </a:r>
            <a:endParaRPr lang="uk-UA" sz="2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068960"/>
            <a:ext cx="4038600" cy="242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508104" y="2348880"/>
            <a:ext cx="3635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smtClean="0">
                <a:solidFill>
                  <a:srgbClr val="FFFF00"/>
                </a:solidFill>
                <a:latin typeface="Monotype Corsiva" pitchFamily="66" charset="0"/>
              </a:rPr>
              <a:t>Фармацевтична</a:t>
            </a:r>
            <a:r>
              <a:rPr lang="uk-UA" sz="2400" smtClean="0">
                <a:solidFill>
                  <a:srgbClr val="FFFF00"/>
                </a:solidFill>
                <a:latin typeface="Monotype Corsiva" pitchFamily="66" charset="0"/>
              </a:rPr>
              <a:t> промисловість </a:t>
            </a:r>
            <a:endParaRPr lang="uk-UA" sz="240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      </a:t>
            </a:r>
            <a:r>
              <a:rPr lang="uk-UA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 Індія</a:t>
            </a:r>
            <a:endParaRPr lang="ru-RU" sz="6600" dirty="0"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трелка вниз 4"/>
          <p:cNvSpPr/>
          <p:nvPr/>
        </p:nvSpPr>
        <p:spPr>
          <a:xfrm>
            <a:off x="4362526" y="1365841"/>
            <a:ext cx="574505" cy="157778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2636912"/>
            <a:ext cx="2648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smtClean="0">
                <a:solidFill>
                  <a:srgbClr val="FFFF00"/>
                </a:solidFill>
                <a:latin typeface="Monotype Corsiva" pitchFamily="66" charset="0"/>
              </a:rPr>
              <a:t>Мінеральна</a:t>
            </a:r>
            <a:r>
              <a:rPr lang="uk-UA" sz="240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uk-UA" sz="2400" smtClean="0">
                <a:solidFill>
                  <a:srgbClr val="FFFF00"/>
                </a:solidFill>
                <a:latin typeface="Monotype Corsiva" pitchFamily="66" charset="0"/>
              </a:rPr>
              <a:t>сировина</a:t>
            </a:r>
            <a:endParaRPr lang="uk-UA" sz="240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140968"/>
            <a:ext cx="3960440" cy="2281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39552" y="5373216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rgbClr val="FFFF00"/>
                </a:solidFill>
                <a:latin typeface="Monotype Corsiva" pitchFamily="66" charset="0"/>
              </a:rPr>
              <a:t>Найбільше Індія експортує мінеральні ресурси</a:t>
            </a:r>
            <a:r>
              <a:rPr lang="uk-UA" sz="2400" dirty="0" smtClean="0">
                <a:solidFill>
                  <a:srgbClr val="FFFF00"/>
                </a:solidFill>
                <a:latin typeface="Monotype Corsiva" pitchFamily="66" charset="0"/>
              </a:rPr>
              <a:t>. Основні торгові партнери в експорті та імпорті – РФ, США, Японія, Великобританія, ФРН.</a:t>
            </a:r>
            <a:endParaRPr lang="uk-UA" sz="2400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</a:t>
            </a:r>
            <a:r>
              <a:rPr lang="uk-UA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Висновок</a:t>
            </a:r>
            <a:endParaRPr lang="ru-RU" sz="6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Важливою формою суспільного поділу праці є географічний, або територіальний, поділ праці. Він полягає в спеціалізації окремих територій на виробництві певних товарів і послуг й виникненні товарного обміну між ними такими товарами та послугами, які в районах спеціалізації продукуються з порівняно меншими витратами. При цьому, формування спеціалізації території може бути зумовлений як природно-ресурсними чинниками (можливість вирощування певних сільськогосподарських культур, наявність тієї чи іншої мінеральної сировини. Географічний поділ праці виникає між територіями незалежно від того, мають вони державний суверенітет, чи ні.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Monotype Corsiva" pitchFamily="66" charset="0"/>
              </a:rPr>
              <a:t>    </a:t>
            </a:r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Чинники розвитку МГПП</a:t>
            </a:r>
            <a:endParaRPr lang="ru-RU" b="1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320480"/>
          </a:xfrm>
        </p:spPr>
        <p:txBody>
          <a:bodyPr/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≈ Особливості природних умов;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≈ Відмінності в географічному положенні країни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≈ Забезпечення трудовими ресурсами ;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≈ Соціально – економічний розвиток країни ;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≈ Переваги країни в певній галузі у світі ;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≈ Попит на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продукцію певної країни ;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0849" t="6325" r="18666"/>
          <a:stretch>
            <a:fillRect/>
          </a:stretch>
        </p:blipFill>
        <p:spPr bwMode="auto">
          <a:xfrm>
            <a:off x="6444208" y="4599682"/>
            <a:ext cx="2699792" cy="2258318"/>
          </a:xfrm>
          <a:prstGeom prst="ellipse">
            <a:avLst/>
          </a:prstGeom>
          <a:ln>
            <a:solidFill>
              <a:srgbClr val="FFFF00"/>
            </a:solidFill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60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Промисловість Північної   -            Америки</a:t>
            </a:r>
            <a:endParaRPr lang="ru-RU" sz="6000" b="1" i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92987"/>
            <a:ext cx="6336704" cy="5665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  </a:t>
            </a:r>
            <a:r>
              <a:rPr lang="uk-UA" sz="7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США</a:t>
            </a:r>
            <a:endParaRPr lang="ru-RU" sz="7200" b="1" dirty="0">
              <a:latin typeface="Monotype Corsiva" pitchFamily="66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 rot="1969730">
            <a:off x="3287285" y="1326836"/>
            <a:ext cx="385789" cy="1484053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трелка вниз 4"/>
          <p:cNvSpPr/>
          <p:nvPr/>
        </p:nvSpPr>
        <p:spPr>
          <a:xfrm rot="20081073">
            <a:off x="5067582" y="1426466"/>
            <a:ext cx="376686" cy="139215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0928"/>
            <a:ext cx="3810000" cy="2847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566124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dirty="0" smtClean="0">
                <a:solidFill>
                  <a:srgbClr val="FFFF00"/>
                </a:solidFill>
                <a:latin typeface="Monotype Corsiva" pitchFamily="66" charset="0"/>
              </a:rPr>
              <a:t>Промислове, електронне і телекомунікаційне обладнання, літаки, автомобілі, військова техніка</a:t>
            </a:r>
            <a:endParaRPr lang="uk-UA" sz="2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276872"/>
            <a:ext cx="26965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i="1" dirty="0" smtClean="0">
                <a:solidFill>
                  <a:srgbClr val="FFFF00"/>
                </a:solidFill>
                <a:latin typeface="Monotype Corsiva" pitchFamily="66" charset="0"/>
              </a:rPr>
              <a:t>Машинобудування</a:t>
            </a:r>
            <a:endParaRPr lang="ru-RU" sz="2800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57332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i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Хімічна промисловість США за обсягом виробництва продукції, вартості експорту та імпорту впевнено займає 1-е місце в світі.</a:t>
            </a:r>
            <a:endParaRPr lang="uk-UA" i="1" dirty="0">
              <a:solidFill>
                <a:srgbClr val="FFFF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24128" y="2276872"/>
            <a:ext cx="3393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Хімічна промисловість </a:t>
            </a:r>
            <a:endParaRPr lang="ru-RU" sz="28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14" y="2780928"/>
            <a:ext cx="388618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7200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           Канада</a:t>
            </a:r>
            <a:endParaRPr lang="ru-RU" sz="7200" i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 rot="1141690">
            <a:off x="3172866" y="1413261"/>
            <a:ext cx="520432" cy="1664061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Стрелка вниз 7"/>
          <p:cNvSpPr/>
          <p:nvPr/>
        </p:nvSpPr>
        <p:spPr>
          <a:xfrm rot="19988704">
            <a:off x="4566471" y="1351169"/>
            <a:ext cx="520432" cy="1732639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206775"/>
            <a:ext cx="4104456" cy="2512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212975"/>
            <a:ext cx="3888432" cy="259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979712" y="57332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i="1" dirty="0" smtClean="0">
                <a:solidFill>
                  <a:srgbClr val="FFFF00"/>
                </a:solidFill>
                <a:latin typeface="Monotype Corsiva" pitchFamily="66" charset="0"/>
              </a:rPr>
              <a:t>За виробництвом газетного паперу та дерево оброблювальної промисловості вже довгі роки міцно утримує світове лідерство Канада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708920"/>
            <a:ext cx="31261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FFFF00"/>
                </a:solidFill>
                <a:latin typeface="Monotype Corsiva" pitchFamily="66" charset="0"/>
              </a:rPr>
              <a:t>Деревообробна промисловість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508104" y="2636912"/>
            <a:ext cx="3732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>
                <a:solidFill>
                  <a:srgbClr val="FFFF00"/>
                </a:solidFill>
                <a:latin typeface="Monotype Corsiva" pitchFamily="66" charset="0"/>
              </a:rPr>
              <a:t>Целюлозна промисловість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Промисловість Латинської            Америки</a:t>
            </a:r>
            <a:endParaRPr lang="ru-RU" b="1" i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5987" y="1202217"/>
            <a:ext cx="5482357" cy="52525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7200" b="1" i="1" dirty="0" smtClean="0">
                <a:latin typeface="Monotype Corsiva" pitchFamily="66" charset="0"/>
              </a:rPr>
              <a:t>           </a:t>
            </a:r>
            <a:r>
              <a:rPr lang="uk-UA" sz="72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 Еквадор</a:t>
            </a:r>
            <a:endParaRPr lang="ru-RU" sz="7200" b="1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 rot="1205401">
            <a:off x="3573627" y="1453407"/>
            <a:ext cx="484632" cy="1400347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 rot="20031821">
            <a:off x="5143688" y="1375916"/>
            <a:ext cx="484632" cy="1400347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2420888"/>
            <a:ext cx="3501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latin typeface="Monotype Corsiva" pitchFamily="66" charset="0"/>
              </a:rPr>
              <a:t>Нафтова промисловість</a:t>
            </a:r>
            <a:endParaRPr lang="uk-UA" sz="28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96952"/>
            <a:ext cx="4038600" cy="2792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>
                <a:solidFill>
                  <a:srgbClr val="FFFF00"/>
                </a:solidFill>
                <a:latin typeface="Monotype Corsiva" pitchFamily="66" charset="0"/>
              </a:rPr>
              <a:t>Еквадор — член ОПЕК. На базі створеної американськими компаніями інфраструктури створена державна нафтова компанія CEPE</a:t>
            </a:r>
            <a:endParaRPr lang="uk-UA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1086" y="2924944"/>
            <a:ext cx="3512914" cy="2891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796136" y="2564904"/>
            <a:ext cx="3578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>
                <a:solidFill>
                  <a:srgbClr val="FFFF00"/>
                </a:solidFill>
                <a:latin typeface="Monotype Corsiva" pitchFamily="66" charset="0"/>
              </a:rPr>
              <a:t>Бананова промисловість </a:t>
            </a:r>
            <a:endParaRPr lang="uk-UA" sz="2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 </a:t>
            </a:r>
            <a:r>
              <a:rPr lang="uk-UA" sz="72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Колумбія</a:t>
            </a:r>
            <a:endParaRPr lang="ru-RU" sz="7200" b="1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 rot="1259324">
            <a:off x="3520168" y="1527297"/>
            <a:ext cx="507495" cy="1458177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 rot="20449193">
            <a:off x="4869456" y="1527679"/>
            <a:ext cx="507495" cy="1458177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4944"/>
            <a:ext cx="3927271" cy="2942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79512" y="2492896"/>
            <a:ext cx="2518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i="1" dirty="0" smtClean="0">
                <a:solidFill>
                  <a:srgbClr val="FFFF00"/>
                </a:solidFill>
                <a:latin typeface="Monotype Corsiva" pitchFamily="66" charset="0"/>
              </a:rPr>
              <a:t>Кубинські сигари</a:t>
            </a:r>
            <a:endParaRPr lang="uk-UA" sz="2800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996952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796136" y="2636912"/>
            <a:ext cx="3148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solidFill>
                  <a:srgbClr val="FFFF00"/>
                </a:solidFill>
                <a:latin typeface="Monotype Corsiva" pitchFamily="66" charset="0"/>
              </a:rPr>
              <a:t>Нафтовидобуток на Кубі</a:t>
            </a:r>
            <a:endParaRPr lang="uk-UA" sz="2400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356</TotalTime>
  <Words>637</Words>
  <Application>Microsoft Office PowerPoint</Application>
  <PresentationFormat>Экран (4:3)</PresentationFormat>
  <Paragraphs>71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Яркая</vt:lpstr>
      <vt:lpstr>Слайд 1</vt:lpstr>
      <vt:lpstr>       Міжнародний поділ праці</vt:lpstr>
      <vt:lpstr>    Чинники розвитку МГПП</vt:lpstr>
      <vt:lpstr>Промисловість Північної   -            Америки</vt:lpstr>
      <vt:lpstr>                США</vt:lpstr>
      <vt:lpstr>           Канада</vt:lpstr>
      <vt:lpstr>Промисловість Латинської            Америки</vt:lpstr>
      <vt:lpstr>            Еквадор</vt:lpstr>
      <vt:lpstr>               Колумбія</vt:lpstr>
      <vt:lpstr>     Промисловість в Європі</vt:lpstr>
      <vt:lpstr>            Велика Британія</vt:lpstr>
      <vt:lpstr>           Промисловість Швейцарії</vt:lpstr>
      <vt:lpstr>                  ФРН</vt:lpstr>
      <vt:lpstr>                Франція </vt:lpstr>
      <vt:lpstr>         Африка</vt:lpstr>
      <vt:lpstr>Слайд 16</vt:lpstr>
      <vt:lpstr>              Туреччина</vt:lpstr>
      <vt:lpstr>          Промисловість України </vt:lpstr>
      <vt:lpstr>           Промисловість Росії</vt:lpstr>
      <vt:lpstr>            Промисловість Монголії</vt:lpstr>
      <vt:lpstr>         Промисловість Китаю</vt:lpstr>
      <vt:lpstr>                     Індія</vt:lpstr>
      <vt:lpstr>              Висновок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Аня</dc:creator>
  <cp:lastModifiedBy>Аня</cp:lastModifiedBy>
  <cp:revision>69</cp:revision>
  <dcterms:created xsi:type="dcterms:W3CDTF">2012-11-23T14:38:14Z</dcterms:created>
  <dcterms:modified xsi:type="dcterms:W3CDTF">2012-11-28T16:33:13Z</dcterms:modified>
</cp:coreProperties>
</file>