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A17E4-380A-4F98-8CD5-4CEB9FAA62CD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D126-8152-4BCB-BD58-B7E79FFAF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D126-8152-4BCB-BD58-B7E79FFAF5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7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D126-8152-4BCB-BD58-B7E79FFAF5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D126-8152-4BCB-BD58-B7E79FFAF5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4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LE_Asian_Woman_Cell_Tal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447800"/>
            <a:ext cx="6172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124200"/>
            <a:ext cx="5638800" cy="10668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XTC_Asian_Woman_Cell_Tal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XTB_Asian_Woman_Cell_Tal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PP_XBUSI_TXTA_Asian_Woman_Cell_Tal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F1993B8-310B-4596-88F0-BA99634AB860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49806D-FFD9-44D1-AEC6-6873F2127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Перешкоди</a:t>
            </a:r>
            <a:r>
              <a:rPr lang="ru-RU" dirty="0"/>
              <a:t> у </a:t>
            </a:r>
            <a:r>
              <a:rPr lang="ru-RU" dirty="0" err="1"/>
              <a:t>спілкуванні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</a:t>
            </a:r>
            <a:r>
              <a:rPr lang="uk-UA" dirty="0" err="1" smtClean="0"/>
              <a:t>іхєєва</a:t>
            </a:r>
            <a:r>
              <a:rPr lang="uk-UA" dirty="0" smtClean="0"/>
              <a:t> Анастасія</a:t>
            </a:r>
            <a:br>
              <a:rPr lang="uk-UA" dirty="0" smtClean="0"/>
            </a:br>
            <a:r>
              <a:rPr lang="uk-UA" dirty="0" smtClean="0"/>
              <a:t>11-П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8229600" cy="1178768"/>
          </a:xfrm>
        </p:spPr>
        <p:txBody>
          <a:bodyPr/>
          <a:lstStyle/>
          <a:p>
            <a:r>
              <a:rPr lang="ru-RU" dirty="0" err="1">
                <a:latin typeface="Century Gothic" pitchFamily="34" charset="0"/>
              </a:rPr>
              <a:t>Інтелект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err="1">
                <a:latin typeface="Century Gothic" pitchFamily="34" charset="0"/>
              </a:rPr>
              <a:t>Мотиваційний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бар'єр</a:t>
            </a:r>
            <a:endParaRPr lang="ru-RU" dirty="0" smtClean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 err="1">
                <a:latin typeface="Century Gothic" pitchFamily="34" charset="0"/>
              </a:rPr>
              <a:t>Моральний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бар'єр</a:t>
            </a:r>
            <a:endParaRPr lang="ru-RU" dirty="0" smtClean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 err="1">
                <a:latin typeface="Century Gothic" pitchFamily="34" charset="0"/>
              </a:rPr>
              <a:t>Емоційний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бар'єр</a:t>
            </a:r>
            <a:endParaRPr lang="ru-RU" dirty="0" smtClean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uk-UA" dirty="0"/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 rot="20930591">
            <a:off x="4139952" y="4221088"/>
            <a:ext cx="3697916" cy="18722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"Не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наймудріші</a:t>
            </a:r>
            <a:r>
              <a:rPr lang="ru-RU" dirty="0"/>
              <a:t> та </a:t>
            </a:r>
            <a:r>
              <a:rPr lang="ru-RU" dirty="0" err="1"/>
              <a:t>найдурніші</a:t>
            </a:r>
            <a:r>
              <a:rPr lang="ru-RU" dirty="0"/>
              <a:t>"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(</a:t>
            </a:r>
            <a:r>
              <a:rPr lang="ru-RU" dirty="0" err="1"/>
              <a:t>Конфуцій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171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Century Gothic" pitchFamily="34" charset="0"/>
              </a:rPr>
              <a:t>Що </a:t>
            </a:r>
            <a:r>
              <a:rPr lang="uk-UA" dirty="0" smtClean="0">
                <a:latin typeface="Century Gothic" pitchFamily="34" charset="0"/>
              </a:rPr>
              <a:t>таке бар'єр спілкування</a:t>
            </a:r>
            <a:r>
              <a:rPr lang="uk-UA" dirty="0" smtClean="0"/>
              <a:t>?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Бар'єр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спілкування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>
                <a:latin typeface="Century Gothic" pitchFamily="34" charset="0"/>
              </a:rPr>
              <a:t>- </a:t>
            </a:r>
            <a:r>
              <a:rPr lang="ru-RU" dirty="0" err="1">
                <a:latin typeface="Century Gothic" pitchFamily="34" charset="0"/>
              </a:rPr>
              <a:t>це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внутрішня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перешкода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психологічного</a:t>
            </a:r>
            <a:r>
              <a:rPr lang="ru-RU" dirty="0">
                <a:latin typeface="Century Gothic" pitchFamily="34" charset="0"/>
              </a:rPr>
              <a:t> характеру, </a:t>
            </a:r>
            <a:r>
              <a:rPr lang="ru-RU" dirty="0" err="1">
                <a:latin typeface="Century Gothic" pitchFamily="34" charset="0"/>
              </a:rPr>
              <a:t>що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заважає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людині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успішно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спілкуватися</a:t>
            </a:r>
            <a:r>
              <a:rPr lang="ru-RU" dirty="0">
                <a:latin typeface="Century Gothic" pitchFamily="34" charset="0"/>
              </a:rPr>
              <a:t>.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Century Gothic" pitchFamily="34" charset="0"/>
              </a:rPr>
              <a:t>Бар'єри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призводять</a:t>
            </a:r>
            <a:r>
              <a:rPr lang="ru-RU" dirty="0">
                <a:latin typeface="Century Gothic" pitchFamily="34" charset="0"/>
              </a:rPr>
              <a:t> до: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ru-RU" dirty="0" err="1">
                <a:latin typeface="Century Gothic" pitchFamily="34" charset="0"/>
              </a:rPr>
              <a:t>незадоволення</a:t>
            </a: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міжособистісних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конфліктів</a:t>
            </a: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 err="1" smtClean="0">
                <a:latin typeface="Century Gothic" pitchFamily="34" charset="0"/>
              </a:rPr>
              <a:t>стресів</a:t>
            </a: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 err="1" smtClean="0">
                <a:latin typeface="Century Gothic" pitchFamily="34" charset="0"/>
              </a:rPr>
              <a:t>непорозумінь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тощо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636143" cy="1751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Century Gothic" pitchFamily="34" charset="0"/>
              </a:rPr>
              <a:t>Бар'єр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негативних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емоцій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поганий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настрій</a:t>
            </a: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>
                <a:latin typeface="Century Gothic" pitchFamily="34" charset="0"/>
              </a:rPr>
              <a:t>страх</a:t>
            </a:r>
          </a:p>
          <a:p>
            <a:pPr>
              <a:buFont typeface="Courier New" pitchFamily="49" charset="0"/>
              <a:buChar char="o"/>
            </a:pP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 err="1" smtClean="0">
                <a:latin typeface="Century Gothic" pitchFamily="34" charset="0"/>
              </a:rPr>
              <a:t>провина</a:t>
            </a: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 err="1" smtClean="0">
                <a:latin typeface="Century Gothic" pitchFamily="34" charset="0"/>
              </a:rPr>
              <a:t>міжособистісні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конфлікти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1129">
            <a:off x="5688501" y="2320749"/>
            <a:ext cx="2075129" cy="2044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65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Century Gothic" pitchFamily="34" charset="0"/>
              </a:rPr>
              <a:t>Мовний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бар'єр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err="1">
                <a:latin typeface="Century Gothic" pitchFamily="34" charset="0"/>
              </a:rPr>
              <a:t>нерозуміння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суті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змісту</a:t>
            </a: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 err="1" smtClean="0">
                <a:latin typeface="Century Gothic" pitchFamily="34" charset="0"/>
              </a:rPr>
              <a:t>знервованість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889">
            <a:off x="3959791" y="3663392"/>
            <a:ext cx="2918098" cy="1945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2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Century Gothic" pitchFamily="34" charset="0"/>
              </a:rPr>
              <a:t>Бар'єр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першого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враження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err="1" smtClean="0">
                <a:latin typeface="Century Gothic" pitchFamily="34" charset="0"/>
              </a:rPr>
              <a:t>Заважає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>
                <a:latin typeface="Century Gothic" pitchFamily="34" charset="0"/>
              </a:rPr>
              <a:t>контакту </a:t>
            </a:r>
            <a:r>
              <a:rPr lang="ru-RU" dirty="0" err="1">
                <a:latin typeface="Century Gothic" pitchFamily="34" charset="0"/>
              </a:rPr>
              <a:t>між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співрозмовниками</a:t>
            </a: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ru-RU" dirty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 err="1" smtClean="0">
                <a:latin typeface="Century Gothic" pitchFamily="34" charset="0"/>
              </a:rPr>
              <a:t>формується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неефективне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ставлення</a:t>
            </a:r>
            <a:r>
              <a:rPr lang="ru-RU" dirty="0">
                <a:latin typeface="Century Gothic" pitchFamily="34" charset="0"/>
              </a:rPr>
              <a:t> до </a:t>
            </a:r>
            <a:r>
              <a:rPr lang="ru-RU" dirty="0" err="1">
                <a:latin typeface="Century Gothic" pitchFamily="34" charset="0"/>
              </a:rPr>
              <a:t>співрозмовника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885">
            <a:off x="6313158" y="4254546"/>
            <a:ext cx="1531665" cy="2156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Бар'єри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шляху до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ефективного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спілкування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напрями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подолання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0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Century Gothic" pitchFamily="34" charset="0"/>
              </a:rPr>
              <a:t>Зовнішність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людини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4283968" y="1340767"/>
            <a:ext cx="4752528" cy="2886901"/>
          </a:xfrm>
          <a:prstGeom prst="wedgeEllipseCallout">
            <a:avLst>
              <a:gd name="adj1" fmla="val 30034"/>
              <a:gd name="adj2" fmla="val 53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entury Gothic" pitchFamily="34" charset="0"/>
              </a:rPr>
              <a:t>"</a:t>
            </a:r>
            <a:r>
              <a:rPr lang="uk-UA" dirty="0">
                <a:latin typeface="Century Gothic" pitchFamily="34" charset="0"/>
              </a:rPr>
              <a:t>Фізична врода може підняти самооцінку, рівень вимог і взагалі дати людині позитивне бачення світу, що сприяє успіху в найрізноманітніших галузях". С. Рей, відомий американський психолог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22" y="4509120"/>
            <a:ext cx="261029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96982" y="1052736"/>
            <a:ext cx="3970962" cy="3174933"/>
          </a:xfrm>
          <a:prstGeom prst="wedgeEllipseCallout">
            <a:avLst>
              <a:gd name="adj1" fmla="val -18120"/>
              <a:gd name="adj2" fmla="val 5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entury Gothic" pitchFamily="34" charset="0"/>
              </a:rPr>
              <a:t>"Особистість є завжди продуктом </a:t>
            </a:r>
            <a:r>
              <a:rPr lang="uk-UA" dirty="0" err="1">
                <a:latin typeface="Century Gothic" pitchFamily="34" charset="0"/>
              </a:rPr>
              <a:t>біосоціальних</a:t>
            </a:r>
            <a:r>
              <a:rPr lang="uk-UA" dirty="0">
                <a:latin typeface="Century Gothic" pitchFamily="34" charset="0"/>
              </a:rPr>
              <a:t> умов, яка завдячує своїм виникненням біологічному впливу, отриманому від батьків, та соціальним умовам оточуючого середовища".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0" y="4509121"/>
            <a:ext cx="263819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46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Century Gothic" pitchFamily="34" charset="0"/>
              </a:rPr>
              <a:t>Вираз</a:t>
            </a:r>
            <a:r>
              <a:rPr lang="ru-RU" dirty="0">
                <a:latin typeface="Century Gothic" pitchFamily="34" charset="0"/>
              </a:rPr>
              <a:t> очей та </a:t>
            </a:r>
            <a:r>
              <a:rPr lang="ru-RU" dirty="0" err="1">
                <a:latin typeface="Century Gothic" pitchFamily="34" charset="0"/>
              </a:rPr>
              <a:t>обличчя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"</a:t>
            </a:r>
            <a:r>
              <a:rPr lang="ru-RU" dirty="0">
                <a:latin typeface="Century Gothic" pitchFamily="34" charset="0"/>
              </a:rPr>
              <a:t>Уста </a:t>
            </a:r>
            <a:r>
              <a:rPr lang="ru-RU" dirty="0" err="1">
                <a:latin typeface="Century Gothic" pitchFamily="34" charset="0"/>
              </a:rPr>
              <a:t>висловлюють</a:t>
            </a:r>
            <a:r>
              <a:rPr lang="ru-RU" dirty="0">
                <a:latin typeface="Century Gothic" pitchFamily="34" charset="0"/>
              </a:rPr>
              <a:t> думку </a:t>
            </a:r>
            <a:r>
              <a:rPr lang="ru-RU" dirty="0" err="1">
                <a:latin typeface="Century Gothic" pitchFamily="34" charset="0"/>
              </a:rPr>
              <a:t>людини</a:t>
            </a:r>
            <a:r>
              <a:rPr lang="ru-RU" dirty="0">
                <a:latin typeface="Century Gothic" pitchFamily="34" charset="0"/>
              </a:rPr>
              <a:t>, а </a:t>
            </a:r>
            <a:r>
              <a:rPr lang="ru-RU" dirty="0" err="1">
                <a:latin typeface="Century Gothic" pitchFamily="34" charset="0"/>
              </a:rPr>
              <a:t>обличчя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– думку </a:t>
            </a:r>
            <a:r>
              <a:rPr lang="ru-RU" dirty="0" err="1">
                <a:latin typeface="Century Gothic" pitchFamily="34" charset="0"/>
              </a:rPr>
              <a:t>природи</a:t>
            </a:r>
            <a:r>
              <a:rPr lang="ru-RU" dirty="0" smtClean="0">
                <a:latin typeface="Century Gothic" pitchFamily="34" charset="0"/>
              </a:rPr>
              <a:t>".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(А. </a:t>
            </a:r>
            <a:r>
              <a:rPr lang="ru-RU" dirty="0" err="1">
                <a:latin typeface="Century Gothic" pitchFamily="34" charset="0"/>
              </a:rPr>
              <a:t>Шопенгауер</a:t>
            </a:r>
            <a:r>
              <a:rPr lang="ru-RU" dirty="0">
                <a:latin typeface="Century Gothic" pitchFamily="34" charset="0"/>
              </a:rPr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78535"/>
            <a:ext cx="3783335" cy="3861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6190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Pro_WomanOnCellPhon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BEDF2A-3475-4063-A40D-91C6E9DADE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PresentationPro_WomanOnCellPhone</Template>
  <TotalTime>0</TotalTime>
  <Words>178</Words>
  <Application>Microsoft Office PowerPoint</Application>
  <PresentationFormat>Экран (4:3)</PresentationFormat>
  <Paragraphs>46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PresentationPro_WomanOnCellPhone</vt:lpstr>
      <vt:lpstr>Перешкоди у спілкуванні</vt:lpstr>
      <vt:lpstr>Що таке бар'єр спілкування? </vt:lpstr>
      <vt:lpstr>Бар'єри призводять до:</vt:lpstr>
      <vt:lpstr>Бар'єр негативних емоцій</vt:lpstr>
      <vt:lpstr>Мовний бар'єр</vt:lpstr>
      <vt:lpstr>Бар'єр першого враження</vt:lpstr>
      <vt:lpstr>Бар'єри на шляху до ефективного спілкування та напрями їх подолання</vt:lpstr>
      <vt:lpstr>Зовнішність людини</vt:lpstr>
      <vt:lpstr>Вираз очей та обличчя</vt:lpstr>
      <vt:lpstr>Інтелект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2014-01-23T16:50:31Z</dcterms:created>
  <dcterms:modified xsi:type="dcterms:W3CDTF">2014-01-23T17:26:44Z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TC018813429991</vt:lpwstr>
  </property>
</Properties>
</file>