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59" r:id="rId2"/>
    <p:sldId id="260" r:id="rId3"/>
    <p:sldId id="297" r:id="rId4"/>
    <p:sldId id="279" r:id="rId5"/>
    <p:sldId id="281" r:id="rId6"/>
    <p:sldId id="283" r:id="rId7"/>
    <p:sldId id="298" r:id="rId8"/>
    <p:sldId id="282" r:id="rId9"/>
    <p:sldId id="295" r:id="rId10"/>
    <p:sldId id="292" r:id="rId11"/>
    <p:sldId id="299" r:id="rId12"/>
    <p:sldId id="293" r:id="rId13"/>
    <p:sldId id="300" r:id="rId14"/>
    <p:sldId id="301" r:id="rId15"/>
    <p:sldId id="285" r:id="rId16"/>
    <p:sldId id="290" r:id="rId17"/>
    <p:sldId id="284" r:id="rId18"/>
    <p:sldId id="296" r:id="rId19"/>
    <p:sldId id="287" r:id="rId20"/>
    <p:sldId id="310" r:id="rId21"/>
    <p:sldId id="311" r:id="rId22"/>
    <p:sldId id="309" r:id="rId23"/>
    <p:sldId id="312" r:id="rId24"/>
    <p:sldId id="288" r:id="rId25"/>
    <p:sldId id="316" r:id="rId26"/>
    <p:sldId id="313" r:id="rId27"/>
    <p:sldId id="308" r:id="rId28"/>
    <p:sldId id="277" r:id="rId29"/>
    <p:sldId id="303" r:id="rId30"/>
    <p:sldId id="302" r:id="rId31"/>
    <p:sldId id="304" r:id="rId32"/>
    <p:sldId id="314" r:id="rId33"/>
    <p:sldId id="305" r:id="rId34"/>
    <p:sldId id="306" r:id="rId35"/>
    <p:sldId id="317" r:id="rId36"/>
    <p:sldId id="307" r:id="rId3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6092" autoAdjust="0"/>
  </p:normalViewPr>
  <p:slideViewPr>
    <p:cSldViewPr>
      <p:cViewPr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9482564-C448-47D3-AE81-D01147CC6076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53D684-FB1A-49CD-93E1-D3D997D3BD8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Підсумкова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контрольна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робота</a:t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зі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світової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літератури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учня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9-В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класу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Великолучківської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ЗОШ I-III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ступенів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Варги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Віталія</a:t>
            </a: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</a:br>
            <a:r>
              <a:rPr lang="ru-RU" sz="51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2013 </a:t>
            </a:r>
            <a:r>
              <a:rPr lang="ru-RU" sz="5100" b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рік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15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0671">
        <p:dissolve/>
      </p:transition>
    </mc:Choice>
    <mc:Fallback>
      <p:transition spd="slow" advTm="1067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3" y="28419"/>
            <a:ext cx="8928993" cy="1024317"/>
          </a:xfrm>
        </p:spPr>
        <p:txBody>
          <a:bodyPr>
            <a:normAutofit/>
          </a:bodyPr>
          <a:lstStyle/>
          <a:p>
            <a:pPr algn="ctr"/>
            <a:r>
              <a:rPr lang="uk-UA" sz="4400" dirty="0" err="1" smtClean="0">
                <a:latin typeface="Segoe Script" pitchFamily="34" charset="0"/>
              </a:rPr>
              <a:t>Яковлева</a:t>
            </a:r>
            <a:r>
              <a:rPr lang="uk-UA" sz="4400" dirty="0" smtClean="0">
                <a:latin typeface="Segoe Script" pitchFamily="34" charset="0"/>
              </a:rPr>
              <a:t> </a:t>
            </a:r>
            <a:r>
              <a:rPr lang="uk-UA" sz="4400" dirty="0" err="1" smtClean="0">
                <a:latin typeface="Segoe Script" pitchFamily="34" charset="0"/>
              </a:rPr>
              <a:t>Аріна</a:t>
            </a:r>
            <a:r>
              <a:rPr lang="uk-UA" sz="4400" dirty="0" smtClean="0">
                <a:latin typeface="Segoe Script" pitchFamily="34" charset="0"/>
              </a:rPr>
              <a:t> </a:t>
            </a:r>
            <a:r>
              <a:rPr lang="uk-UA" sz="4400" dirty="0" err="1" smtClean="0">
                <a:latin typeface="Segoe Script" pitchFamily="34" charset="0"/>
              </a:rPr>
              <a:t>Радіонівна</a:t>
            </a:r>
            <a:endParaRPr lang="uk-UA" sz="4400" dirty="0">
              <a:latin typeface="Segoe Script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107504" y="1052736"/>
            <a:ext cx="6120680" cy="56886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Segoe Print" pitchFamily="2" charset="0"/>
              </a:rPr>
              <a:t>Народилася 21 квітня 1758 р.</a:t>
            </a:r>
          </a:p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Segoe Print" pitchFamily="2" charset="0"/>
              </a:rPr>
              <a:t>Няня </a:t>
            </a:r>
            <a:r>
              <a:rPr lang="uk-UA" sz="2600" dirty="0">
                <a:latin typeface="Segoe Print" pitchFamily="2" charset="0"/>
              </a:rPr>
              <a:t>О. С. Пушкіна.</a:t>
            </a:r>
          </a:p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Segoe Print" pitchFamily="2" charset="0"/>
              </a:rPr>
              <a:t>Належала сім’ї </a:t>
            </a:r>
            <a:r>
              <a:rPr lang="uk-UA" sz="2600" dirty="0" err="1" smtClean="0">
                <a:latin typeface="Segoe Print" pitchFamily="2" charset="0"/>
              </a:rPr>
              <a:t>Ганібалів</a:t>
            </a:r>
            <a:r>
              <a:rPr lang="uk-UA" sz="2600" dirty="0" smtClean="0">
                <a:latin typeface="Segoe Print" pitchFamily="2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Segoe Print" pitchFamily="2" charset="0"/>
              </a:rPr>
              <a:t>В </a:t>
            </a:r>
            <a:r>
              <a:rPr lang="ru-RU" sz="2600" dirty="0">
                <a:latin typeface="Segoe Print" pitchFamily="2" charset="0"/>
              </a:rPr>
              <a:t>1795 </a:t>
            </a:r>
            <a:r>
              <a:rPr lang="ru-RU" sz="2600" dirty="0" err="1" smtClean="0">
                <a:latin typeface="Segoe Print" pitchFamily="2" charset="0"/>
              </a:rPr>
              <a:t>році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Марія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Олексійвна</a:t>
            </a:r>
            <a:r>
              <a:rPr lang="ru-RU" sz="2600" dirty="0" smtClean="0">
                <a:latin typeface="Segoe Print" pitchFamily="2" charset="0"/>
              </a:rPr>
              <a:t> (бабуся </a:t>
            </a:r>
            <a:r>
              <a:rPr lang="ru-RU" sz="2600" dirty="0" err="1" smtClean="0">
                <a:latin typeface="Segoe Print" pitchFamily="2" charset="0"/>
              </a:rPr>
              <a:t>Пушкіна</a:t>
            </a:r>
            <a:r>
              <a:rPr lang="ru-RU" sz="2600" dirty="0" smtClean="0">
                <a:latin typeface="Segoe Print" pitchFamily="2" charset="0"/>
              </a:rPr>
              <a:t>) </a:t>
            </a:r>
            <a:r>
              <a:rPr lang="ru-RU" sz="2600" dirty="0" err="1" smtClean="0">
                <a:latin typeface="Segoe Print" pitchFamily="2" charset="0"/>
              </a:rPr>
              <a:t>подарувала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Аріні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Радіонівні</a:t>
            </a:r>
            <a:r>
              <a:rPr lang="ru-RU" sz="2600" dirty="0" smtClean="0">
                <a:latin typeface="Segoe Print" pitchFamily="2" charset="0"/>
              </a:rPr>
              <a:t>, за </a:t>
            </a:r>
            <a:r>
              <a:rPr lang="ru-RU" sz="2600" dirty="0" err="1" smtClean="0">
                <a:latin typeface="Segoe Print" pitchFamily="2" charset="0"/>
              </a:rPr>
              <a:t>ідеальну</a:t>
            </a:r>
            <a:r>
              <a:rPr lang="ru-RU" sz="2600" dirty="0" smtClean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працю</a:t>
            </a:r>
            <a:r>
              <a:rPr lang="ru-RU" sz="2600" dirty="0" smtClean="0">
                <a:latin typeface="Segoe Print" pitchFamily="2" charset="0"/>
              </a:rPr>
              <a:t>, </a:t>
            </a:r>
            <a:r>
              <a:rPr lang="ru-RU" sz="2600" dirty="0" err="1" smtClean="0">
                <a:latin typeface="Segoe Print" pitchFamily="2" charset="0"/>
              </a:rPr>
              <a:t>окрему</a:t>
            </a:r>
            <a:r>
              <a:rPr lang="ru-RU" sz="2600" dirty="0" smtClean="0">
                <a:latin typeface="Segoe Print" pitchFamily="2" charset="0"/>
              </a:rPr>
              <a:t> хату в </a:t>
            </a:r>
            <a:r>
              <a:rPr lang="ru-RU" sz="2600" dirty="0" err="1" smtClean="0">
                <a:latin typeface="Segoe Print" pitchFamily="2" charset="0"/>
              </a:rPr>
              <a:t>Кобрині</a:t>
            </a:r>
            <a:r>
              <a:rPr lang="ru-RU" sz="2600" dirty="0" smtClean="0">
                <a:latin typeface="Segoe Print" pitchFamily="2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 smtClean="0">
                <a:latin typeface="Segoe Print" pitchFamily="2" charset="0"/>
              </a:rPr>
              <a:t> О. </a:t>
            </a:r>
            <a:r>
              <a:rPr lang="ru-RU" sz="2600" dirty="0">
                <a:latin typeface="Segoe Print" pitchFamily="2" charset="0"/>
              </a:rPr>
              <a:t>С. </a:t>
            </a:r>
            <a:r>
              <a:rPr lang="ru-RU" sz="2600" dirty="0" err="1">
                <a:latin typeface="Segoe Print" pitchFamily="2" charset="0"/>
              </a:rPr>
              <a:t>Пушкін</a:t>
            </a:r>
            <a:r>
              <a:rPr lang="ru-RU" sz="2600" dirty="0">
                <a:latin typeface="Segoe Print" pitchFamily="2" charset="0"/>
              </a:rPr>
              <a:t> на все </a:t>
            </a:r>
            <a:r>
              <a:rPr lang="ru-RU" sz="2600" dirty="0" err="1">
                <a:latin typeface="Segoe Print" pitchFamily="2" charset="0"/>
              </a:rPr>
              <a:t>життя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зберіг</a:t>
            </a:r>
            <a:r>
              <a:rPr lang="ru-RU" sz="2600" dirty="0">
                <a:latin typeface="Segoe Print" pitchFamily="2" charset="0"/>
              </a:rPr>
              <a:t> до </a:t>
            </a:r>
            <a:r>
              <a:rPr lang="ru-RU" sz="2600" dirty="0" err="1">
                <a:latin typeface="Segoe Print" pitchFamily="2" charset="0"/>
              </a:rPr>
              <a:t>неї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зворушливе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любляче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відношення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присвятив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їй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вірші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багаторазово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згадував</a:t>
            </a:r>
            <a:r>
              <a:rPr lang="ru-RU" sz="2600" dirty="0">
                <a:latin typeface="Segoe Print" pitchFamily="2" charset="0"/>
              </a:rPr>
              <a:t> у листах.</a:t>
            </a:r>
            <a:endParaRPr lang="uk-UA" sz="2600" dirty="0" smtClean="0">
              <a:latin typeface="Segoe Print" pitchFamily="2" charset="0"/>
            </a:endParaRPr>
          </a:p>
          <a:p>
            <a:endParaRPr lang="uk-UA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1052736"/>
            <a:ext cx="284482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26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23683">
        <p14:switch dir="l"/>
      </p:transition>
    </mc:Choice>
    <mc:Fallback>
      <p:transition spd="slow" advTm="23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Аріна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Родіонівна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справжньою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представницею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російських</a:t>
            </a:r>
            <a:r>
              <a:rPr lang="ru-RU" dirty="0">
                <a:latin typeface="Segoe Print" pitchFamily="2" charset="0"/>
              </a:rPr>
              <a:t> нянь. Вона </a:t>
            </a:r>
            <a:r>
              <a:rPr lang="ru-RU" dirty="0" err="1">
                <a:latin typeface="Segoe Print" pitchFamily="2" charset="0"/>
              </a:rPr>
              <a:t>майстерно</a:t>
            </a:r>
            <a:r>
              <a:rPr lang="ru-RU" dirty="0">
                <a:latin typeface="Segoe Print" pitchFamily="2" charset="0"/>
              </a:rPr>
              <a:t> говорила </a:t>
            </a:r>
            <a:r>
              <a:rPr lang="ru-RU" dirty="0" err="1">
                <a:latin typeface="Segoe Print" pitchFamily="2" charset="0"/>
              </a:rPr>
              <a:t>казки</a:t>
            </a:r>
            <a:r>
              <a:rPr lang="ru-RU" dirty="0">
                <a:latin typeface="Segoe Print" pitchFamily="2" charset="0"/>
              </a:rPr>
              <a:t>, знала </a:t>
            </a:r>
            <a:r>
              <a:rPr lang="ru-RU" dirty="0" err="1">
                <a:latin typeface="Segoe Print" pitchFamily="2" charset="0"/>
              </a:rPr>
              <a:t>народні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повір'я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сипала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прислів'ями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приказками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Олександр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Сергійович</a:t>
            </a:r>
            <a:r>
              <a:rPr lang="ru-RU" dirty="0">
                <a:latin typeface="Segoe Print" pitchFamily="2" charset="0"/>
              </a:rPr>
              <a:t> любив </a:t>
            </a:r>
            <a:r>
              <a:rPr lang="ru-RU" dirty="0" err="1">
                <a:latin typeface="Segoe Print" pitchFamily="2" charset="0"/>
              </a:rPr>
              <a:t>її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дитинства</a:t>
            </a:r>
            <a:r>
              <a:rPr lang="ru-RU" dirty="0">
                <a:latin typeface="Segoe Print" pitchFamily="2" charset="0"/>
              </a:rPr>
              <a:t>.</a:t>
            </a:r>
            <a:endParaRPr lang="uk-UA" dirty="0">
              <a:latin typeface="Segoe Print" pitchFamily="2" charset="0"/>
            </a:endParaRPr>
          </a:p>
        </p:txBody>
      </p:sp>
      <p:pic>
        <p:nvPicPr>
          <p:cNvPr id="2050" name="Picture 2" descr="C:\Users\Віталій\Desktop\Підсумкова конрольна робота\Картинки\памятник 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5" y="2636912"/>
            <a:ext cx="2987824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італій\Desktop\Підсумкова конрольна робота\Картинки\памятник 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1" y="2636912"/>
            <a:ext cx="3120208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італій\Desktop\Підсумкова конрольна робота\Картинки\памятник 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70" y="2636912"/>
            <a:ext cx="3059830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819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9998">
        <p14:flip dir="l"/>
      </p:transition>
    </mc:Choice>
    <mc:Fallback>
      <p:transition spd="slow" advTm="19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ru-RU" sz="2500" dirty="0" smtClean="0">
                <a:latin typeface="Monotype Corsiva" pitchFamily="66" charset="0"/>
              </a:rPr>
              <a:t>«Подруга </a:t>
            </a:r>
            <a:r>
              <a:rPr lang="ru-RU" sz="2500" dirty="0">
                <a:latin typeface="Monotype Corsiva" pitchFamily="66" charset="0"/>
              </a:rPr>
              <a:t>дней моих суровых,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Голубка дряхлая моя!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Одна в глуши лесов сосновых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Давно, давно ты ждешь меня.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Ты под окном своей светлицы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Горюешь, будто на часах,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И медлят поминутно спицы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В твоих наморщенных руках.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Глядишь в забытые вороты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На черный отдаленный путь: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Тоска, предчувствия, заботы</a:t>
            </a:r>
          </a:p>
          <a:p>
            <a:pPr marL="109728" indent="0" algn="ctr">
              <a:buNone/>
            </a:pPr>
            <a:r>
              <a:rPr lang="ru-RU" sz="2500" dirty="0">
                <a:latin typeface="Monotype Corsiva" pitchFamily="66" charset="0"/>
              </a:rPr>
              <a:t>Теснят твою всечасно </a:t>
            </a:r>
            <a:r>
              <a:rPr lang="ru-RU" sz="2500" dirty="0" smtClean="0">
                <a:latin typeface="Monotype Corsiva" pitchFamily="66" charset="0"/>
              </a:rPr>
              <a:t>грудь...»</a:t>
            </a:r>
            <a:endParaRPr lang="uk-UA" sz="25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0" dirty="0" smtClean="0">
                <a:latin typeface="Segoe Script" pitchFamily="34" charset="0"/>
              </a:rPr>
              <a:t>Вірш Пушкіна до няні</a:t>
            </a:r>
            <a:endParaRPr lang="uk-UA" sz="4000" b="0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2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187">
        <p14:gallery dir="r"/>
      </p:transition>
    </mc:Choice>
    <mc:Fallback>
      <p:transition spd="slow" advTm="21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24936" cy="3609746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latin typeface="Segoe Script" pitchFamily="34" charset="0"/>
              </a:rPr>
              <a:t>Навчання.</a:t>
            </a:r>
            <a:br>
              <a:rPr lang="uk-UA" sz="9600" dirty="0" smtClean="0">
                <a:latin typeface="Segoe Script" pitchFamily="34" charset="0"/>
              </a:rPr>
            </a:br>
            <a:r>
              <a:rPr lang="uk-UA" sz="9600" dirty="0" smtClean="0">
                <a:latin typeface="Segoe Script" pitchFamily="34" charset="0"/>
              </a:rPr>
              <a:t>Юність</a:t>
            </a:r>
            <a:endParaRPr lang="uk-UA" sz="9600" dirty="0">
              <a:latin typeface="Segoe Script" pitchFamily="34" charset="0"/>
            </a:endParaRPr>
          </a:p>
        </p:txBody>
      </p:sp>
      <p:pic>
        <p:nvPicPr>
          <p:cNvPr id="1026" name="Picture 2" descr="C:\Users\Віталій\Desktop\Підсумкова конрольна робота\Картинки\навчанн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7601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італій\Desktop\Підсумкова конрольна робота\Картинки\книг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30218"/>
            <a:ext cx="2088232" cy="13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601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669">
        <p14:prism/>
      </p:transition>
    </mc:Choice>
    <mc:Fallback>
      <p:transition spd="slow" advTm="8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192688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Коли </a:t>
            </a:r>
            <a:r>
              <a:rPr lang="ru-RU" dirty="0" err="1">
                <a:latin typeface="Segoe Print" pitchFamily="2" charset="0"/>
              </a:rPr>
              <a:t>Пушкіну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виповнилось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12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років</a:t>
            </a:r>
            <a:r>
              <a:rPr lang="ru-RU" dirty="0">
                <a:latin typeface="Segoe Print" pitchFamily="2" charset="0"/>
              </a:rPr>
              <a:t>, батьки </a:t>
            </a:r>
            <a:r>
              <a:rPr lang="ru-RU" dirty="0" err="1">
                <a:latin typeface="Segoe Print" pitchFamily="2" charset="0"/>
              </a:rPr>
              <a:t>вирішили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віддати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його</a:t>
            </a:r>
            <a:r>
              <a:rPr lang="ru-RU" dirty="0" smtClean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який-небудь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навчальний</a:t>
            </a:r>
            <a:r>
              <a:rPr lang="ru-RU" dirty="0">
                <a:latin typeface="Segoe Print" pitchFamily="2" charset="0"/>
              </a:rPr>
              <a:t> заклад. У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1810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році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виник</a:t>
            </a:r>
            <a:r>
              <a:rPr lang="ru-RU" dirty="0">
                <a:latin typeface="Segoe Print" pitchFamily="2" charset="0"/>
              </a:rPr>
              <a:t> проект пристрою </a:t>
            </a:r>
            <a:r>
              <a:rPr lang="ru-RU" dirty="0" err="1">
                <a:latin typeface="Segoe Print" pitchFamily="2" charset="0"/>
              </a:rPr>
              <a:t>привілейованого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учбового</a:t>
            </a:r>
            <a:r>
              <a:rPr lang="ru-RU" dirty="0">
                <a:latin typeface="Segoe Print" pitchFamily="2" charset="0"/>
              </a:rPr>
              <a:t> закладу - </a:t>
            </a:r>
            <a:r>
              <a:rPr lang="ru-RU" dirty="0" err="1">
                <a:latin typeface="Segoe Print" pitchFamily="2" charset="0"/>
              </a:rPr>
              <a:t>ліцею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Царському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Селі</a:t>
            </a:r>
            <a:r>
              <a:rPr lang="ru-RU" dirty="0">
                <a:latin typeface="Segoe Print" pitchFamily="2" charset="0"/>
              </a:rPr>
              <a:t>, при </a:t>
            </a:r>
            <a:r>
              <a:rPr lang="ru-RU" dirty="0" err="1">
                <a:latin typeface="Segoe Print" pitchFamily="2" charset="0"/>
              </a:rPr>
              <a:t>палаці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Олександра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en-US" dirty="0">
                <a:latin typeface="Segoe Print" pitchFamily="2" charset="0"/>
              </a:rPr>
              <a:t>I. </a:t>
            </a:r>
            <a:r>
              <a:rPr lang="ru-RU" dirty="0" err="1">
                <a:latin typeface="Segoe Print" pitchFamily="2" charset="0"/>
              </a:rPr>
              <a:t>Батько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Пушкіна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вирішив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віддати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туди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сина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Олександра</a:t>
            </a:r>
            <a:r>
              <a:rPr lang="ru-RU" dirty="0">
                <a:latin typeface="Segoe Print" pitchFamily="2" charset="0"/>
              </a:rPr>
              <a:t>. У </a:t>
            </a:r>
            <a:r>
              <a:rPr lang="ru-RU" dirty="0" err="1">
                <a:latin typeface="Segoe Print" pitchFamily="2" charset="0"/>
              </a:rPr>
              <a:t>червні</a:t>
            </a:r>
            <a:r>
              <a:rPr lang="ru-RU" dirty="0">
                <a:latin typeface="Segoe Print" pitchFamily="2" charset="0"/>
              </a:rPr>
              <a:t> 1811 р. </a:t>
            </a:r>
            <a:r>
              <a:rPr lang="ru-RU" dirty="0" err="1">
                <a:latin typeface="Segoe Print" pitchFamily="2" charset="0"/>
              </a:rPr>
              <a:t>Олександр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своїм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дядьком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поїхав</a:t>
            </a:r>
            <a:r>
              <a:rPr lang="ru-RU" dirty="0">
                <a:latin typeface="Segoe Print" pitchFamily="2" charset="0"/>
              </a:rPr>
              <a:t> до Петербургу, </a:t>
            </a:r>
            <a:r>
              <a:rPr lang="ru-RU" dirty="0" err="1">
                <a:latin typeface="Segoe Print" pitchFamily="2" charset="0"/>
              </a:rPr>
              <a:t>завдяки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наявним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зв'язкам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Пушкін</a:t>
            </a:r>
            <a:r>
              <a:rPr lang="ru-RU" dirty="0">
                <a:latin typeface="Segoe Print" pitchFamily="2" charset="0"/>
              </a:rPr>
              <a:t> вступив до </a:t>
            </a:r>
            <a:r>
              <a:rPr lang="ru-RU" dirty="0" err="1">
                <a:latin typeface="Segoe Print" pitchFamily="2" charset="0"/>
              </a:rPr>
              <a:t>навчального</a:t>
            </a:r>
            <a:r>
              <a:rPr lang="ru-RU" dirty="0">
                <a:latin typeface="Segoe Print" pitchFamily="2" charset="0"/>
              </a:rPr>
              <a:t> закладу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Segoe Print" pitchFamily="2" charset="0"/>
              </a:rPr>
              <a:t>19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жовтня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урочисто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відкритий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ліцей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 smtClean="0">
                <a:latin typeface="Segoe Print" pitchFamily="2" charset="0"/>
              </a:rPr>
              <a:t>Ліцей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закритим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навчальним</a:t>
            </a:r>
            <a:r>
              <a:rPr lang="ru-RU" dirty="0">
                <a:latin typeface="Segoe Print" pitchFamily="2" charset="0"/>
              </a:rPr>
              <a:t> закладом, в </a:t>
            </a:r>
            <a:r>
              <a:rPr lang="ru-RU" dirty="0" err="1" smtClean="0">
                <a:latin typeface="Segoe Print" pitchFamily="2" charset="0"/>
              </a:rPr>
              <a:t>ньому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навчались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всього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30 </a:t>
            </a:r>
            <a:r>
              <a:rPr lang="ru-RU" dirty="0" err="1">
                <a:latin typeface="Segoe Print" pitchFamily="2" charset="0"/>
              </a:rPr>
              <a:t>учнів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Це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середніх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малозабезпечених</a:t>
            </a:r>
            <a:r>
              <a:rPr lang="ru-RU" dirty="0">
                <a:latin typeface="Segoe Print" pitchFamily="2" charset="0"/>
              </a:rPr>
              <a:t> дворян,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службові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зв'язки</a:t>
            </a:r>
            <a:r>
              <a:rPr lang="ru-RU" dirty="0">
                <a:latin typeface="Segoe Print" pitchFamily="2" charset="0"/>
              </a:rPr>
              <a:t>.</a:t>
            </a:r>
            <a:endParaRPr lang="uk-UA" dirty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98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1207">
        <p14:prism dir="r"/>
      </p:transition>
    </mc:Choice>
    <mc:Fallback>
      <p:transition spd="slow" advTm="31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2048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latin typeface="Segoe Script" pitchFamily="34" charset="0"/>
              </a:rPr>
              <a:t>Імператорський </a:t>
            </a:r>
            <a:r>
              <a:rPr lang="uk-UA" sz="4000" dirty="0" err="1">
                <a:latin typeface="Segoe Script" pitchFamily="34" charset="0"/>
              </a:rPr>
              <a:t>Царськосільський</a:t>
            </a:r>
            <a:r>
              <a:rPr lang="uk-UA" sz="4000" dirty="0">
                <a:latin typeface="Segoe Script" pitchFamily="34" charset="0"/>
              </a:rPr>
              <a:t> ліцей</a:t>
            </a:r>
          </a:p>
        </p:txBody>
      </p:sp>
      <p:pic>
        <p:nvPicPr>
          <p:cNvPr id="5122" name="Picture 2" descr="C:\Users\Віталій\Desktop\Картинки\220px-Pushkinlyce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43" y="2543409"/>
            <a:ext cx="363681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64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662">
        <p14:prism dir="u"/>
      </p:transition>
    </mc:Choice>
    <mc:Fallback>
      <p:transition spd="slow" advTm="136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3763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Segoe Script" pitchFamily="34" charset="0"/>
              </a:rPr>
              <a:t>Розпорядок дня ліцеїста</a:t>
            </a:r>
            <a:endParaRPr lang="uk-UA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1026" name="Picture 2" descr="C:\Users\Віталій\Desktop\Картинки\Місяць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092" y="1268760"/>
            <a:ext cx="1494579" cy="12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1620384" y="1268760"/>
            <a:ext cx="7416112" cy="5441638"/>
          </a:xfrm>
        </p:spPr>
        <p:txBody>
          <a:bodyPr>
            <a:normAutofit lnSpcReduction="10000"/>
          </a:bodyPr>
          <a:lstStyle/>
          <a:p>
            <a:r>
              <a:rPr lang="uk-UA" sz="2600" dirty="0" smtClean="0">
                <a:latin typeface="Segoe Print" pitchFamily="2" charset="0"/>
              </a:rPr>
              <a:t>06.00 – Підйом. Молитва у залі.</a:t>
            </a:r>
          </a:p>
          <a:p>
            <a:r>
              <a:rPr lang="uk-UA" sz="2600" dirty="0" smtClean="0">
                <a:latin typeface="Segoe Print" pitchFamily="2" charset="0"/>
              </a:rPr>
              <a:t>07.00-09.00 – проведення уроків у класах.</a:t>
            </a:r>
          </a:p>
          <a:p>
            <a:r>
              <a:rPr lang="uk-UA" sz="2600" dirty="0" smtClean="0">
                <a:latin typeface="Segoe Print" pitchFamily="2" charset="0"/>
              </a:rPr>
              <a:t>09.00–10.00 - сніданок. Прогулянка у парку.</a:t>
            </a:r>
          </a:p>
          <a:p>
            <a:r>
              <a:rPr lang="uk-UA" sz="2600" dirty="0" smtClean="0">
                <a:latin typeface="Segoe Print" pitchFamily="2" charset="0"/>
              </a:rPr>
              <a:t>10.00-12.00 – </a:t>
            </a:r>
            <a:r>
              <a:rPr lang="en-US" sz="2600" dirty="0" smtClean="0">
                <a:latin typeface="Segoe Print" pitchFamily="2" charset="0"/>
              </a:rPr>
              <a:t>II</a:t>
            </a:r>
            <a:r>
              <a:rPr lang="uk-UA" sz="2600" dirty="0" smtClean="0">
                <a:latin typeface="Segoe Print" pitchFamily="2" charset="0"/>
              </a:rPr>
              <a:t> урок у класах.</a:t>
            </a:r>
          </a:p>
          <a:p>
            <a:r>
              <a:rPr lang="uk-UA" sz="2600" dirty="0" smtClean="0">
                <a:latin typeface="Segoe Print" pitchFamily="2" charset="0"/>
              </a:rPr>
              <a:t>12.00-13.00 – </a:t>
            </a:r>
            <a:r>
              <a:rPr lang="en-US" sz="2600" dirty="0" smtClean="0">
                <a:latin typeface="Segoe Print" pitchFamily="2" charset="0"/>
              </a:rPr>
              <a:t>II</a:t>
            </a:r>
            <a:r>
              <a:rPr lang="uk-UA" sz="2600" dirty="0" smtClean="0">
                <a:latin typeface="Segoe Print" pitchFamily="2" charset="0"/>
              </a:rPr>
              <a:t> прогулянка.</a:t>
            </a:r>
          </a:p>
          <a:p>
            <a:r>
              <a:rPr lang="uk-UA" sz="2600" dirty="0" smtClean="0">
                <a:latin typeface="Segoe Print" pitchFamily="2" charset="0"/>
              </a:rPr>
              <a:t>13.00- обід із трьох страв.</a:t>
            </a:r>
          </a:p>
          <a:p>
            <a:r>
              <a:rPr lang="uk-UA" sz="2600" dirty="0" smtClean="0">
                <a:latin typeface="Segoe Print" pitchFamily="2" charset="0"/>
              </a:rPr>
              <a:t>14.00-15.00 – малювання.</a:t>
            </a:r>
          </a:p>
          <a:p>
            <a:r>
              <a:rPr lang="uk-UA" sz="2600" dirty="0" smtClean="0">
                <a:latin typeface="Segoe Print" pitchFamily="2" charset="0"/>
              </a:rPr>
              <a:t>15.00-17.00 – уроки у класах.</a:t>
            </a:r>
          </a:p>
          <a:p>
            <a:r>
              <a:rPr lang="uk-UA" sz="2600" dirty="0" smtClean="0">
                <a:latin typeface="Segoe Print" pitchFamily="2" charset="0"/>
              </a:rPr>
              <a:t>17.00-18.00 – </a:t>
            </a:r>
            <a:r>
              <a:rPr lang="en-US" sz="2600" dirty="0" smtClean="0">
                <a:latin typeface="Segoe Print" pitchFamily="2" charset="0"/>
              </a:rPr>
              <a:t>III</a:t>
            </a:r>
            <a:r>
              <a:rPr lang="uk-UA" sz="2600" dirty="0" smtClean="0">
                <a:latin typeface="Segoe Print" pitchFamily="2" charset="0"/>
              </a:rPr>
              <a:t> прогулянка і чай.</a:t>
            </a:r>
          </a:p>
          <a:p>
            <a:r>
              <a:rPr lang="uk-UA" sz="2600" dirty="0" smtClean="0">
                <a:latin typeface="Segoe Print" pitchFamily="2" charset="0"/>
              </a:rPr>
              <a:t>18.00-20.00 – виконання Д</a:t>
            </a:r>
            <a:r>
              <a:rPr lang="en-US" sz="2600" dirty="0" smtClean="0">
                <a:latin typeface="Segoe Print" pitchFamily="2" charset="0"/>
              </a:rPr>
              <a:t>/</a:t>
            </a:r>
            <a:r>
              <a:rPr lang="ru-RU" sz="2600" dirty="0" smtClean="0">
                <a:latin typeface="Segoe Print" pitchFamily="2" charset="0"/>
              </a:rPr>
              <a:t>З</a:t>
            </a:r>
            <a:r>
              <a:rPr lang="uk-UA" sz="2600" dirty="0" smtClean="0">
                <a:latin typeface="Segoe Print" pitchFamily="2" charset="0"/>
              </a:rPr>
              <a:t>.</a:t>
            </a:r>
          </a:p>
          <a:p>
            <a:r>
              <a:rPr lang="uk-UA" sz="2600" dirty="0" smtClean="0">
                <a:latin typeface="Segoe Print" pitchFamily="2" charset="0"/>
              </a:rPr>
              <a:t>20.00 – вечеря з двох страв.</a:t>
            </a:r>
          </a:p>
          <a:p>
            <a:r>
              <a:rPr lang="uk-UA" sz="2600" dirty="0" smtClean="0">
                <a:latin typeface="Segoe Print" pitchFamily="2" charset="0"/>
              </a:rPr>
              <a:t>До 22.00 – відпочинок і розваги.</a:t>
            </a:r>
          </a:p>
          <a:p>
            <a:r>
              <a:rPr lang="uk-UA" sz="2600" dirty="0" smtClean="0">
                <a:latin typeface="Segoe Print" pitchFamily="2" charset="0"/>
              </a:rPr>
              <a:t>22.00 – вечірні молитви. Сон.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8" name="Picture 4" descr="C:\Users\Віталій\Desktop\Картинки\сонце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5" y="4130990"/>
            <a:ext cx="1494579" cy="11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італій\Desktop\Картинки\книги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" y="5308287"/>
            <a:ext cx="1494580" cy="14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італій\Desktop\Картинки\defaultгггггггг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1" y="2564904"/>
            <a:ext cx="1494580" cy="15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35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7875">
        <p14:prism dir="d"/>
      </p:transition>
    </mc:Choice>
    <mc:Fallback>
      <p:transition spd="slow" advTm="278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75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 tmFilter="0,0; .5, 1; 1, 1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 tmFilter="0,0; .5, 1; 1, 1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 tmFilter="0,0; .5, 1; 1, 1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pPr algn="ctr"/>
            <a:r>
              <a:rPr lang="uk-UA" dirty="0" smtClean="0">
                <a:latin typeface="Segoe Script" pitchFamily="34" charset="0"/>
              </a:rPr>
              <a:t>Юність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528392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851920" y="980728"/>
            <a:ext cx="5184576" cy="57606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err="1" smtClean="0">
                <a:latin typeface="Segoe Print" pitchFamily="2" charset="0"/>
              </a:rPr>
              <a:t>Шість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років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Пушкін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провів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smtClean="0">
                <a:latin typeface="Segoe Print" pitchFamily="2" charset="0"/>
              </a:rPr>
              <a:t>у </a:t>
            </a:r>
            <a:r>
              <a:rPr lang="ru-RU" sz="2800" dirty="0" err="1" smtClean="0">
                <a:latin typeface="Segoe Print" pitchFamily="2" charset="0"/>
              </a:rPr>
              <a:t>Царськосільському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 smtClean="0">
                <a:latin typeface="Segoe Print" pitchFamily="2" charset="0"/>
              </a:rPr>
              <a:t>ліцеї</a:t>
            </a:r>
            <a:r>
              <a:rPr lang="ru-RU" sz="2800" dirty="0">
                <a:latin typeface="Segoe Print" pitchFamily="2" charset="0"/>
              </a:rPr>
              <a:t>. Тут </a:t>
            </a:r>
            <a:r>
              <a:rPr lang="ru-RU" sz="2800" dirty="0" err="1">
                <a:latin typeface="Segoe Print" pitchFamily="2" charset="0"/>
              </a:rPr>
              <a:t>юний</a:t>
            </a:r>
            <a:r>
              <a:rPr lang="ru-RU" sz="2800" dirty="0">
                <a:latin typeface="Segoe Print" pitchFamily="2" charset="0"/>
              </a:rPr>
              <a:t> поет пережив </a:t>
            </a:r>
            <a:r>
              <a:rPr lang="ru-RU" sz="2800" dirty="0" err="1">
                <a:latin typeface="Segoe Print" pitchFamily="2" charset="0"/>
              </a:rPr>
              <a:t>події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Франко-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російської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війни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1812 року</a:t>
            </a:r>
            <a:r>
              <a:rPr lang="ru-RU" sz="2800" dirty="0">
                <a:latin typeface="Segoe Print" pitchFamily="2" charset="0"/>
              </a:rPr>
              <a:t>. Тут </a:t>
            </a:r>
            <a:r>
              <a:rPr lang="ru-RU" sz="2800" dirty="0" err="1">
                <a:latin typeface="Segoe Print" pitchFamily="2" charset="0"/>
              </a:rPr>
              <a:t>вперше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відкрився</a:t>
            </a:r>
            <a:r>
              <a:rPr lang="ru-RU" sz="2800" dirty="0">
                <a:latin typeface="Segoe Print" pitchFamily="2" charset="0"/>
              </a:rPr>
              <a:t> і </a:t>
            </a:r>
            <a:r>
              <a:rPr lang="ru-RU" sz="2800" dirty="0" err="1">
                <a:latin typeface="Segoe Print" pitchFamily="2" charset="0"/>
              </a:rPr>
              <a:t>був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високо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оцінений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його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поетичний</a:t>
            </a:r>
            <a:r>
              <a:rPr lang="ru-RU" sz="2800" dirty="0">
                <a:latin typeface="Segoe Print" pitchFamily="2" charset="0"/>
              </a:rPr>
              <a:t> дар. </a:t>
            </a:r>
            <a:endParaRPr lang="ru-RU" sz="28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Вчителями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Пушкіна-поета</a:t>
            </a:r>
            <a:r>
              <a:rPr lang="ru-RU" sz="2800" dirty="0">
                <a:latin typeface="Segoe Print" pitchFamily="2" charset="0"/>
              </a:rPr>
              <a:t> стали </a:t>
            </a:r>
            <a:r>
              <a:rPr lang="ru-RU" sz="2800" dirty="0" smtClean="0">
                <a:latin typeface="Segoe Print" pitchFamily="2" charset="0"/>
              </a:rPr>
              <a:t>Батюшков, </a:t>
            </a:r>
            <a:r>
              <a:rPr lang="ru-RU" sz="2800" dirty="0" err="1">
                <a:latin typeface="Segoe Print" pitchFamily="2" charset="0"/>
              </a:rPr>
              <a:t>визнаний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майстер</a:t>
            </a:r>
            <a:r>
              <a:rPr lang="ru-RU" sz="2800" dirty="0">
                <a:latin typeface="Segoe Print" pitchFamily="2" charset="0"/>
              </a:rPr>
              <a:t> «</a:t>
            </a:r>
            <a:r>
              <a:rPr lang="ru-RU" sz="2800" dirty="0" err="1">
                <a:latin typeface="Segoe Print" pitchFamily="2" charset="0"/>
              </a:rPr>
              <a:t>легкої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поезії</a:t>
            </a:r>
            <a:r>
              <a:rPr lang="ru-RU" sz="2800" dirty="0">
                <a:latin typeface="Segoe Print" pitchFamily="2" charset="0"/>
              </a:rPr>
              <a:t>», </a:t>
            </a:r>
            <a:r>
              <a:rPr lang="ru-RU" sz="2800" dirty="0" err="1" smtClean="0">
                <a:latin typeface="Segoe Print" pitchFamily="2" charset="0"/>
              </a:rPr>
              <a:t>Жуковський</a:t>
            </a:r>
            <a:r>
              <a:rPr lang="ru-RU" sz="2800" dirty="0" smtClean="0">
                <a:latin typeface="Segoe Print" pitchFamily="2" charset="0"/>
              </a:rPr>
              <a:t> голова </a:t>
            </a:r>
            <a:r>
              <a:rPr lang="ru-RU" sz="2800" dirty="0" err="1">
                <a:latin typeface="Segoe Print" pitchFamily="2" charset="0"/>
              </a:rPr>
              <a:t>вітчизняного</a:t>
            </a:r>
            <a:r>
              <a:rPr lang="ru-RU" sz="2800" dirty="0">
                <a:latin typeface="Segoe Print" pitchFamily="2" charset="0"/>
              </a:rPr>
              <a:t> романтизму.</a:t>
            </a:r>
            <a:endParaRPr lang="ru-RU" sz="2800" dirty="0" smtClean="0">
              <a:latin typeface="Segoe Print" pitchFamily="2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5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1352">
        <p14:doors dir="vert"/>
      </p:transition>
    </mc:Choice>
    <mc:Fallback>
      <p:transition spd="slow" advTm="21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3" y="346348"/>
            <a:ext cx="8856985" cy="651165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600" dirty="0" smtClean="0">
                <a:latin typeface="Segoe Print" pitchFamily="2" charset="0"/>
              </a:rPr>
              <a:t>  </a:t>
            </a:r>
            <a:r>
              <a:rPr lang="uk-UA" sz="2600" dirty="0" smtClean="0">
                <a:solidFill>
                  <a:srgbClr val="FF0000"/>
                </a:solidFill>
                <a:latin typeface="Segoe Print" pitchFamily="2" charset="0"/>
              </a:rPr>
              <a:t>Влітку </a:t>
            </a:r>
            <a:r>
              <a:rPr lang="uk-UA" sz="2600" dirty="0">
                <a:solidFill>
                  <a:srgbClr val="FF0000"/>
                </a:solidFill>
                <a:latin typeface="Segoe Print" pitchFamily="2" charset="0"/>
              </a:rPr>
              <a:t>1817 </a:t>
            </a:r>
            <a:r>
              <a:rPr lang="uk-UA" sz="2600" dirty="0">
                <a:latin typeface="Segoe Print" pitchFamily="2" charset="0"/>
              </a:rPr>
              <a:t>року відбувся перший випуск</a:t>
            </a:r>
          </a:p>
          <a:p>
            <a:pPr marL="109728" indent="0">
              <a:buNone/>
            </a:pPr>
            <a:r>
              <a:rPr lang="uk-UA" sz="2600" dirty="0">
                <a:latin typeface="Segoe Print" pitchFamily="2" charset="0"/>
              </a:rPr>
              <a:t>вихованців Ліцею. Спочатку Пушкін коливався </a:t>
            </a:r>
            <a:r>
              <a:rPr lang="uk-UA" sz="2600" dirty="0" smtClean="0">
                <a:latin typeface="Segoe Print" pitchFamily="2" charset="0"/>
              </a:rPr>
              <a:t>у</a:t>
            </a:r>
            <a:endParaRPr lang="uk-UA" sz="2600" dirty="0">
              <a:latin typeface="Segoe Print" pitchFamily="2" charset="0"/>
            </a:endParaRPr>
          </a:p>
          <a:p>
            <a:pPr marL="109728" indent="0">
              <a:buNone/>
            </a:pPr>
            <a:r>
              <a:rPr lang="uk-UA" sz="2600" dirty="0">
                <a:latin typeface="Segoe Print" pitchFamily="2" charset="0"/>
              </a:rPr>
              <a:t>виборі життєвого шляху: було бажання </a:t>
            </a:r>
            <a:r>
              <a:rPr lang="uk-UA" sz="2600" dirty="0" smtClean="0">
                <a:latin typeface="Segoe Print" pitchFamily="2" charset="0"/>
              </a:rPr>
              <a:t>поступити на </a:t>
            </a:r>
            <a:r>
              <a:rPr lang="uk-UA" sz="2600" dirty="0">
                <a:latin typeface="Segoe Print" pitchFamily="2" charset="0"/>
              </a:rPr>
              <a:t>військову службу. Але друзі відмовляли його, </a:t>
            </a:r>
            <a:r>
              <a:rPr lang="uk-UA" sz="2600" dirty="0" smtClean="0">
                <a:latin typeface="Segoe Print" pitchFamily="2" charset="0"/>
              </a:rPr>
              <a:t>і Пушкін </a:t>
            </a:r>
            <a:r>
              <a:rPr lang="uk-UA" sz="2600" dirty="0">
                <a:latin typeface="Segoe Print" pitchFamily="2" charset="0"/>
              </a:rPr>
              <a:t>визначився чиновником в </a:t>
            </a:r>
            <a:r>
              <a:rPr lang="uk-UA" sz="2600" dirty="0" smtClean="0">
                <a:latin typeface="Segoe Print" pitchFamily="2" charset="0"/>
              </a:rPr>
              <a:t>Колегію закордонних </a:t>
            </a:r>
            <a:r>
              <a:rPr lang="uk-UA" sz="2600" dirty="0">
                <a:latin typeface="Segoe Print" pitchFamily="2" charset="0"/>
              </a:rPr>
              <a:t>справ. Через кілька днів </a:t>
            </a:r>
            <a:r>
              <a:rPr lang="uk-UA" sz="2600" dirty="0" smtClean="0">
                <a:latin typeface="Segoe Print" pitchFamily="2" charset="0"/>
              </a:rPr>
              <a:t>після закінчення </a:t>
            </a:r>
            <a:r>
              <a:rPr lang="uk-UA" sz="2600" dirty="0">
                <a:latin typeface="Segoe Print" pitchFamily="2" charset="0"/>
              </a:rPr>
              <a:t>ліцею Пушкін був прийнятий на службу </a:t>
            </a:r>
            <a:r>
              <a:rPr lang="uk-UA" sz="2600" dirty="0" smtClean="0">
                <a:latin typeface="Segoe Print" pitchFamily="2" charset="0"/>
              </a:rPr>
              <a:t>в Колегію </a:t>
            </a:r>
            <a:r>
              <a:rPr lang="uk-UA" sz="2600" dirty="0">
                <a:latin typeface="Segoe Print" pitchFamily="2" charset="0"/>
              </a:rPr>
              <a:t>іноземних справ. Незабаром, </a:t>
            </a:r>
            <a:r>
              <a:rPr lang="uk-UA" sz="2600" dirty="0" smtClean="0">
                <a:latin typeface="Segoe Print" pitchFamily="2" charset="0"/>
              </a:rPr>
              <a:t>Пушкін взяв відпустку</a:t>
            </a:r>
            <a:r>
              <a:rPr lang="uk-UA" sz="2600" dirty="0">
                <a:latin typeface="Segoe Print" pitchFamily="2" charset="0"/>
              </a:rPr>
              <a:t>, </a:t>
            </a:r>
            <a:r>
              <a:rPr lang="uk-UA" sz="2600" dirty="0" smtClean="0">
                <a:latin typeface="Segoe Print" pitchFamily="2" charset="0"/>
              </a:rPr>
              <a:t>і поїхав </a:t>
            </a:r>
            <a:r>
              <a:rPr lang="uk-UA" sz="2600" dirty="0">
                <a:latin typeface="Segoe Print" pitchFamily="2" charset="0"/>
              </a:rPr>
              <a:t>до Михайлівського, </a:t>
            </a:r>
            <a:r>
              <a:rPr lang="uk-UA" sz="2600" dirty="0" smtClean="0">
                <a:latin typeface="Segoe Print" pitchFamily="2" charset="0"/>
              </a:rPr>
              <a:t>у маєток </a:t>
            </a:r>
            <a:r>
              <a:rPr lang="uk-UA" sz="2600" dirty="0">
                <a:latin typeface="Segoe Print" pitchFamily="2" charset="0"/>
              </a:rPr>
              <a:t>в </a:t>
            </a:r>
            <a:r>
              <a:rPr lang="uk-UA" sz="2600" dirty="0" smtClean="0">
                <a:latin typeface="Segoe Print" pitchFamily="2" charset="0"/>
              </a:rPr>
              <a:t>Псковській губернії</a:t>
            </a:r>
            <a:r>
              <a:rPr lang="uk-UA" sz="2600" dirty="0">
                <a:latin typeface="Segoe Print" pitchFamily="2" charset="0"/>
              </a:rPr>
              <a:t>, </a:t>
            </a:r>
            <a:r>
              <a:rPr lang="uk-UA" sz="2600" dirty="0" smtClean="0">
                <a:latin typeface="Segoe Print" pitchFamily="2" charset="0"/>
              </a:rPr>
              <a:t>який </a:t>
            </a:r>
            <a:r>
              <a:rPr lang="uk-UA" sz="2600" dirty="0">
                <a:latin typeface="Segoe Print" pitchFamily="2" charset="0"/>
              </a:rPr>
              <a:t>після смерті діда </a:t>
            </a:r>
            <a:r>
              <a:rPr lang="uk-UA" sz="2600" dirty="0" smtClean="0">
                <a:latin typeface="Segoe Print" pitchFamily="2" charset="0"/>
              </a:rPr>
              <a:t>Пушкіна перейшло </a:t>
            </a:r>
            <a:r>
              <a:rPr lang="uk-UA" sz="2600" dirty="0">
                <a:latin typeface="Segoe Print" pitchFamily="2" charset="0"/>
              </a:rPr>
              <a:t>у спадок до його </a:t>
            </a:r>
            <a:r>
              <a:rPr lang="uk-UA" sz="2600" dirty="0" smtClean="0">
                <a:latin typeface="Segoe Print" pitchFamily="2" charset="0"/>
              </a:rPr>
              <a:t>матері.</a:t>
            </a:r>
            <a:endParaRPr lang="uk-UA" sz="2600" dirty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09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26141">
        <p14:doors/>
      </p:transition>
    </mc:Choice>
    <mc:Fallback>
      <p:transition spd="slow" advTm="261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548680"/>
            <a:ext cx="8928992" cy="6120680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 </a:t>
            </a:r>
            <a:r>
              <a:rPr lang="ru-RU" dirty="0" err="1" smtClean="0">
                <a:latin typeface="Segoe Print" pitchFamily="2" charset="0"/>
              </a:rPr>
              <a:t>Прямі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випадки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самодержавства</a:t>
            </a:r>
            <a:r>
              <a:rPr lang="ru-RU" dirty="0">
                <a:latin typeface="Segoe Print" pitchFamily="2" charset="0"/>
              </a:rPr>
              <a:t> привернули до </a:t>
            </a:r>
            <a:r>
              <a:rPr lang="ru-RU" dirty="0" err="1">
                <a:latin typeface="Segoe Print" pitchFamily="2" charset="0"/>
              </a:rPr>
              <a:t>Пушкіна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увагу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влади</a:t>
            </a:r>
            <a:r>
              <a:rPr lang="ru-RU" dirty="0">
                <a:latin typeface="Segoe Print" pitchFamily="2" charset="0"/>
              </a:rPr>
              <a:t> – </a:t>
            </a:r>
            <a:r>
              <a:rPr lang="ru-RU" dirty="0" err="1">
                <a:latin typeface="Segoe Print" pitchFamily="2" charset="0"/>
              </a:rPr>
              <a:t>цар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Олександр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2 </a:t>
            </a:r>
            <a:r>
              <a:rPr lang="ru-RU" dirty="0">
                <a:latin typeface="Segoe Print" pitchFamily="2" charset="0"/>
              </a:rPr>
              <a:t>покарав </a:t>
            </a:r>
            <a:r>
              <a:rPr lang="ru-RU" dirty="0" err="1">
                <a:latin typeface="Segoe Print" pitchFamily="2" charset="0"/>
              </a:rPr>
              <a:t>зухвалого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поета</a:t>
            </a:r>
            <a:r>
              <a:rPr lang="ru-RU" dirty="0">
                <a:latin typeface="Segoe Print" pitchFamily="2" charset="0"/>
              </a:rPr>
              <a:t>, заславши </a:t>
            </a:r>
            <a:r>
              <a:rPr lang="ru-RU" dirty="0" err="1">
                <a:latin typeface="Segoe Print" pitchFamily="2" charset="0"/>
              </a:rPr>
              <a:t>його</a:t>
            </a:r>
            <a:r>
              <a:rPr lang="ru-RU" dirty="0">
                <a:latin typeface="Segoe Print" pitchFamily="2" charset="0"/>
              </a:rPr>
              <a:t> на </a:t>
            </a:r>
            <a:r>
              <a:rPr lang="ru-RU" dirty="0" err="1">
                <a:latin typeface="Segoe Print" pitchFamily="2" charset="0"/>
              </a:rPr>
              <a:t>південь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імперії</a:t>
            </a:r>
            <a:r>
              <a:rPr lang="ru-RU" dirty="0">
                <a:latin typeface="Segoe Print" pitchFamily="2" charset="0"/>
              </a:rPr>
              <a:t>, в </a:t>
            </a:r>
            <a:r>
              <a:rPr lang="ru-RU" dirty="0" err="1">
                <a:latin typeface="Segoe Print" pitchFamily="2" charset="0"/>
              </a:rPr>
              <a:t>Катеринославськ</a:t>
            </a:r>
            <a:r>
              <a:rPr lang="ru-RU" dirty="0">
                <a:latin typeface="Segoe Print" pitchFamily="2" charset="0"/>
              </a:rPr>
              <a:t>. До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1824</a:t>
            </a:r>
            <a:r>
              <a:rPr lang="ru-RU" dirty="0">
                <a:latin typeface="Segoe Print" pitchFamily="2" charset="0"/>
              </a:rPr>
              <a:t> року </a:t>
            </a:r>
            <a:r>
              <a:rPr lang="ru-RU" dirty="0" err="1">
                <a:latin typeface="Segoe Print" pitchFamily="2" charset="0"/>
              </a:rPr>
              <a:t>Пушкін</a:t>
            </a:r>
            <a:r>
              <a:rPr lang="ru-RU" dirty="0">
                <a:latin typeface="Segoe Print" pitchFamily="2" charset="0"/>
              </a:rPr>
              <a:t> жив у </a:t>
            </a:r>
            <a:r>
              <a:rPr lang="ru-RU" dirty="0" err="1">
                <a:latin typeface="Segoe Print" pitchFamily="2" charset="0"/>
              </a:rPr>
              <a:t>Кишиневі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Одесі</a:t>
            </a:r>
            <a:r>
              <a:rPr lang="ru-RU" dirty="0">
                <a:latin typeface="Segoe Print" pitchFamily="2" charset="0"/>
              </a:rPr>
              <a:t>, а </a:t>
            </a:r>
            <a:r>
              <a:rPr lang="ru-RU" dirty="0" err="1">
                <a:latin typeface="Segoe Print" pitchFamily="2" charset="0"/>
              </a:rPr>
              <a:t>згодом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йому</a:t>
            </a:r>
            <a:r>
              <a:rPr lang="ru-RU" dirty="0">
                <a:latin typeface="Segoe Print" pitchFamily="2" charset="0"/>
              </a:rPr>
              <a:t> дозволили </a:t>
            </a:r>
            <a:r>
              <a:rPr lang="ru-RU" dirty="0" err="1">
                <a:latin typeface="Segoe Print" pitchFamily="2" charset="0"/>
              </a:rPr>
              <a:t>повернутися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псковський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маєток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його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батьків</a:t>
            </a:r>
            <a:r>
              <a:rPr lang="ru-RU" dirty="0">
                <a:latin typeface="Segoe Print" pitchFamily="2" charset="0"/>
              </a:rPr>
              <a:t> – село </a:t>
            </a:r>
            <a:r>
              <a:rPr lang="ru-RU" dirty="0" err="1">
                <a:latin typeface="Segoe Print" pitchFamily="2" charset="0"/>
              </a:rPr>
              <a:t>Михайлівське</a:t>
            </a:r>
            <a:r>
              <a:rPr lang="ru-RU" dirty="0">
                <a:latin typeface="Segoe Print" pitchFamily="2" charset="0"/>
              </a:rPr>
              <a:t>. У </a:t>
            </a:r>
            <a:r>
              <a:rPr lang="ru-RU" dirty="0" err="1">
                <a:latin typeface="Segoe Print" pitchFamily="2" charset="0"/>
              </a:rPr>
              <a:t>цей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період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творчості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який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можна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назвати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романтичним</a:t>
            </a:r>
            <a:r>
              <a:rPr lang="ru-RU" dirty="0" smtClean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Пушкін</a:t>
            </a:r>
            <a:r>
              <a:rPr lang="ru-RU" dirty="0">
                <a:latin typeface="Segoe Print" pitchFamily="2" charset="0"/>
              </a:rPr>
              <a:t> створив цикл </a:t>
            </a:r>
            <a:r>
              <a:rPr lang="ru-RU" dirty="0" err="1">
                <a:latin typeface="Segoe Print" pitchFamily="2" charset="0"/>
              </a:rPr>
              <a:t>поеми</a:t>
            </a:r>
            <a:r>
              <a:rPr lang="ru-RU" dirty="0">
                <a:latin typeface="Segoe Print" pitchFamily="2" charset="0"/>
              </a:rPr>
              <a:t> («</a:t>
            </a:r>
            <a:r>
              <a:rPr lang="ru-RU" dirty="0" err="1">
                <a:latin typeface="Segoe Print" pitchFamily="2" charset="0"/>
              </a:rPr>
              <a:t>Кавказький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бранець</a:t>
            </a:r>
            <a:r>
              <a:rPr lang="ru-RU" dirty="0">
                <a:latin typeface="Segoe Print" pitchFamily="2" charset="0"/>
              </a:rPr>
              <a:t>», «</a:t>
            </a:r>
            <a:r>
              <a:rPr lang="ru-RU" dirty="0" err="1">
                <a:latin typeface="Segoe Print" pitchFamily="2" charset="0"/>
              </a:rPr>
              <a:t>Бахчисарайський</a:t>
            </a:r>
            <a:r>
              <a:rPr lang="ru-RU" dirty="0">
                <a:latin typeface="Segoe Print" pitchFamily="2" charset="0"/>
              </a:rPr>
              <a:t> фонтан», «</a:t>
            </a:r>
            <a:r>
              <a:rPr lang="ru-RU" dirty="0" err="1">
                <a:latin typeface="Segoe Print" pitchFamily="2" charset="0"/>
              </a:rPr>
              <a:t>Брати-розбійники</a:t>
            </a:r>
            <a:r>
              <a:rPr lang="ru-RU" dirty="0">
                <a:latin typeface="Segoe Print" pitchFamily="2" charset="0"/>
              </a:rPr>
              <a:t>»), почав </a:t>
            </a:r>
            <a:r>
              <a:rPr lang="ru-RU" dirty="0" err="1">
                <a:latin typeface="Segoe Print" pitchFamily="2" charset="0"/>
              </a:rPr>
              <a:t>писати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романи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віршах</a:t>
            </a:r>
            <a:r>
              <a:rPr lang="ru-RU" dirty="0">
                <a:latin typeface="Segoe Print" pitchFamily="2" charset="0"/>
              </a:rPr>
              <a:t>  «</a:t>
            </a:r>
            <a:r>
              <a:rPr lang="ru-RU" dirty="0" err="1">
                <a:latin typeface="Segoe Print" pitchFamily="2" charset="0"/>
              </a:rPr>
              <a:t>Євгеній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Онегін</a:t>
            </a:r>
            <a:r>
              <a:rPr lang="ru-RU" dirty="0">
                <a:latin typeface="Segoe Print" pitchFamily="2" charset="0"/>
              </a:rPr>
              <a:t>».</a:t>
            </a:r>
            <a:endParaRPr lang="uk-UA" dirty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68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985">
        <p14:prism isInverted="1"/>
      </p:transition>
    </mc:Choice>
    <mc:Fallback>
      <p:transition spd="slow" advTm="25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3888432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Тема: «О. С. Пушкін. </a:t>
            </a:r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Ж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иття і </a:t>
            </a:r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творчість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»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C:\Users\Віталій\Desktop\Картинки\Підпи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65912"/>
            <a:ext cx="2376264" cy="6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527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0239">
        <p:checker dir="vert"/>
      </p:transition>
    </mc:Choice>
    <mc:Fallback>
      <p:transition spd="slow" advTm="10239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9474" y="1124744"/>
            <a:ext cx="9153473" cy="57332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ніч</a:t>
            </a:r>
            <a:r>
              <a:rPr lang="ru-RU" dirty="0">
                <a:latin typeface="Segoe Print" pitchFamily="2" charset="0"/>
              </a:rPr>
              <a:t> з 3 на 4 </a:t>
            </a:r>
            <a:r>
              <a:rPr lang="ru-RU" dirty="0" err="1">
                <a:latin typeface="Segoe Print" pitchFamily="2" charset="0"/>
              </a:rPr>
              <a:t>вересня</a:t>
            </a:r>
            <a:r>
              <a:rPr lang="ru-RU" dirty="0">
                <a:latin typeface="Segoe Print" pitchFamily="2" charset="0"/>
              </a:rPr>
              <a:t> 1826 року в </a:t>
            </a:r>
            <a:r>
              <a:rPr lang="ru-RU" dirty="0" err="1">
                <a:latin typeface="Segoe Print" pitchFamily="2" charset="0"/>
              </a:rPr>
              <a:t>Михайлівське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прибуває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посланець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псковського</a:t>
            </a:r>
            <a:r>
              <a:rPr lang="ru-RU" dirty="0">
                <a:latin typeface="Segoe Print" pitchFamily="2" charset="0"/>
              </a:rPr>
              <a:t> губернатора Б. А. </a:t>
            </a:r>
            <a:r>
              <a:rPr lang="ru-RU" dirty="0" err="1">
                <a:latin typeface="Segoe Print" pitchFamily="2" charset="0"/>
              </a:rPr>
              <a:t>Адеркаса</a:t>
            </a:r>
            <a:r>
              <a:rPr lang="ru-RU" dirty="0">
                <a:latin typeface="Segoe Print" pitchFamily="2" charset="0"/>
              </a:rPr>
              <a:t>: </a:t>
            </a:r>
            <a:r>
              <a:rPr lang="ru-RU" dirty="0" err="1">
                <a:latin typeface="Segoe Print" pitchFamily="2" charset="0"/>
              </a:rPr>
              <a:t>Пушкін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супроводі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фельд'єгеря</a:t>
            </a:r>
            <a:r>
              <a:rPr lang="ru-RU" dirty="0">
                <a:latin typeface="Segoe Print" pitchFamily="2" charset="0"/>
              </a:rPr>
              <a:t> повинен </a:t>
            </a:r>
            <a:r>
              <a:rPr lang="ru-RU" dirty="0" err="1">
                <a:latin typeface="Segoe Print" pitchFamily="2" charset="0"/>
              </a:rPr>
              <a:t>з'явитися</a:t>
            </a:r>
            <a:r>
              <a:rPr lang="ru-RU" dirty="0">
                <a:latin typeface="Segoe Print" pitchFamily="2" charset="0"/>
              </a:rPr>
              <a:t> до </a:t>
            </a:r>
            <a:r>
              <a:rPr lang="ru-RU" dirty="0" err="1">
                <a:latin typeface="Segoe Print" pitchFamily="2" charset="0"/>
              </a:rPr>
              <a:t>Москви</a:t>
            </a:r>
            <a:r>
              <a:rPr lang="ru-RU" dirty="0">
                <a:latin typeface="Segoe Print" pitchFamily="2" charset="0"/>
              </a:rPr>
              <a:t>, де в той час </a:t>
            </a:r>
            <a:r>
              <a:rPr lang="ru-RU" dirty="0" err="1">
                <a:latin typeface="Segoe Print" pitchFamily="2" charset="0"/>
              </a:rPr>
              <a:t>знаходився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Микола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 I</a:t>
            </a:r>
            <a:r>
              <a:rPr lang="ru-RU" dirty="0">
                <a:latin typeface="Segoe Print" pitchFamily="2" charset="0"/>
              </a:rPr>
              <a:t>, коронований 22 </a:t>
            </a:r>
            <a:r>
              <a:rPr lang="ru-RU" dirty="0" err="1">
                <a:latin typeface="Segoe Print" pitchFamily="2" charset="0"/>
              </a:rPr>
              <a:t>серпня</a:t>
            </a:r>
            <a:r>
              <a:rPr lang="ru-RU" dirty="0">
                <a:latin typeface="Segoe Print" pitchFamily="2" charset="0"/>
              </a:rPr>
              <a:t>.</a:t>
            </a:r>
          </a:p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 8 </a:t>
            </a:r>
            <a:r>
              <a:rPr lang="ru-RU" dirty="0" err="1">
                <a:latin typeface="Segoe Print" pitchFamily="2" charset="0"/>
              </a:rPr>
              <a:t>вересня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відразу</a:t>
            </a:r>
            <a:r>
              <a:rPr lang="ru-RU" dirty="0">
                <a:latin typeface="Segoe Print" pitchFamily="2" charset="0"/>
              </a:rPr>
              <a:t> ж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прибуття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Пушкін</a:t>
            </a:r>
            <a:r>
              <a:rPr lang="ru-RU" dirty="0">
                <a:latin typeface="Segoe Print" pitchFamily="2" charset="0"/>
              </a:rPr>
              <a:t> доставлений до </a:t>
            </a:r>
            <a:r>
              <a:rPr lang="ru-RU" dirty="0" err="1">
                <a:latin typeface="Segoe Print" pitchFamily="2" charset="0"/>
              </a:rPr>
              <a:t>імператора</a:t>
            </a:r>
            <a:r>
              <a:rPr lang="ru-RU" dirty="0">
                <a:latin typeface="Segoe Print" pitchFamily="2" charset="0"/>
              </a:rPr>
              <a:t> для </a:t>
            </a:r>
            <a:r>
              <a:rPr lang="ru-RU" dirty="0" err="1">
                <a:latin typeface="Segoe Print" pitchFamily="2" charset="0"/>
              </a:rPr>
              <a:t>особистої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аудієнції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Бесіда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Миколи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 smtClean="0">
                <a:latin typeface="Segoe Print" pitchFamily="2" charset="0"/>
              </a:rPr>
              <a:t>Пушкіном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відбувалася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віч</a:t>
            </a:r>
            <a:r>
              <a:rPr lang="ru-RU" dirty="0">
                <a:latin typeface="Segoe Print" pitchFamily="2" charset="0"/>
              </a:rPr>
              <a:t> на </a:t>
            </a:r>
            <a:r>
              <a:rPr lang="ru-RU" dirty="0" err="1" smtClean="0">
                <a:latin typeface="Segoe Print" pitchFamily="2" charset="0"/>
              </a:rPr>
              <a:t>віч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Поетові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повернення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із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заслання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гарантувалося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особисте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найвище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заступництво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звільнення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звичайної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цензури</a:t>
            </a:r>
            <a:r>
              <a:rPr lang="ru-RU" dirty="0">
                <a:latin typeface="Segoe Print" pitchFamily="2" charset="0"/>
              </a:rPr>
              <a:t>.</a:t>
            </a:r>
            <a:endParaRPr lang="uk-UA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1040196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Після Заслання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7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896">
        <p14:prism dir="r" isInverted="1"/>
      </p:transition>
    </mc:Choice>
    <mc:Fallback>
      <p:transition spd="slow" advTm="258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Цар Микола 1 і поет. </a:t>
            </a:r>
            <a:endParaRPr lang="uk-U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83820"/>
            <a:ext cx="3816424" cy="479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Віталій\Desktop\Підсумкова конрольна робота\Картинки\Поетттт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3820"/>
            <a:ext cx="3672408" cy="4797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1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162">
        <p14:prism dir="u" isInverted="1"/>
      </p:transition>
    </mc:Choice>
    <mc:Fallback>
      <p:transition spd="slow" advTm="13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600" dirty="0" smtClean="0">
                <a:latin typeface="Segoe Print" pitchFamily="2" charset="0"/>
              </a:rPr>
              <a:t>  І </a:t>
            </a:r>
            <a:r>
              <a:rPr lang="uk-UA" sz="2600" dirty="0">
                <a:latin typeface="Segoe Print" pitchFamily="2" charset="0"/>
              </a:rPr>
              <a:t>ось в кінці </a:t>
            </a:r>
            <a:r>
              <a:rPr lang="uk-UA" sz="2600" dirty="0">
                <a:solidFill>
                  <a:srgbClr val="FF0000"/>
                </a:solidFill>
                <a:latin typeface="Segoe Print" pitchFamily="2" charset="0"/>
              </a:rPr>
              <a:t>1828 року на балу в Москві </a:t>
            </a:r>
            <a:r>
              <a:rPr lang="uk-UA" sz="2600" dirty="0">
                <a:latin typeface="Segoe Print" pitchFamily="2" charset="0"/>
              </a:rPr>
              <a:t>Пушкін зустрів чарівну дівчину, </a:t>
            </a:r>
            <a:r>
              <a:rPr lang="uk-UA" sz="2600" dirty="0">
                <a:solidFill>
                  <a:srgbClr val="FF0000"/>
                </a:solidFill>
                <a:latin typeface="Segoe Print" pitchFamily="2" charset="0"/>
              </a:rPr>
              <a:t>Наталію </a:t>
            </a:r>
            <a:r>
              <a:rPr lang="uk-UA" sz="2600" dirty="0" err="1">
                <a:solidFill>
                  <a:srgbClr val="FF0000"/>
                </a:solidFill>
                <a:latin typeface="Segoe Print" pitchFamily="2" charset="0"/>
              </a:rPr>
              <a:t>Гончарову</a:t>
            </a:r>
            <a:r>
              <a:rPr lang="uk-UA" sz="2600" dirty="0">
                <a:latin typeface="Segoe Print" pitchFamily="2" charset="0"/>
              </a:rPr>
              <a:t>. Це була любов з першого погляду, на жаль, тільки з боку поета. Красуня залишилася байдужою. </a:t>
            </a:r>
            <a:r>
              <a:rPr lang="uk-UA" sz="2600" dirty="0">
                <a:solidFill>
                  <a:srgbClr val="FF0000"/>
                </a:solidFill>
                <a:latin typeface="Segoe Print" pitchFamily="2" charset="0"/>
              </a:rPr>
              <a:t>Їй було 16, йому 29 років.</a:t>
            </a:r>
            <a:r>
              <a:rPr lang="uk-UA" sz="2600" dirty="0">
                <a:latin typeface="Segoe Print" pitchFamily="2" charset="0"/>
              </a:rPr>
              <a:t> Різниця велика для зовсім молоденької дівчини, майже підлітка. Її новий залицяльник до того ж не відрізнявся </a:t>
            </a:r>
            <a:r>
              <a:rPr lang="uk-UA" sz="2600" dirty="0" smtClean="0">
                <a:latin typeface="Segoe Print" pitchFamily="2" charset="0"/>
              </a:rPr>
              <a:t>особливою </a:t>
            </a:r>
            <a:r>
              <a:rPr lang="ru-RU" sz="2600" dirty="0" err="1">
                <a:latin typeface="Segoe Print" pitchFamily="2" charset="0"/>
              </a:rPr>
              <a:t>привабливістю</a:t>
            </a:r>
            <a:r>
              <a:rPr lang="ru-RU" sz="2600" dirty="0">
                <a:latin typeface="Segoe Print" pitchFamily="2" charset="0"/>
              </a:rPr>
              <a:t> і не </a:t>
            </a:r>
            <a:r>
              <a:rPr lang="ru-RU" sz="2600" dirty="0" err="1">
                <a:latin typeface="Segoe Print" pitchFamily="2" charset="0"/>
              </a:rPr>
              <a:t>був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завидним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 smtClean="0">
                <a:latin typeface="Segoe Print" pitchFamily="2" charset="0"/>
              </a:rPr>
              <a:t>нареченим</a:t>
            </a:r>
            <a:r>
              <a:rPr lang="ru-RU" sz="2600" dirty="0" smtClean="0">
                <a:latin typeface="Segoe Print" pitchFamily="2" charset="0"/>
              </a:rPr>
              <a:t>, але </a:t>
            </a:r>
            <a:r>
              <a:rPr lang="ru-RU" sz="2600" dirty="0" err="1">
                <a:latin typeface="Segoe Print" pitchFamily="2" charset="0"/>
              </a:rPr>
              <a:t>іскорка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почуття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спалахнувши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розгорілася</a:t>
            </a:r>
            <a:r>
              <a:rPr lang="ru-RU" sz="2600" dirty="0">
                <a:latin typeface="Segoe Print" pitchFamily="2" charset="0"/>
              </a:rPr>
              <a:t> у </a:t>
            </a:r>
            <a:r>
              <a:rPr lang="ru-RU" sz="2600" dirty="0" err="1">
                <a:latin typeface="Segoe Print" pitchFamily="2" charset="0"/>
              </a:rPr>
              <a:t>нього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пожежею</a:t>
            </a:r>
            <a:r>
              <a:rPr lang="ru-RU" sz="2600" dirty="0">
                <a:latin typeface="Segoe Print" pitchFamily="2" charset="0"/>
              </a:rPr>
              <a:t>. </a:t>
            </a:r>
            <a:r>
              <a:rPr lang="ru-RU" sz="2600" dirty="0" err="1">
                <a:latin typeface="Segoe Print" pitchFamily="2" charset="0"/>
              </a:rPr>
              <a:t>Захоплення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перетворилося</a:t>
            </a:r>
            <a:r>
              <a:rPr lang="ru-RU" sz="2600" dirty="0">
                <a:latin typeface="Segoe Print" pitchFamily="2" charset="0"/>
              </a:rPr>
              <a:t> на </a:t>
            </a:r>
            <a:r>
              <a:rPr lang="ru-RU" sz="2600" dirty="0" err="1">
                <a:latin typeface="Segoe Print" pitchFamily="2" charset="0"/>
              </a:rPr>
              <a:t>любов</a:t>
            </a:r>
            <a:r>
              <a:rPr lang="ru-RU" sz="2600" dirty="0">
                <a:latin typeface="Segoe Print" pitchFamily="2" charset="0"/>
              </a:rPr>
              <a:t>, </a:t>
            </a:r>
            <a:r>
              <a:rPr lang="ru-RU" sz="2600" dirty="0" err="1">
                <a:latin typeface="Segoe Print" pitchFamily="2" charset="0"/>
              </a:rPr>
              <a:t>любов</a:t>
            </a:r>
            <a:r>
              <a:rPr lang="ru-RU" sz="2600" dirty="0">
                <a:latin typeface="Segoe Print" pitchFamily="2" charset="0"/>
              </a:rPr>
              <a:t> у </a:t>
            </a:r>
            <a:r>
              <a:rPr lang="ru-RU" sz="2600" dirty="0" err="1">
                <a:latin typeface="Segoe Print" pitchFamily="2" charset="0"/>
              </a:rPr>
              <a:t>пристрасть</a:t>
            </a:r>
            <a:r>
              <a:rPr lang="ru-RU" sz="2600" dirty="0">
                <a:latin typeface="Segoe Print" pitchFamily="2" charset="0"/>
              </a:rPr>
              <a:t>. </a:t>
            </a:r>
            <a:r>
              <a:rPr lang="ru-RU" sz="2600" dirty="0" err="1">
                <a:latin typeface="Segoe Print" pitchFamily="2" charset="0"/>
              </a:rPr>
              <a:t>Він</a:t>
            </a:r>
            <a:r>
              <a:rPr lang="ru-RU" sz="2600" dirty="0">
                <a:latin typeface="Segoe Print" pitchFamily="2" charset="0"/>
              </a:rPr>
              <a:t> не </a:t>
            </a:r>
            <a:r>
              <a:rPr lang="ru-RU" sz="2600" dirty="0" err="1">
                <a:latin typeface="Segoe Print" pitchFamily="2" charset="0"/>
              </a:rPr>
              <a:t>був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знайомий</a:t>
            </a:r>
            <a:r>
              <a:rPr lang="ru-RU" sz="2600" dirty="0">
                <a:latin typeface="Segoe Print" pitchFamily="2" charset="0"/>
              </a:rPr>
              <a:t> з нею, і </a:t>
            </a:r>
            <a:r>
              <a:rPr lang="ru-RU" sz="2600" dirty="0" err="1">
                <a:latin typeface="Segoe Print" pitchFamily="2" charset="0"/>
              </a:rPr>
              <a:t>це</a:t>
            </a:r>
            <a:r>
              <a:rPr lang="ru-RU" sz="2600" dirty="0">
                <a:latin typeface="Segoe Print" pitchFamily="2" charset="0"/>
              </a:rPr>
              <a:t> </a:t>
            </a:r>
            <a:r>
              <a:rPr lang="ru-RU" sz="2600" dirty="0" err="1">
                <a:latin typeface="Segoe Print" pitchFamily="2" charset="0"/>
              </a:rPr>
              <a:t>його</a:t>
            </a:r>
            <a:r>
              <a:rPr lang="ru-RU" sz="2600" dirty="0">
                <a:latin typeface="Segoe Print" pitchFamily="2" charset="0"/>
              </a:rPr>
              <a:t> мучило.</a:t>
            </a:r>
            <a:endParaRPr lang="uk-UA" sz="2600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133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latin typeface="Segoe Script" pitchFamily="34" charset="0"/>
              </a:rPr>
              <a:t>Знайоство</a:t>
            </a:r>
            <a:r>
              <a:rPr lang="uk-UA" dirty="0" smtClean="0">
                <a:latin typeface="Segoe Script" pitchFamily="34" charset="0"/>
              </a:rPr>
              <a:t> з Наталією </a:t>
            </a:r>
            <a:r>
              <a:rPr lang="uk-UA" dirty="0" err="1" smtClean="0">
                <a:latin typeface="Segoe Script" pitchFamily="34" charset="0"/>
              </a:rPr>
              <a:t>Гончаровою</a:t>
            </a:r>
            <a:endParaRPr lang="uk-UA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723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0784">
        <p14:prism dir="d" isInverted="1"/>
      </p:transition>
    </mc:Choice>
    <mc:Fallback>
      <p:transition spd="slow" advTm="30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331236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08955" cy="10263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latin typeface="Segoe Script" pitchFamily="34" charset="0"/>
              </a:rPr>
              <a:t>Гончарова</a:t>
            </a:r>
            <a:r>
              <a:rPr lang="uk-UA" dirty="0" smtClean="0">
                <a:latin typeface="Segoe Script" pitchFamily="34" charset="0"/>
              </a:rPr>
              <a:t> Наталія </a:t>
            </a:r>
            <a:r>
              <a:rPr lang="uk-UA" dirty="0" err="1" smtClean="0">
                <a:latin typeface="Segoe Script" pitchFamily="34" charset="0"/>
              </a:rPr>
              <a:t>Миколаїна</a:t>
            </a:r>
            <a:r>
              <a:rPr lang="uk-UA" dirty="0" smtClean="0">
                <a:latin typeface="Segoe Script" pitchFamily="34" charset="0"/>
              </a:rPr>
              <a:t> та її батьки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5122" name="Picture 2" descr="C:\Users\Віталій\Desktop\Підсумкова конрольна робота\Картинки\130px-Наталья_Ивановна_Загряжская_(Гончарова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1412776"/>
            <a:ext cx="273630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італій\Desktop\Підсумкова конрольна робота\Картинки\130px-Николай_Афанасьевич_Гончаров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71" y="1988840"/>
            <a:ext cx="2592288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8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6260">
        <p14:warp dir="in"/>
      </p:transition>
    </mc:Choice>
    <mc:Fallback>
      <p:transition spd="slow" advTm="16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048672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>
                <a:latin typeface="Segoe Print" pitchFamily="2" charset="0"/>
              </a:rPr>
              <a:t>  "</a:t>
            </a:r>
            <a:r>
              <a:rPr lang="uk-UA" dirty="0">
                <a:latin typeface="Segoe Print" pitchFamily="2" charset="0"/>
              </a:rPr>
              <a:t>Тебе, мій ангел, так люблю, що висловити не можу ..." - Ці слова написав чоловік, який, здавалося б, міг висловити у своїх віршах все. Однак щось залишилося недоступним перу генія. Олександр Сергійович </a:t>
            </a:r>
            <a:r>
              <a:rPr lang="uk-UA" dirty="0" smtClean="0">
                <a:latin typeface="Segoe Print" pitchFamily="2" charset="0"/>
              </a:rPr>
              <a:t>Пушкін любив </a:t>
            </a:r>
            <a:r>
              <a:rPr lang="uk-UA" dirty="0">
                <a:latin typeface="Segoe Print" pitchFamily="2" charset="0"/>
              </a:rPr>
              <a:t>таки одну-єдину. Так, що не міг висловити свої почуття словами.</a:t>
            </a:r>
          </a:p>
          <a:p>
            <a:pPr marL="109728" indent="0">
              <a:buNone/>
            </a:pPr>
            <a:r>
              <a:rPr lang="uk-UA" dirty="0" smtClean="0">
                <a:latin typeface="Segoe Print" pitchFamily="2" charset="0"/>
              </a:rPr>
              <a:t>  Як </a:t>
            </a:r>
            <a:r>
              <a:rPr lang="uk-UA" dirty="0">
                <a:latin typeface="Segoe Print" pitchFamily="2" charset="0"/>
              </a:rPr>
              <a:t>зізнавався сам </a:t>
            </a:r>
            <a:r>
              <a:rPr lang="uk-UA" dirty="0" smtClean="0">
                <a:latin typeface="Segoe Print" pitchFamily="2" charset="0"/>
              </a:rPr>
              <a:t>поет, </a:t>
            </a:r>
            <a:r>
              <a:rPr lang="uk-UA" dirty="0">
                <a:latin typeface="Segoe Print" pitchFamily="2" charset="0"/>
              </a:rPr>
              <a:t>у листі княгині </a:t>
            </a:r>
            <a:r>
              <a:rPr lang="uk-UA" dirty="0" err="1">
                <a:latin typeface="Segoe Print" pitchFamily="2" charset="0"/>
              </a:rPr>
              <a:t>Вяземської</a:t>
            </a:r>
            <a:r>
              <a:rPr lang="uk-UA" dirty="0">
                <a:latin typeface="Segoe Print" pitchFamily="2" charset="0"/>
              </a:rPr>
              <a:t>, Наталя Миколаївна </a:t>
            </a:r>
            <a:r>
              <a:rPr lang="uk-UA" dirty="0" err="1">
                <a:latin typeface="Segoe Print" pitchFamily="2" charset="0"/>
              </a:rPr>
              <a:t>Гончарова</a:t>
            </a:r>
            <a:r>
              <a:rPr lang="uk-UA" dirty="0">
                <a:latin typeface="Segoe Print" pitchFamily="2" charset="0"/>
              </a:rPr>
              <a:t> була </a:t>
            </a:r>
            <a:r>
              <a:rPr lang="uk-UA" dirty="0">
                <a:solidFill>
                  <a:srgbClr val="FF0000"/>
                </a:solidFill>
                <a:latin typeface="Segoe Print" pitchFamily="2" charset="0"/>
              </a:rPr>
              <a:t>сто </a:t>
            </a:r>
            <a:r>
              <a:rPr lang="uk-UA" dirty="0" smtClean="0">
                <a:solidFill>
                  <a:srgbClr val="FF0000"/>
                </a:solidFill>
                <a:latin typeface="Segoe Print" pitchFamily="2" charset="0"/>
              </a:rPr>
              <a:t>тринадцятою </a:t>
            </a:r>
            <a:r>
              <a:rPr lang="uk-UA" dirty="0">
                <a:solidFill>
                  <a:srgbClr val="FF0000"/>
                </a:solidFill>
                <a:latin typeface="Segoe Print" pitchFamily="2" charset="0"/>
              </a:rPr>
              <a:t>його любов'ю</a:t>
            </a:r>
            <a:r>
              <a:rPr lang="uk-UA" dirty="0">
                <a:latin typeface="Segoe Print" pitchFamily="2" charset="0"/>
              </a:rPr>
              <a:t>. Тепер ніхто не зможе назвати їх усіх, але імена деяких збереглися в листах та віршах, про інших можна лише здогадуватися.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36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5713">
        <p14:warp/>
      </p:transition>
    </mc:Choice>
    <mc:Fallback>
      <p:transition spd="slow" advTm="25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6412" y="1124744"/>
            <a:ext cx="9160412" cy="5733256"/>
          </a:xfrm>
        </p:spPr>
        <p:txBody>
          <a:bodyPr/>
          <a:lstStyle/>
          <a:p>
            <a:pPr marL="109728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dirty="0" smtClean="0">
                <a:latin typeface="Segoe Script" pitchFamily="34" charset="0"/>
              </a:rPr>
              <a:t>О. Пушкін і Н. </a:t>
            </a:r>
            <a:r>
              <a:rPr lang="uk-UA" dirty="0" err="1" smtClean="0">
                <a:latin typeface="Segoe Script" pitchFamily="34" charset="0"/>
              </a:rPr>
              <a:t>Гончарова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543609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453855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9965"/>
            <a:ext cx="4392488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808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25">
        <p14:conveyor dir="l"/>
      </p:transition>
    </mc:Choice>
    <mc:Fallback>
      <p:transition spd="slow" advTm="221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>
                <a:latin typeface="Segoe Print" pitchFamily="2" charset="0"/>
              </a:rPr>
              <a:t>  Ввів </a:t>
            </a:r>
            <a:r>
              <a:rPr lang="uk-UA" dirty="0">
                <a:latin typeface="Segoe Print" pitchFamily="2" charset="0"/>
              </a:rPr>
              <a:t>Пушкіна в сім'ю </a:t>
            </a:r>
            <a:r>
              <a:rPr lang="uk-UA" dirty="0" err="1">
                <a:latin typeface="Segoe Print" pitchFamily="2" charset="0"/>
              </a:rPr>
              <a:t>Гончарових</a:t>
            </a:r>
            <a:r>
              <a:rPr lang="uk-UA" dirty="0">
                <a:latin typeface="Segoe Print" pitchFamily="2" charset="0"/>
              </a:rPr>
              <a:t> граф </a:t>
            </a:r>
            <a:r>
              <a:rPr lang="uk-UA" dirty="0">
                <a:solidFill>
                  <a:srgbClr val="FF0000"/>
                </a:solidFill>
                <a:latin typeface="Segoe Print" pitchFamily="2" charset="0"/>
              </a:rPr>
              <a:t>Федір Іванович Толстой</a:t>
            </a:r>
            <a:r>
              <a:rPr lang="uk-UA" dirty="0">
                <a:latin typeface="Segoe Print" pitchFamily="2" charset="0"/>
              </a:rPr>
              <a:t>. Виявилося, що Толстой був </a:t>
            </a:r>
            <a:r>
              <a:rPr lang="uk-UA" dirty="0" smtClean="0">
                <a:latin typeface="Segoe Print" pitchFamily="2" charset="0"/>
              </a:rPr>
              <a:t>добрим знайомим </a:t>
            </a:r>
            <a:r>
              <a:rPr lang="uk-UA" dirty="0" err="1">
                <a:latin typeface="Segoe Print" pitchFamily="2" charset="0"/>
              </a:rPr>
              <a:t>Гончарових</a:t>
            </a:r>
            <a:r>
              <a:rPr lang="uk-UA" dirty="0">
                <a:latin typeface="Segoe Print" pitchFamily="2" charset="0"/>
              </a:rPr>
              <a:t>. </a:t>
            </a:r>
            <a:r>
              <a:rPr lang="uk-UA" dirty="0" smtClean="0">
                <a:latin typeface="Segoe Print" pitchFamily="2" charset="0"/>
              </a:rPr>
              <a:t>Пушкін був </a:t>
            </a:r>
            <a:r>
              <a:rPr lang="uk-UA" dirty="0">
                <a:latin typeface="Segoe Print" pitchFamily="2" charset="0"/>
              </a:rPr>
              <a:t>так захоплений </a:t>
            </a:r>
            <a:r>
              <a:rPr lang="uk-UA" dirty="0" err="1" smtClean="0">
                <a:latin typeface="Segoe Print" pitchFamily="2" charset="0"/>
              </a:rPr>
              <a:t>Гончаровою</a:t>
            </a:r>
            <a:r>
              <a:rPr lang="uk-UA" dirty="0" smtClean="0">
                <a:latin typeface="Segoe Print" pitchFamily="2" charset="0"/>
              </a:rPr>
              <a:t>, </a:t>
            </a:r>
            <a:r>
              <a:rPr lang="uk-UA" dirty="0">
                <a:latin typeface="Segoe Print" pitchFamily="2" charset="0"/>
              </a:rPr>
              <a:t>так прагнув до знайомства з нею і з родиною, що знайомство це доручив людині, в якому і сам-то не був упевнений. Через нього ж Пушкін зробив </a:t>
            </a:r>
            <a:r>
              <a:rPr lang="uk-UA" dirty="0" smtClean="0">
                <a:latin typeface="Segoe Print" pitchFamily="2" charset="0"/>
              </a:rPr>
              <a:t>першу офіційну </a:t>
            </a:r>
            <a:r>
              <a:rPr lang="uk-UA" dirty="0">
                <a:latin typeface="Segoe Print" pitchFamily="2" charset="0"/>
              </a:rPr>
              <a:t>пропозицію Наталії Миколаївні </a:t>
            </a:r>
            <a:r>
              <a:rPr lang="uk-UA" dirty="0" err="1">
                <a:latin typeface="Segoe Print" pitchFamily="2" charset="0"/>
              </a:rPr>
              <a:t>Гончарової</a:t>
            </a:r>
            <a:r>
              <a:rPr lang="uk-UA" dirty="0">
                <a:latin typeface="Segoe Print" pitchFamily="2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952328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33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24330">
        <p14:flash/>
      </p:transition>
    </mc:Choice>
    <mc:Fallback>
      <p:transition spd="slow" advTm="243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341" y="1124744"/>
            <a:ext cx="8996156" cy="5697270"/>
          </a:xfrm>
        </p:spPr>
        <p:txBody>
          <a:bodyPr/>
          <a:lstStyle/>
          <a:p>
            <a:pPr marL="109728" indent="0">
              <a:buNone/>
            </a:pPr>
            <a:r>
              <a:rPr lang="uk-UA" dirty="0" smtClean="0">
                <a:latin typeface="Segoe Print" pitchFamily="2" charset="0"/>
              </a:rPr>
              <a:t>  18 </a:t>
            </a:r>
            <a:r>
              <a:rPr lang="uk-UA" dirty="0">
                <a:latin typeface="Segoe Print" pitchFamily="2" charset="0"/>
              </a:rPr>
              <a:t>лютого (2 березня) 1831 відбулося вінчання в московській </a:t>
            </a:r>
            <a:r>
              <a:rPr lang="uk-UA" dirty="0" smtClean="0">
                <a:latin typeface="Segoe Print" pitchFamily="2" charset="0"/>
              </a:rPr>
              <a:t>церкві Вознесіння </a:t>
            </a:r>
            <a:r>
              <a:rPr lang="uk-UA" dirty="0">
                <a:latin typeface="Segoe Print" pitchFamily="2" charset="0"/>
              </a:rPr>
              <a:t>біля </a:t>
            </a:r>
            <a:r>
              <a:rPr lang="uk-UA" dirty="0" err="1">
                <a:latin typeface="Segoe Print" pitchFamily="2" charset="0"/>
              </a:rPr>
              <a:t>Нікітських</a:t>
            </a:r>
            <a:r>
              <a:rPr lang="uk-UA" dirty="0">
                <a:latin typeface="Segoe Print" pitchFamily="2" charset="0"/>
              </a:rPr>
              <a:t> воріт. При обміні кілець кільце Пушкіна впало на підлогу, а потім у нього згасла свічка. Він зблід і сказав: «Все - погані прикмети!»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102636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Script" pitchFamily="34" charset="0"/>
              </a:rPr>
              <a:t>Весілля поета</a:t>
            </a:r>
            <a:endParaRPr lang="uk-UA" sz="4400" dirty="0">
              <a:latin typeface="Segoe Script" pitchFamily="34" charset="0"/>
            </a:endParaRPr>
          </a:p>
        </p:txBody>
      </p:sp>
      <p:pic>
        <p:nvPicPr>
          <p:cNvPr id="4098" name="Picture 2" descr="C:\Users\Віталій\Desktop\Підсумкова конрольна робота\Картинки\200px-Great_Ascension_Church_Nikitskie_Gates_Mosc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35676"/>
            <a:ext cx="3168352" cy="368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італій\Desktop\Підсумкова конрольна робота\Картинки\квіти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італій\Desktop\Підсумкова конрольна робота\Картинки\обручки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260867"/>
      </p:ext>
    </p:extLst>
  </p:cSld>
  <p:clrMapOvr>
    <a:masterClrMapping/>
  </p:clrMapOvr>
  <p:transition spd="slow" advTm="2386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0311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Segoe Script" pitchFamily="34" charset="0"/>
              </a:rPr>
              <a:t>Діти Пушкіна і </a:t>
            </a:r>
            <a:r>
              <a:rPr lang="uk-UA" dirty="0" err="1" smtClean="0">
                <a:latin typeface="Segoe Script" pitchFamily="34" charset="0"/>
              </a:rPr>
              <a:t>Гончарової</a:t>
            </a:r>
            <a:r>
              <a:rPr lang="uk-UA" dirty="0" smtClean="0">
                <a:latin typeface="Segoe Script" pitchFamily="34" charset="0"/>
              </a:rPr>
              <a:t>.</a:t>
            </a:r>
            <a:br>
              <a:rPr lang="uk-UA" dirty="0" smtClean="0">
                <a:latin typeface="Segoe Script" pitchFamily="34" charset="0"/>
              </a:rPr>
            </a:br>
            <a:r>
              <a:rPr lang="uk-UA" dirty="0" smtClean="0">
                <a:latin typeface="Segoe Script" pitchFamily="34" charset="0"/>
              </a:rPr>
              <a:t>Марія, Олександр, Григорій і Наталія.</a:t>
            </a:r>
            <a:endParaRPr lang="uk-UA" dirty="0">
              <a:latin typeface="Segoe Script" pitchFamily="34" charset="0"/>
            </a:endParaRPr>
          </a:p>
        </p:txBody>
      </p:sp>
      <p:pic>
        <p:nvPicPr>
          <p:cNvPr id="6146" name="Picture 2" descr="C:\Users\Віталій\Desktop\Підсумкова конрольна робота\Картинки\130px-Мария_Александровна_Пушкина_185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4067"/>
            <a:ext cx="2123728" cy="365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італій\Desktop\Підсумкова конрольна робота\Картинки\Александр_Александрович_Пушкин_18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204864"/>
            <a:ext cx="2016224" cy="36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італій\Desktop\Підсумкова конрольна робота\Картинки\Григорий_Александрович_Пушкин_1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2304256" cy="363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італій\Desktop\Підсумкова конрольна робота\Картинки\Пушкина_Наталья_Александров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84067"/>
            <a:ext cx="1944216" cy="365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6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660">
        <p14:honeycomb/>
      </p:transition>
    </mc:Choice>
    <mc:Fallback>
      <p:transition spd="slow" advTm="206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3200" dirty="0" smtClean="0">
                <a:latin typeface="Segoe Print" pitchFamily="2" charset="0"/>
              </a:rPr>
              <a:t>  Серед </a:t>
            </a:r>
            <a:r>
              <a:rPr lang="uk-UA" sz="3200" dirty="0">
                <a:latin typeface="Segoe Print" pitchFamily="2" charset="0"/>
              </a:rPr>
              <a:t>дітей Пушкіна тільки двоє залишили нащадків — </a:t>
            </a:r>
            <a:r>
              <a:rPr lang="uk-UA" sz="3200" dirty="0">
                <a:solidFill>
                  <a:srgbClr val="FF0000"/>
                </a:solidFill>
                <a:latin typeface="Segoe Print" pitchFamily="2" charset="0"/>
              </a:rPr>
              <a:t>Олександр</a:t>
            </a:r>
            <a:r>
              <a:rPr lang="uk-UA" sz="3200" dirty="0">
                <a:latin typeface="Segoe Print" pitchFamily="2" charset="0"/>
              </a:rPr>
              <a:t> і </a:t>
            </a:r>
            <a:r>
              <a:rPr lang="uk-UA" sz="3200" dirty="0">
                <a:solidFill>
                  <a:srgbClr val="FF0000"/>
                </a:solidFill>
                <a:latin typeface="Segoe Print" pitchFamily="2" charset="0"/>
              </a:rPr>
              <a:t>Наталія</a:t>
            </a:r>
            <a:r>
              <a:rPr lang="uk-UA" sz="3200" dirty="0">
                <a:latin typeface="Segoe Print" pitchFamily="2" charset="0"/>
              </a:rPr>
              <a:t>. Нащадки поета живуть зараз в Англії, Німеччині, Бельгії, близько п'ятдесяти з них мешкають в Росії, в тому числі Тетяна Іванівна Лукаш, прабабуся якої (онука Пушкіна) була одружена з </a:t>
            </a:r>
            <a:r>
              <a:rPr lang="uk-UA" sz="3200" dirty="0" smtClean="0">
                <a:latin typeface="Segoe Print" pitchFamily="2" charset="0"/>
              </a:rPr>
              <a:t>внучатим племінником Гоголя.</a:t>
            </a:r>
            <a:endParaRPr lang="uk-UA" sz="3200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26368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Script" pitchFamily="34" charset="0"/>
              </a:rPr>
              <a:t>Нащадки</a:t>
            </a:r>
            <a:endParaRPr lang="uk-UA" sz="4400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96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1302">
        <p:dissolve/>
      </p:transition>
    </mc:Choice>
    <mc:Fallback>
      <p:transition spd="slow" advTm="2130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856984" cy="4032448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latin typeface="Segoe Script" pitchFamily="34" charset="0"/>
              </a:rPr>
              <a:t>Батьки</a:t>
            </a:r>
            <a:br>
              <a:rPr lang="uk-UA" sz="9600" dirty="0" smtClean="0">
                <a:latin typeface="Segoe Script" pitchFamily="34" charset="0"/>
              </a:rPr>
            </a:br>
            <a:r>
              <a:rPr lang="uk-UA" sz="9600" dirty="0" smtClean="0">
                <a:latin typeface="Segoe Script" pitchFamily="34" charset="0"/>
              </a:rPr>
              <a:t>поета</a:t>
            </a:r>
            <a:endParaRPr lang="uk-UA" sz="9600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740">
        <p:blinds/>
      </p:transition>
    </mc:Choice>
    <mc:Fallback>
      <p:transition spd="slow" advTm="374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124744"/>
            <a:ext cx="8928992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200" dirty="0" smtClean="0">
                <a:latin typeface="Segoe Print" pitchFamily="2" charset="0"/>
              </a:rPr>
              <a:t>  У </a:t>
            </a:r>
            <a:r>
              <a:rPr lang="ru-RU" sz="2200" dirty="0" err="1">
                <a:latin typeface="Segoe Print" pitchFamily="2" charset="0"/>
              </a:rPr>
              <a:t>листопаді</a:t>
            </a:r>
            <a:r>
              <a:rPr lang="ru-RU" sz="2200" dirty="0">
                <a:latin typeface="Segoe Print" pitchFamily="2" charset="0"/>
              </a:rPr>
              <a:t> 1836 року </a:t>
            </a:r>
            <a:r>
              <a:rPr lang="ru-RU" sz="2200" dirty="0" err="1">
                <a:latin typeface="Segoe Print" pitchFamily="2" charset="0"/>
              </a:rPr>
              <a:t>виник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конфлікт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поета</a:t>
            </a:r>
            <a:r>
              <a:rPr lang="ru-RU" sz="2200" dirty="0">
                <a:latin typeface="Segoe Print" pitchFamily="2" charset="0"/>
              </a:rPr>
              <a:t> з поручиком </a:t>
            </a:r>
            <a:r>
              <a:rPr lang="ru-RU" sz="2200" dirty="0" err="1">
                <a:latin typeface="Segoe Print" pitchFamily="2" charset="0"/>
              </a:rPr>
              <a:t>Геккереном</a:t>
            </a:r>
            <a:r>
              <a:rPr lang="ru-RU" sz="2200" dirty="0">
                <a:latin typeface="Segoe Print" pitchFamily="2" charset="0"/>
              </a:rPr>
              <a:t> (</a:t>
            </a:r>
            <a:r>
              <a:rPr lang="ru-RU" sz="2200" dirty="0">
                <a:solidFill>
                  <a:srgbClr val="FF0000"/>
                </a:solidFill>
                <a:latin typeface="Segoe Print" pitchFamily="2" charset="0"/>
              </a:rPr>
              <a:t>Дантесом</a:t>
            </a:r>
            <a:r>
              <a:rPr lang="ru-RU" sz="2200" dirty="0">
                <a:latin typeface="Segoe Print" pitchFamily="2" charset="0"/>
              </a:rPr>
              <a:t>). </a:t>
            </a:r>
            <a:r>
              <a:rPr lang="ru-RU" sz="2200" dirty="0" smtClean="0">
                <a:latin typeface="Segoe Print" pitchFamily="2" charset="0"/>
              </a:rPr>
              <a:t>Сварка привела </a:t>
            </a:r>
            <a:r>
              <a:rPr lang="ru-RU" sz="2200" dirty="0">
                <a:latin typeface="Segoe Print" pitchFamily="2" charset="0"/>
              </a:rPr>
              <a:t>до </a:t>
            </a:r>
            <a:r>
              <a:rPr lang="ru-RU" sz="2200" dirty="0" err="1">
                <a:latin typeface="Segoe Print" pitchFamily="2" charset="0"/>
              </a:rPr>
              <a:t>дуелі</a:t>
            </a:r>
            <a:r>
              <a:rPr lang="ru-RU" sz="2200" dirty="0">
                <a:latin typeface="Segoe Print" pitchFamily="2" charset="0"/>
              </a:rPr>
              <a:t>. На лист </a:t>
            </a:r>
            <a:r>
              <a:rPr lang="ru-RU" sz="2200" dirty="0" err="1">
                <a:latin typeface="Segoe Print" pitchFamily="2" charset="0"/>
              </a:rPr>
              <a:t>Пушкіна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smtClean="0">
                <a:latin typeface="Segoe Print" pitchFamily="2" charset="0"/>
              </a:rPr>
              <a:t>Дантесу </a:t>
            </a:r>
            <a:r>
              <a:rPr lang="ru-RU" sz="2200" dirty="0" err="1" smtClean="0">
                <a:latin typeface="Segoe Print" pitchFamily="2" charset="0"/>
              </a:rPr>
              <a:t>від</a:t>
            </a:r>
            <a:r>
              <a:rPr lang="ru-RU" sz="2200" dirty="0" smtClean="0">
                <a:latin typeface="Segoe Print" pitchFamily="2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Segoe Print" pitchFamily="2" charset="0"/>
              </a:rPr>
              <a:t>26 </a:t>
            </a:r>
            <a:r>
              <a:rPr lang="ru-RU" sz="2200" dirty="0" err="1">
                <a:solidFill>
                  <a:srgbClr val="FF0000"/>
                </a:solidFill>
                <a:latin typeface="Segoe Print" pitchFamily="2" charset="0"/>
              </a:rPr>
              <a:t>січня</a:t>
            </a:r>
            <a:r>
              <a:rPr lang="ru-RU" sz="2200" dirty="0">
                <a:solidFill>
                  <a:srgbClr val="FF0000"/>
                </a:solidFill>
                <a:latin typeface="Segoe Print" pitchFamily="2" charset="0"/>
              </a:rPr>
              <a:t> 1837 </a:t>
            </a:r>
            <a:r>
              <a:rPr lang="ru-RU" sz="2200" dirty="0">
                <a:latin typeface="Segoe Print" pitchFamily="2" charset="0"/>
              </a:rPr>
              <a:t>барон </a:t>
            </a:r>
            <a:r>
              <a:rPr lang="ru-RU" sz="2200" dirty="0" err="1">
                <a:latin typeface="Segoe Print" pitchFamily="2" charset="0"/>
              </a:rPr>
              <a:t>Д'Аршіак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приніс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Пушкіну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відповідь</a:t>
            </a:r>
            <a:r>
              <a:rPr lang="ru-RU" sz="2200" dirty="0">
                <a:latin typeface="Segoe Print" pitchFamily="2" charset="0"/>
              </a:rPr>
              <a:t>. </a:t>
            </a:r>
            <a:r>
              <a:rPr lang="ru-RU" sz="2200" dirty="0" err="1">
                <a:latin typeface="Segoe Print" pitchFamily="2" charset="0"/>
              </a:rPr>
              <a:t>Пушкін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її</a:t>
            </a:r>
            <a:r>
              <a:rPr lang="ru-RU" sz="2200" dirty="0">
                <a:latin typeface="Segoe Print" pitchFamily="2" charset="0"/>
              </a:rPr>
              <a:t> не читав, але </a:t>
            </a:r>
            <a:r>
              <a:rPr lang="ru-RU" sz="2200" dirty="0" err="1">
                <a:latin typeface="Segoe Print" pitchFamily="2" charset="0"/>
              </a:rPr>
              <a:t>виклик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прийняв</a:t>
            </a:r>
            <a:r>
              <a:rPr lang="ru-RU" sz="2200" dirty="0">
                <a:latin typeface="Segoe Print" pitchFamily="2" charset="0"/>
              </a:rPr>
              <a:t>, </a:t>
            </a:r>
            <a:r>
              <a:rPr lang="ru-RU" sz="2200" dirty="0" err="1">
                <a:latin typeface="Segoe Print" pitchFamily="2" charset="0"/>
              </a:rPr>
              <a:t>який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був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йому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зроблений</a:t>
            </a:r>
            <a:r>
              <a:rPr lang="ru-RU" sz="2200" dirty="0">
                <a:latin typeface="Segoe Print" pitchFamily="2" charset="0"/>
              </a:rPr>
              <a:t> бароном </a:t>
            </a:r>
            <a:r>
              <a:rPr lang="ru-RU" sz="2200" dirty="0" err="1">
                <a:latin typeface="Segoe Print" pitchFamily="2" charset="0"/>
              </a:rPr>
              <a:t>Геккереном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від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імені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сина</a:t>
            </a:r>
            <a:r>
              <a:rPr lang="ru-RU" sz="2200" dirty="0">
                <a:latin typeface="Segoe Print" pitchFamily="2" charset="0"/>
              </a:rPr>
              <a:t>.</a:t>
            </a:r>
          </a:p>
          <a:p>
            <a:endParaRPr lang="ru-RU" sz="2200" dirty="0">
              <a:latin typeface="Segoe Print" pitchFamily="2" charset="0"/>
            </a:endParaRPr>
          </a:p>
          <a:p>
            <a:pPr marL="109728" indent="0">
              <a:buNone/>
            </a:pPr>
            <a:r>
              <a:rPr lang="ru-RU" sz="2200" dirty="0" smtClean="0">
                <a:latin typeface="Segoe Print" pitchFamily="2" charset="0"/>
              </a:rPr>
              <a:t>  27 </a:t>
            </a:r>
            <a:r>
              <a:rPr lang="ru-RU" sz="2200" dirty="0" err="1">
                <a:latin typeface="Segoe Print" pitchFamily="2" charset="0"/>
              </a:rPr>
              <a:t>січня</a:t>
            </a:r>
            <a:r>
              <a:rPr lang="ru-RU" sz="2200" dirty="0">
                <a:latin typeface="Segoe Print" pitchFamily="2" charset="0"/>
              </a:rPr>
              <a:t> на </a:t>
            </a:r>
            <a:r>
              <a:rPr lang="ru-RU" sz="2200" dirty="0" err="1">
                <a:latin typeface="Segoe Print" pitchFamily="2" charset="0"/>
              </a:rPr>
              <a:t>дуелі</a:t>
            </a:r>
            <a:r>
              <a:rPr lang="ru-RU" sz="2200" dirty="0">
                <a:latin typeface="Segoe Print" pitchFamily="2" charset="0"/>
              </a:rPr>
              <a:t> поет </a:t>
            </a:r>
            <a:r>
              <a:rPr lang="ru-RU" sz="2200" dirty="0" err="1" smtClean="0">
                <a:latin typeface="Segoe Print" pitchFamily="2" charset="0"/>
              </a:rPr>
              <a:t>був</a:t>
            </a:r>
            <a:r>
              <a:rPr lang="ru-RU" sz="2200" dirty="0" smtClean="0">
                <a:latin typeface="Segoe Print" pitchFamily="2" charset="0"/>
              </a:rPr>
              <a:t> поранений і </a:t>
            </a:r>
            <a:r>
              <a:rPr lang="ru-RU" sz="2200" dirty="0" err="1" smtClean="0">
                <a:latin typeface="Segoe Print" pitchFamily="2" charset="0"/>
              </a:rPr>
              <a:t>поранення</a:t>
            </a:r>
            <a:r>
              <a:rPr lang="ru-RU" sz="2200" dirty="0" smtClean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виявилось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смертельним</a:t>
            </a:r>
            <a:r>
              <a:rPr lang="ru-RU" sz="2200" dirty="0">
                <a:latin typeface="Segoe Print" pitchFamily="2" charset="0"/>
              </a:rPr>
              <a:t>. Перед </a:t>
            </a:r>
            <a:r>
              <a:rPr lang="ru-RU" sz="2200" dirty="0" err="1">
                <a:latin typeface="Segoe Print" pitchFamily="2" charset="0"/>
              </a:rPr>
              <a:t>смертю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Пушкін</a:t>
            </a:r>
            <a:r>
              <a:rPr lang="ru-RU" sz="2200" dirty="0">
                <a:latin typeface="Segoe Print" pitchFamily="2" charset="0"/>
              </a:rPr>
              <a:t>, </a:t>
            </a:r>
            <a:r>
              <a:rPr lang="ru-RU" sz="2200" dirty="0" err="1">
                <a:latin typeface="Segoe Print" pitchFamily="2" charset="0"/>
              </a:rPr>
              <a:t>приводячи</a:t>
            </a:r>
            <a:r>
              <a:rPr lang="ru-RU" sz="2200" dirty="0">
                <a:latin typeface="Segoe Print" pitchFamily="2" charset="0"/>
              </a:rPr>
              <a:t> до ладу </a:t>
            </a:r>
            <a:r>
              <a:rPr lang="ru-RU" sz="2200" dirty="0" err="1">
                <a:latin typeface="Segoe Print" pitchFamily="2" charset="0"/>
              </a:rPr>
              <a:t>свої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справи</a:t>
            </a:r>
            <a:r>
              <a:rPr lang="ru-RU" sz="2200" dirty="0">
                <a:latin typeface="Segoe Print" pitchFamily="2" charset="0"/>
              </a:rPr>
              <a:t>, </a:t>
            </a:r>
            <a:r>
              <a:rPr lang="ru-RU" sz="2200" dirty="0" err="1">
                <a:latin typeface="Segoe Print" pitchFamily="2" charset="0"/>
              </a:rPr>
              <a:t>обмінювався</a:t>
            </a:r>
            <a:r>
              <a:rPr lang="ru-RU" sz="2200" dirty="0">
                <a:latin typeface="Segoe Print" pitchFamily="2" charset="0"/>
              </a:rPr>
              <a:t> записками з </a:t>
            </a:r>
            <a:r>
              <a:rPr lang="ru-RU" sz="2200" dirty="0" err="1">
                <a:latin typeface="Segoe Print" pitchFamily="2" charset="0"/>
              </a:rPr>
              <a:t>імператором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Миколою</a:t>
            </a:r>
            <a:r>
              <a:rPr lang="ru-RU" sz="2200" dirty="0">
                <a:latin typeface="Segoe Print" pitchFamily="2" charset="0"/>
              </a:rPr>
              <a:t> I. </a:t>
            </a:r>
            <a:r>
              <a:rPr lang="ru-RU" sz="2200" dirty="0" smtClean="0">
                <a:latin typeface="Segoe Print" pitchFamily="2" charset="0"/>
              </a:rPr>
              <a:t>Помер </a:t>
            </a:r>
            <a:r>
              <a:rPr lang="ru-RU" sz="2200" dirty="0" err="1">
                <a:latin typeface="Segoe Print" pitchFamily="2" charset="0"/>
              </a:rPr>
              <a:t>Пушкін</a:t>
            </a:r>
            <a:r>
              <a:rPr lang="ru-RU" sz="2200" dirty="0">
                <a:latin typeface="Segoe Print" pitchFamily="2" charset="0"/>
              </a:rPr>
              <a:t> 29 </a:t>
            </a:r>
            <a:r>
              <a:rPr lang="ru-RU" sz="2200" dirty="0" err="1">
                <a:latin typeface="Segoe Print" pitchFamily="2" charset="0"/>
              </a:rPr>
              <a:t>січня</a:t>
            </a:r>
            <a:r>
              <a:rPr lang="ru-RU" sz="2200" dirty="0">
                <a:latin typeface="Segoe Print" pitchFamily="2" charset="0"/>
              </a:rPr>
              <a:t> (10 лютого) о 14:45 </a:t>
            </a:r>
            <a:r>
              <a:rPr lang="ru-RU" sz="2200" dirty="0" err="1">
                <a:latin typeface="Segoe Print" pitchFamily="2" charset="0"/>
              </a:rPr>
              <a:t>годині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від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перитоніту</a:t>
            </a:r>
            <a:r>
              <a:rPr lang="ru-RU" sz="2200" dirty="0">
                <a:latin typeface="Segoe Print" pitchFamily="2" charset="0"/>
              </a:rPr>
              <a:t>. В день </a:t>
            </a:r>
            <a:r>
              <a:rPr lang="ru-RU" sz="2200" dirty="0" err="1">
                <a:latin typeface="Segoe Print" pitchFamily="2" charset="0"/>
              </a:rPr>
              <a:t>смерті</a:t>
            </a:r>
            <a:r>
              <a:rPr lang="ru-RU" sz="2200" dirty="0">
                <a:latin typeface="Segoe Print" pitchFamily="2" charset="0"/>
              </a:rPr>
              <a:t> створили </a:t>
            </a:r>
            <a:r>
              <a:rPr lang="ru-RU" sz="2200" dirty="0" err="1">
                <a:latin typeface="Segoe Print" pitchFamily="2" charset="0"/>
              </a:rPr>
              <a:t>посмертну</a:t>
            </a:r>
            <a:r>
              <a:rPr lang="ru-RU" sz="2200" dirty="0">
                <a:latin typeface="Segoe Print" pitchFamily="2" charset="0"/>
              </a:rPr>
              <a:t> маску </a:t>
            </a:r>
            <a:r>
              <a:rPr lang="ru-RU" sz="2200" dirty="0" err="1">
                <a:latin typeface="Segoe Print" pitchFamily="2" charset="0"/>
              </a:rPr>
              <a:t>поета</a:t>
            </a:r>
            <a:r>
              <a:rPr lang="ru-RU" sz="2200" dirty="0">
                <a:latin typeface="Segoe Print" pitchFamily="2" charset="0"/>
              </a:rPr>
              <a:t>. </a:t>
            </a:r>
            <a:r>
              <a:rPr lang="ru-RU" sz="2200" dirty="0" err="1">
                <a:latin typeface="Segoe Print" pitchFamily="2" charset="0"/>
              </a:rPr>
              <a:t>Похований</a:t>
            </a:r>
            <a:r>
              <a:rPr lang="ru-RU" sz="2200" dirty="0">
                <a:latin typeface="Segoe Print" pitchFamily="2" charset="0"/>
              </a:rPr>
              <a:t> на </a:t>
            </a:r>
            <a:r>
              <a:rPr lang="ru-RU" sz="2200" dirty="0" err="1">
                <a:latin typeface="Segoe Print" pitchFamily="2" charset="0"/>
              </a:rPr>
              <a:t>кладовищі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Святогірського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монастиря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Псковської</a:t>
            </a:r>
            <a:r>
              <a:rPr lang="ru-RU" sz="2200" dirty="0">
                <a:latin typeface="Segoe Print" pitchFamily="2" charset="0"/>
              </a:rPr>
              <a:t> </a:t>
            </a:r>
            <a:r>
              <a:rPr lang="ru-RU" sz="2200" dirty="0" err="1">
                <a:latin typeface="Segoe Print" pitchFamily="2" charset="0"/>
              </a:rPr>
              <a:t>губернії</a:t>
            </a:r>
            <a:r>
              <a:rPr lang="ru-RU" sz="2200" dirty="0">
                <a:latin typeface="Segoe Print" pitchFamily="2" charset="0"/>
              </a:rPr>
              <a:t>.</a:t>
            </a:r>
          </a:p>
          <a:p>
            <a:pPr marL="109728" indent="0">
              <a:buNone/>
            </a:pPr>
            <a:endParaRPr lang="uk-UA" sz="21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95436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/>
                <a:latin typeface="Segoe Script" pitchFamily="34" charset="0"/>
              </a:rPr>
              <a:t>Загибель</a:t>
            </a:r>
            <a:endParaRPr lang="uk-UA" sz="4400" dirty="0">
              <a:effectLst/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85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6221">
        <p:checker/>
      </p:transition>
    </mc:Choice>
    <mc:Fallback>
      <p:transition spd="slow" advTm="3622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26368"/>
          </a:xfrm>
        </p:spPr>
        <p:txBody>
          <a:bodyPr/>
          <a:lstStyle/>
          <a:p>
            <a:pPr algn="ctr"/>
            <a:r>
              <a:rPr lang="uk-UA" dirty="0" smtClean="0">
                <a:latin typeface="Segoe Script" pitchFamily="34" charset="0"/>
              </a:rPr>
              <a:t>Дуель з Дантесом</a:t>
            </a:r>
            <a:endParaRPr lang="uk-UA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5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28">
        <p:blinds dir="vert"/>
      </p:transition>
    </mc:Choice>
    <mc:Fallback>
      <p:transition spd="slow" advTm="1002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1"/>
            <a:ext cx="8640960" cy="2376265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>
                <a:effectLst/>
                <a:latin typeface="Monotype Corsiva" pitchFamily="66" charset="0"/>
              </a:rPr>
              <a:t>Погиб поэт- </a:t>
            </a:r>
            <a:br>
              <a:rPr lang="ru-RU" sz="3600" dirty="0">
                <a:effectLst/>
                <a:latin typeface="Monotype Corsiva" pitchFamily="66" charset="0"/>
              </a:rPr>
            </a:br>
            <a:r>
              <a:rPr lang="ru-RU" sz="3600" dirty="0">
                <a:effectLst/>
                <a:latin typeface="Monotype Corsiva" pitchFamily="66" charset="0"/>
              </a:rPr>
              <a:t>Невольник чести.</a:t>
            </a:r>
            <a:br>
              <a:rPr lang="ru-RU" sz="3600" dirty="0">
                <a:effectLst/>
                <a:latin typeface="Monotype Corsiva" pitchFamily="66" charset="0"/>
              </a:rPr>
            </a:br>
            <a:r>
              <a:rPr lang="ru-RU" sz="3600" dirty="0">
                <a:effectLst/>
                <a:latin typeface="Monotype Corsiva" pitchFamily="66" charset="0"/>
              </a:rPr>
              <a:t>Пал оклеветанный молвой.</a:t>
            </a:r>
            <a:r>
              <a:rPr lang="ru-RU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0" dirty="0" err="1">
                <a:solidFill>
                  <a:srgbClr val="FF0000"/>
                </a:solidFill>
                <a:effectLst/>
              </a:rPr>
              <a:t>М.Лермонтов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7171" name="Picture 3" descr="C:\Users\Віталій\Desktop\Підсумкова конрольна робота\Картинки\Пушкіна.jpe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03244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10445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690018"/>
      </p:ext>
    </p:extLst>
  </p:cSld>
  <p:clrMapOvr>
    <a:masterClrMapping/>
  </p:clrMapOvr>
  <p:transition spd="slow" advTm="1486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 Дружина </a:t>
            </a:r>
            <a:r>
              <a:rPr lang="ru-RU" dirty="0" err="1" smtClean="0">
                <a:latin typeface="Segoe Print" pitchFamily="2" charset="0"/>
              </a:rPr>
              <a:t>поета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 smtClean="0">
                <a:latin typeface="Segoe Print" pitchFamily="2" charset="0"/>
              </a:rPr>
              <a:t>була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правнучкою знаменитого </a:t>
            </a:r>
            <a:r>
              <a:rPr lang="ru-RU" dirty="0" err="1">
                <a:latin typeface="Segoe Print" pitchFamily="2" charset="0"/>
              </a:rPr>
              <a:t>українського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гетьмана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Segoe Print" pitchFamily="2" charset="0"/>
              </a:rPr>
              <a:t>Петра </a:t>
            </a:r>
            <a:r>
              <a:rPr lang="ru-RU" dirty="0" err="1">
                <a:solidFill>
                  <a:srgbClr val="FF0000"/>
                </a:solidFill>
                <a:latin typeface="Segoe Print" pitchFamily="2" charset="0"/>
              </a:rPr>
              <a:t>Дорошенка</a:t>
            </a:r>
            <a:r>
              <a:rPr lang="ru-RU" dirty="0" smtClean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Письменник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відвідував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Ярополець</a:t>
            </a:r>
            <a:r>
              <a:rPr lang="ru-RU" dirty="0">
                <a:latin typeface="Segoe Print" pitchFamily="2" charset="0"/>
              </a:rPr>
              <a:t> і могилу </a:t>
            </a:r>
            <a:r>
              <a:rPr lang="ru-RU" dirty="0" err="1">
                <a:latin typeface="Segoe Print" pitchFamily="2" charset="0"/>
              </a:rPr>
              <a:t>гетьмана</a:t>
            </a:r>
            <a:r>
              <a:rPr lang="ru-RU" dirty="0">
                <a:latin typeface="Segoe Print" pitchFamily="2" charset="0"/>
              </a:rPr>
              <a:t> у 1833.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цього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листі</a:t>
            </a:r>
            <a:r>
              <a:rPr lang="ru-RU" dirty="0">
                <a:latin typeface="Segoe Print" pitchFamily="2" charset="0"/>
              </a:rPr>
              <a:t> до </a:t>
            </a:r>
            <a:r>
              <a:rPr lang="ru-RU" dirty="0" err="1">
                <a:latin typeface="Segoe Print" pitchFamily="2" charset="0"/>
              </a:rPr>
              <a:t>дружини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він</a:t>
            </a:r>
            <a:r>
              <a:rPr lang="ru-RU" dirty="0">
                <a:latin typeface="Segoe Print" pitchFamily="2" charset="0"/>
              </a:rPr>
              <a:t> писав: </a:t>
            </a:r>
            <a:r>
              <a:rPr lang="ru-RU" dirty="0" smtClean="0">
                <a:latin typeface="Segoe Print" pitchFamily="2" charset="0"/>
              </a:rPr>
              <a:t>«…</a:t>
            </a:r>
            <a:r>
              <a:rPr lang="ru-RU" dirty="0">
                <a:latin typeface="Segoe Print" pitchFamily="2" charset="0"/>
              </a:rPr>
              <a:t>На утро в сопровождении Семена Федоровича ходил на поклонение прапрадедушки </a:t>
            </a:r>
            <a:r>
              <a:rPr lang="ru-RU" dirty="0" err="1" smtClean="0">
                <a:latin typeface="Segoe Print" pitchFamily="2" charset="0"/>
              </a:rPr>
              <a:t>Дорошенку</a:t>
            </a:r>
            <a:r>
              <a:rPr lang="ru-RU" dirty="0" smtClean="0">
                <a:latin typeface="Segoe Print" pitchFamily="2" charset="0"/>
              </a:rPr>
              <a:t>.»</a:t>
            </a:r>
            <a:endParaRPr lang="uk-UA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uk-UA" dirty="0">
                <a:latin typeface="Segoe Script" pitchFamily="34" charset="0"/>
              </a:rPr>
              <a:t>Пушкін і Україна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3843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662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1789">
        <p14:gallery dir="l"/>
      </p:transition>
    </mc:Choice>
    <mc:Fallback>
      <p:transition spd="slow" advTm="21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116632"/>
            <a:ext cx="8928992" cy="508518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>
                <a:latin typeface="Segoe Print" pitchFamily="2" charset="0"/>
              </a:rPr>
              <a:t>  </a:t>
            </a:r>
            <a:r>
              <a:rPr lang="ru-RU" dirty="0" err="1" smtClean="0">
                <a:latin typeface="Segoe Print" pitchFamily="2" charset="0"/>
              </a:rPr>
              <a:t>Пушкін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був</a:t>
            </a:r>
            <a:r>
              <a:rPr lang="ru-RU" dirty="0">
                <a:latin typeface="Segoe Print" pitchFamily="2" charset="0"/>
              </a:rPr>
              <a:t> у </a:t>
            </a:r>
            <a:r>
              <a:rPr lang="ru-RU" dirty="0" err="1">
                <a:latin typeface="Segoe Print" pitchFamily="2" charset="0"/>
              </a:rPr>
              <a:t>близьких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стосунках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із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українцями</a:t>
            </a:r>
            <a:r>
              <a:rPr lang="ru-RU" dirty="0">
                <a:latin typeface="Segoe Print" pitchFamily="2" charset="0"/>
              </a:rPr>
              <a:t> М. </a:t>
            </a:r>
            <a:r>
              <a:rPr lang="ru-RU" dirty="0" err="1">
                <a:latin typeface="Segoe Print" pitchFamily="2" charset="0"/>
              </a:rPr>
              <a:t>Маркевичем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smtClean="0">
                <a:latin typeface="Segoe Print" pitchFamily="2" charset="0"/>
              </a:rPr>
              <a:t>М. Максимовичем(1), </a:t>
            </a:r>
            <a:r>
              <a:rPr lang="ru-RU" dirty="0">
                <a:latin typeface="Segoe Print" pitchFamily="2" charset="0"/>
              </a:rPr>
              <a:t>Д. </a:t>
            </a:r>
            <a:r>
              <a:rPr lang="ru-RU" dirty="0" err="1" smtClean="0">
                <a:latin typeface="Segoe Print" pitchFamily="2" charset="0"/>
              </a:rPr>
              <a:t>Бантишем-Каменським</a:t>
            </a:r>
            <a:r>
              <a:rPr lang="ru-RU" dirty="0" smtClean="0">
                <a:latin typeface="Segoe Print" pitchFamily="2" charset="0"/>
              </a:rPr>
              <a:t>(2) </a:t>
            </a:r>
            <a:r>
              <a:rPr lang="ru-RU" dirty="0" err="1" smtClean="0">
                <a:latin typeface="Segoe Print" pitchFamily="2" charset="0"/>
              </a:rPr>
              <a:t>допомагав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>
                <a:latin typeface="Segoe Print" pitchFamily="2" charset="0"/>
              </a:rPr>
              <a:t>М. </a:t>
            </a:r>
            <a:r>
              <a:rPr lang="ru-RU" dirty="0" err="1" smtClean="0">
                <a:latin typeface="Segoe Print" pitchFamily="2" charset="0"/>
              </a:rPr>
              <a:t>Гоголеві</a:t>
            </a:r>
            <a:r>
              <a:rPr lang="ru-RU" dirty="0" smtClean="0">
                <a:latin typeface="Segoe Print" pitchFamily="2" charset="0"/>
              </a:rPr>
              <a:t>(3) </a:t>
            </a:r>
            <a:r>
              <a:rPr lang="ru-RU" dirty="0" err="1">
                <a:latin typeface="Segoe Print" pitchFamily="2" charset="0"/>
              </a:rPr>
              <a:t>увійти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російську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літературу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Він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цікавився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українським</a:t>
            </a:r>
            <a:r>
              <a:rPr lang="ru-RU" dirty="0">
                <a:latin typeface="Segoe Print" pitchFamily="2" charset="0"/>
              </a:rPr>
              <a:t> фольклором, </a:t>
            </a:r>
            <a:r>
              <a:rPr lang="ru-RU" dirty="0" err="1">
                <a:latin typeface="Segoe Print" pitchFamily="2" charset="0"/>
              </a:rPr>
              <a:t>мав</a:t>
            </a:r>
            <a:r>
              <a:rPr lang="ru-RU" dirty="0">
                <a:latin typeface="Segoe Print" pitchFamily="2" charset="0"/>
              </a:rPr>
              <a:t> у себе «Опыт собрания древних малороссийских песней</a:t>
            </a:r>
            <a:r>
              <a:rPr lang="ru-RU" dirty="0" smtClean="0">
                <a:latin typeface="Segoe Print" pitchFamily="2" charset="0"/>
              </a:rPr>
              <a:t>», «</a:t>
            </a:r>
            <a:r>
              <a:rPr lang="ru-RU" dirty="0">
                <a:latin typeface="Segoe Print" pitchFamily="2" charset="0"/>
              </a:rPr>
              <a:t>Малороссийские песни</a:t>
            </a:r>
            <a:r>
              <a:rPr lang="ru-RU" dirty="0" smtClean="0">
                <a:latin typeface="Segoe Print" pitchFamily="2" charset="0"/>
              </a:rPr>
              <a:t>», «</a:t>
            </a:r>
            <a:r>
              <a:rPr lang="ru-RU" dirty="0">
                <a:latin typeface="Segoe Print" pitchFamily="2" charset="0"/>
              </a:rPr>
              <a:t>Малороссийские народные </a:t>
            </a:r>
            <a:r>
              <a:rPr lang="ru-RU" dirty="0" smtClean="0">
                <a:latin typeface="Segoe Print" pitchFamily="2" charset="0"/>
              </a:rPr>
              <a:t>песни». </a:t>
            </a:r>
            <a:r>
              <a:rPr lang="ru-RU" dirty="0" err="1">
                <a:latin typeface="Segoe Print" pitchFamily="2" charset="0"/>
              </a:rPr>
              <a:t>О</a:t>
            </a:r>
            <a:r>
              <a:rPr lang="ru-RU" dirty="0" err="1" smtClean="0">
                <a:latin typeface="Segoe Print" pitchFamily="2" charset="0"/>
              </a:rPr>
              <a:t>днак</a:t>
            </a:r>
            <a:r>
              <a:rPr lang="ru-RU" dirty="0" smtClean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українська</a:t>
            </a:r>
            <a:r>
              <a:rPr lang="ru-RU" dirty="0">
                <a:latin typeface="Segoe Print" pitchFamily="2" charset="0"/>
              </a:rPr>
              <a:t> народна </a:t>
            </a:r>
            <a:r>
              <a:rPr lang="ru-RU" dirty="0" err="1">
                <a:latin typeface="Segoe Print" pitchFamily="2" charset="0"/>
              </a:rPr>
              <a:t>образність</a:t>
            </a:r>
            <a:r>
              <a:rPr lang="ru-RU" dirty="0">
                <a:latin typeface="Segoe Print" pitchFamily="2" charset="0"/>
              </a:rPr>
              <a:t> не </a:t>
            </a:r>
            <a:r>
              <a:rPr lang="ru-RU" dirty="0" err="1">
                <a:latin typeface="Segoe Print" pitchFamily="2" charset="0"/>
              </a:rPr>
              <a:t>знайшла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майже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ніякого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відбитку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його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творчості</a:t>
            </a:r>
            <a:r>
              <a:rPr lang="ru-RU" dirty="0">
                <a:latin typeface="Segoe Print" pitchFamily="2" charset="0"/>
              </a:rPr>
              <a:t>.</a:t>
            </a:r>
            <a:endParaRPr lang="uk-UA" dirty="0"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1475"/>
            <a:ext cx="2016224" cy="212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1464"/>
            <a:ext cx="1800200" cy="214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45166"/>
            <a:ext cx="1619913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9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7919">
        <p14:warp dir="in"/>
      </p:transition>
    </mc:Choice>
    <mc:Fallback>
      <p:transition spd="slow" advTm="279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Segoe Print" pitchFamily="2" charset="0"/>
              </a:rPr>
              <a:t>Дата </a:t>
            </a:r>
            <a:r>
              <a:rPr lang="ru-RU" sz="2400" dirty="0" err="1" smtClean="0">
                <a:latin typeface="Segoe Print" pitchFamily="2" charset="0"/>
              </a:rPr>
              <a:t>народження</a:t>
            </a:r>
            <a:r>
              <a:rPr lang="ru-RU" sz="2400" dirty="0" smtClean="0">
                <a:latin typeface="Segoe Print" pitchFamily="2" charset="0"/>
              </a:rPr>
              <a:t>: 26 </a:t>
            </a:r>
            <a:r>
              <a:rPr lang="ru-RU" sz="2400" dirty="0" err="1">
                <a:latin typeface="Segoe Print" pitchFamily="2" charset="0"/>
              </a:rPr>
              <a:t>травня</a:t>
            </a:r>
            <a:r>
              <a:rPr lang="ru-RU" sz="2400" dirty="0">
                <a:latin typeface="Segoe Print" pitchFamily="2" charset="0"/>
              </a:rPr>
              <a:t> (6 </a:t>
            </a:r>
            <a:r>
              <a:rPr lang="ru-RU" sz="2400" dirty="0" err="1">
                <a:latin typeface="Segoe Print" pitchFamily="2" charset="0"/>
              </a:rPr>
              <a:t>червня</a:t>
            </a:r>
            <a:r>
              <a:rPr lang="ru-RU" sz="2400" dirty="0">
                <a:latin typeface="Segoe Print" pitchFamily="2" charset="0"/>
              </a:rPr>
              <a:t>) </a:t>
            </a:r>
            <a:r>
              <a:rPr lang="ru-RU" sz="2400" dirty="0" smtClean="0">
                <a:latin typeface="Segoe Print" pitchFamily="2" charset="0"/>
              </a:rPr>
              <a:t>1799.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latin typeface="Segoe Print" pitchFamily="2" charset="0"/>
              </a:rPr>
              <a:t>Місце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народження</a:t>
            </a:r>
            <a:r>
              <a:rPr lang="ru-RU" sz="2400" dirty="0" smtClean="0">
                <a:latin typeface="Segoe Print" pitchFamily="2" charset="0"/>
              </a:rPr>
              <a:t>: Москва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err="1">
                <a:latin typeface="Segoe Print" pitchFamily="2" charset="0"/>
              </a:rPr>
              <a:t>Російська</a:t>
            </a:r>
            <a:r>
              <a:rPr lang="ru-RU" sz="2400" dirty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імперія</a:t>
            </a:r>
            <a:r>
              <a:rPr lang="ru-RU" sz="2400" dirty="0" smtClean="0">
                <a:latin typeface="Segoe Print" pitchFamily="2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Segoe Print" pitchFamily="2" charset="0"/>
              </a:rPr>
              <a:t>Дата </a:t>
            </a:r>
            <a:r>
              <a:rPr lang="ru-RU" sz="2400" dirty="0" err="1" smtClean="0">
                <a:latin typeface="Segoe Print" pitchFamily="2" charset="0"/>
              </a:rPr>
              <a:t>смерті</a:t>
            </a:r>
            <a:r>
              <a:rPr lang="ru-RU" sz="2400" dirty="0" smtClean="0">
                <a:latin typeface="Segoe Print" pitchFamily="2" charset="0"/>
              </a:rPr>
              <a:t>: 29 </a:t>
            </a:r>
            <a:r>
              <a:rPr lang="ru-RU" sz="2400" dirty="0" err="1">
                <a:latin typeface="Segoe Print" pitchFamily="2" charset="0"/>
              </a:rPr>
              <a:t>січня</a:t>
            </a:r>
            <a:r>
              <a:rPr lang="ru-RU" sz="2400" dirty="0">
                <a:latin typeface="Segoe Print" pitchFamily="2" charset="0"/>
              </a:rPr>
              <a:t> (10 лютого) 1837 (37 </a:t>
            </a:r>
            <a:r>
              <a:rPr lang="ru-RU" sz="2400" dirty="0" err="1">
                <a:latin typeface="Segoe Print" pitchFamily="2" charset="0"/>
              </a:rPr>
              <a:t>років</a:t>
            </a:r>
            <a:r>
              <a:rPr lang="ru-RU" sz="2400" dirty="0" smtClean="0">
                <a:latin typeface="Segoe Print" pitchFamily="2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 smtClean="0">
                <a:latin typeface="Segoe Print" pitchFamily="2" charset="0"/>
              </a:rPr>
              <a:t>Місце</a:t>
            </a:r>
            <a:r>
              <a:rPr lang="ru-RU" sz="2400" dirty="0" smtClean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смерті</a:t>
            </a:r>
            <a:r>
              <a:rPr lang="ru-RU" sz="2400" dirty="0" smtClean="0">
                <a:latin typeface="Segoe Print" pitchFamily="2" charset="0"/>
              </a:rPr>
              <a:t>: Санкт-Петербург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err="1">
                <a:latin typeface="Segoe Print" pitchFamily="2" charset="0"/>
              </a:rPr>
              <a:t>Російська</a:t>
            </a:r>
            <a:r>
              <a:rPr lang="ru-RU" sz="2400" dirty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імперія</a:t>
            </a:r>
            <a:r>
              <a:rPr lang="ru-RU" sz="2400" dirty="0" smtClean="0">
                <a:latin typeface="Segoe Print" pitchFamily="2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latin typeface="Segoe Print" pitchFamily="2" charset="0"/>
              </a:rPr>
              <a:t>Громадянство: Російська імперія.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>
                <a:latin typeface="Segoe Print" pitchFamily="2" charset="0"/>
              </a:rPr>
              <a:t>Мова </a:t>
            </a:r>
            <a:r>
              <a:rPr lang="uk-UA" sz="2400" dirty="0" smtClean="0">
                <a:latin typeface="Segoe Print" pitchFamily="2" charset="0"/>
              </a:rPr>
              <a:t>творів: російська</a:t>
            </a:r>
            <a:r>
              <a:rPr lang="uk-UA" sz="2400" dirty="0">
                <a:latin typeface="Segoe Print" pitchFamily="2" charset="0"/>
              </a:rPr>
              <a:t>, </a:t>
            </a:r>
            <a:r>
              <a:rPr lang="uk-UA" sz="2400" dirty="0" smtClean="0">
                <a:latin typeface="Segoe Print" pitchFamily="2" charset="0"/>
              </a:rPr>
              <a:t>французька.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err="1">
                <a:latin typeface="Segoe Print" pitchFamily="2" charset="0"/>
              </a:rPr>
              <a:t>Рід</a:t>
            </a:r>
            <a:r>
              <a:rPr lang="ru-RU" sz="2400" dirty="0">
                <a:latin typeface="Segoe Print" pitchFamily="2" charset="0"/>
              </a:rPr>
              <a:t> </a:t>
            </a:r>
            <a:r>
              <a:rPr lang="ru-RU" sz="2400" dirty="0" err="1" smtClean="0">
                <a:latin typeface="Segoe Print" pitchFamily="2" charset="0"/>
              </a:rPr>
              <a:t>діяльності</a:t>
            </a:r>
            <a:r>
              <a:rPr lang="ru-RU" sz="2400" dirty="0" smtClean="0">
                <a:latin typeface="Segoe Print" pitchFamily="2" charset="0"/>
              </a:rPr>
              <a:t>: поет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err="1">
                <a:latin typeface="Segoe Print" pitchFamily="2" charset="0"/>
              </a:rPr>
              <a:t>прозаїк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smtClean="0">
                <a:latin typeface="Segoe Print" pitchFamily="2" charset="0"/>
              </a:rPr>
              <a:t>драматург.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>
                <a:latin typeface="Segoe Print" pitchFamily="2" charset="0"/>
              </a:rPr>
              <a:t>Роки </a:t>
            </a:r>
            <a:r>
              <a:rPr lang="uk-UA" sz="2400" dirty="0" smtClean="0">
                <a:latin typeface="Segoe Print" pitchFamily="2" charset="0"/>
              </a:rPr>
              <a:t>активності: 1813—1837.</a:t>
            </a: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latin typeface="Segoe Print" pitchFamily="2" charset="0"/>
              </a:rPr>
              <a:t>Напрямок: романтизм</a:t>
            </a:r>
            <a:r>
              <a:rPr lang="uk-UA" sz="2400" dirty="0">
                <a:latin typeface="Segoe Print" pitchFamily="2" charset="0"/>
              </a:rPr>
              <a:t>, </a:t>
            </a:r>
            <a:r>
              <a:rPr lang="uk-UA" sz="2400" dirty="0" smtClean="0">
                <a:latin typeface="Segoe Print" pitchFamily="2" charset="0"/>
              </a:rPr>
              <a:t>реалізм.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Segoe Print" pitchFamily="2" charset="0"/>
              </a:rPr>
              <a:t>Жанр: </a:t>
            </a:r>
            <a:r>
              <a:rPr lang="ru-RU" sz="2400" dirty="0" err="1" smtClean="0">
                <a:latin typeface="Segoe Print" pitchFamily="2" charset="0"/>
              </a:rPr>
              <a:t>Вірші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err="1">
                <a:latin typeface="Segoe Print" pitchFamily="2" charset="0"/>
              </a:rPr>
              <a:t>повісті</a:t>
            </a:r>
            <a:r>
              <a:rPr lang="ru-RU" sz="2400" dirty="0">
                <a:latin typeface="Segoe Print" pitchFamily="2" charset="0"/>
              </a:rPr>
              <a:t>, </a:t>
            </a:r>
            <a:r>
              <a:rPr lang="ru-RU" sz="2400" dirty="0" err="1" smtClean="0">
                <a:latin typeface="Segoe Print" pitchFamily="2" charset="0"/>
              </a:rPr>
              <a:t>поеми</a:t>
            </a:r>
            <a:r>
              <a:rPr lang="ru-RU" sz="2400" dirty="0" smtClean="0">
                <a:latin typeface="Segoe Print" pitchFamily="2" charset="0"/>
              </a:rPr>
              <a:t>, </a:t>
            </a:r>
            <a:r>
              <a:rPr lang="ru-RU" sz="2400" dirty="0" err="1" smtClean="0">
                <a:latin typeface="Segoe Print" pitchFamily="2" charset="0"/>
              </a:rPr>
              <a:t>драми</a:t>
            </a:r>
            <a:r>
              <a:rPr lang="ru-RU" sz="2400" dirty="0">
                <a:latin typeface="Segoe Print" pitchFamily="2" charset="0"/>
              </a:rPr>
              <a:t>.</a:t>
            </a:r>
            <a:endParaRPr lang="uk-UA" sz="2400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/>
          <a:lstStyle/>
          <a:p>
            <a:pPr algn="ctr"/>
            <a:r>
              <a:rPr lang="uk-UA" dirty="0" smtClean="0">
                <a:latin typeface="Segoe Script" pitchFamily="34" charset="0"/>
              </a:rPr>
              <a:t>Висновок</a:t>
            </a:r>
            <a:endParaRPr lang="uk-UA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27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028">
        <p14:flip dir="r"/>
      </p:transition>
    </mc:Choice>
    <mc:Fallback>
      <p:transition spd="slow" advTm="260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sz="8000" dirty="0" smtClean="0">
                <a:latin typeface="Segoe Script" pitchFamily="34" charset="0"/>
              </a:rPr>
              <a:t>Дякую за увагу!!!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2998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5699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95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133">
        <p14:glitter pattern="hexagon"/>
      </p:transition>
    </mc:Choice>
    <mc:Fallback>
      <p:transition spd="slow" advTm="7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Батько поета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5949280"/>
            <a:ext cx="8928992" cy="762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cs typeface="MV Boli" pitchFamily="2" charset="0"/>
              </a:rPr>
              <a:t>Пушкін Сергій Львович</a:t>
            </a:r>
            <a:endParaRPr lang="uk-UA" sz="2800" dirty="0">
              <a:cs typeface="MV Boli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338437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635896" y="1268760"/>
            <a:ext cx="5400600" cy="446449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dirty="0">
                <a:latin typeface="Segoe Print" pitchFamily="2" charset="0"/>
                <a:cs typeface="MV Boli" pitchFamily="2" charset="0"/>
              </a:rPr>
              <a:t>(1767—1848</a:t>
            </a:r>
            <a:r>
              <a:rPr lang="uk-UA" dirty="0" smtClean="0">
                <a:latin typeface="Segoe Print" pitchFamily="2" charset="0"/>
                <a:cs typeface="MV Boli" pitchFamily="2" charset="0"/>
              </a:rPr>
              <a:t>)</a:t>
            </a:r>
          </a:p>
          <a:p>
            <a:pPr marL="109728" indent="0">
              <a:buNone/>
            </a:pPr>
            <a:r>
              <a:rPr lang="uk-UA" sz="2600" dirty="0" smtClean="0">
                <a:latin typeface="Segoe Print" pitchFamily="2" charset="0"/>
                <a:cs typeface="MV Boli" pitchFamily="2" charset="0"/>
              </a:rPr>
              <a:t> Сергій </a:t>
            </a:r>
            <a:r>
              <a:rPr lang="uk-UA" sz="2600" dirty="0">
                <a:latin typeface="Segoe Print" pitchFamily="2" charset="0"/>
                <a:cs typeface="MV Boli" pitchFamily="2" charset="0"/>
              </a:rPr>
              <a:t>Львович, походив з поміщицької, колись багатої сім'ї. </a:t>
            </a:r>
            <a:r>
              <a:rPr lang="uk-UA" sz="2600" dirty="0" smtClean="0">
                <a:latin typeface="Segoe Print" pitchFamily="2" charset="0"/>
                <a:cs typeface="MV Boli" pitchFamily="2" charset="0"/>
              </a:rPr>
              <a:t>Служив </a:t>
            </a:r>
            <a:r>
              <a:rPr lang="uk-UA" sz="2600" dirty="0">
                <a:latin typeface="Segoe Print" pitchFamily="2" charset="0"/>
                <a:cs typeface="MV Boli" pitchFamily="2" charset="0"/>
              </a:rPr>
              <a:t>в Московському комісаріаті, але службою не був зацікавлений. Серед його знайомих було багато письменників, а брат його Василь Львович набув популярність </a:t>
            </a:r>
            <a:r>
              <a:rPr lang="uk-UA" sz="2600" dirty="0" smtClean="0">
                <a:latin typeface="Segoe Print" pitchFamily="2" charset="0"/>
                <a:cs typeface="MV Boli" pitchFamily="2" charset="0"/>
              </a:rPr>
              <a:t>як поет.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724947"/>
      </p:ext>
    </p:extLst>
  </p:cSld>
  <p:clrMapOvr>
    <a:masterClrMapping/>
  </p:clrMapOvr>
  <p:transition spd="slow" advTm="2092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969462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Мати поета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504" y="5877272"/>
            <a:ext cx="8927974" cy="762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cs typeface="MV Boli" pitchFamily="2" charset="0"/>
              </a:rPr>
              <a:t>Ганібал</a:t>
            </a:r>
            <a:r>
              <a:rPr lang="uk-UA" sz="2800" dirty="0" smtClean="0">
                <a:cs typeface="MV Boli" pitchFamily="2" charset="0"/>
              </a:rPr>
              <a:t> Надія Осипівна</a:t>
            </a:r>
            <a:endParaRPr lang="uk-UA" sz="2800" dirty="0">
              <a:cs typeface="MV Boli" pitchFamily="2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320486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347864" y="1124744"/>
            <a:ext cx="5688632" cy="468052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dirty="0">
                <a:latin typeface="Segoe Print" pitchFamily="2" charset="0"/>
              </a:rPr>
              <a:t>(1775—1836</a:t>
            </a:r>
            <a:r>
              <a:rPr lang="uk-UA" dirty="0" smtClean="0">
                <a:latin typeface="Segoe Print" pitchFamily="2" charset="0"/>
              </a:rPr>
              <a:t>)</a:t>
            </a:r>
          </a:p>
          <a:p>
            <a:pPr marL="109728" indent="0">
              <a:buNone/>
            </a:pPr>
            <a:r>
              <a:rPr lang="uk-UA" sz="2600" dirty="0" smtClean="0">
                <a:latin typeface="Segoe Print" pitchFamily="2" charset="0"/>
              </a:rPr>
              <a:t> Уроджена </a:t>
            </a:r>
            <a:r>
              <a:rPr lang="uk-UA" sz="2600" dirty="0" err="1" smtClean="0">
                <a:latin typeface="Segoe Print" pitchFamily="2" charset="0"/>
              </a:rPr>
              <a:t>Ганібал</a:t>
            </a:r>
            <a:r>
              <a:rPr lang="uk-UA" sz="2600" dirty="0">
                <a:latin typeface="Segoe Print" pitchFamily="2" charset="0"/>
              </a:rPr>
              <a:t>, в </a:t>
            </a:r>
            <a:r>
              <a:rPr lang="uk-UA" sz="2600" dirty="0" smtClean="0">
                <a:latin typeface="Segoe Print" pitchFamily="2" charset="0"/>
              </a:rPr>
              <a:t>1796 році </a:t>
            </a:r>
            <a:r>
              <a:rPr lang="uk-UA" sz="2600" dirty="0">
                <a:latin typeface="Segoe Print" pitchFamily="2" charset="0"/>
              </a:rPr>
              <a:t>вийшла заміж за С</a:t>
            </a:r>
            <a:r>
              <a:rPr lang="uk-UA" sz="2600" dirty="0" smtClean="0">
                <a:latin typeface="Segoe Print" pitchFamily="2" charset="0"/>
              </a:rPr>
              <a:t>. Л</a:t>
            </a:r>
            <a:r>
              <a:rPr lang="uk-UA" sz="2600" dirty="0">
                <a:latin typeface="Segoe Print" pitchFamily="2" charset="0"/>
              </a:rPr>
              <a:t>. Пушкіна, в </a:t>
            </a:r>
            <a:r>
              <a:rPr lang="uk-UA" sz="2600" dirty="0" smtClean="0">
                <a:latin typeface="Segoe Print" pitchFamily="2" charset="0"/>
              </a:rPr>
              <a:t>1814 році разом </a:t>
            </a:r>
            <a:r>
              <a:rPr lang="uk-UA" sz="2600" dirty="0">
                <a:latin typeface="Segoe Print" pitchFamily="2" charset="0"/>
              </a:rPr>
              <a:t>з дітьми, Ольгою і Левом, переїжджає з Москви в </a:t>
            </a:r>
            <a:r>
              <a:rPr lang="uk-UA" sz="2600" dirty="0" smtClean="0">
                <a:latin typeface="Segoe Print" pitchFamily="2" charset="0"/>
              </a:rPr>
              <a:t>Петербург. Брала участь </a:t>
            </a:r>
            <a:r>
              <a:rPr lang="uk-UA" sz="2600" dirty="0">
                <a:latin typeface="Segoe Print" pitchFamily="2" charset="0"/>
              </a:rPr>
              <a:t>у долі засланого поета, зі схвалення В</a:t>
            </a:r>
            <a:r>
              <a:rPr lang="uk-UA" sz="2600" dirty="0" smtClean="0">
                <a:latin typeface="Segoe Print" pitchFamily="2" charset="0"/>
              </a:rPr>
              <a:t>. А</a:t>
            </a:r>
            <a:r>
              <a:rPr lang="uk-UA" sz="2600" dirty="0">
                <a:latin typeface="Segoe Print" pitchFamily="2" charset="0"/>
              </a:rPr>
              <a:t>. Жуковського і </a:t>
            </a:r>
            <a:r>
              <a:rPr lang="uk-UA" sz="2600" dirty="0" smtClean="0">
                <a:latin typeface="Segoe Print" pitchFamily="2" charset="0"/>
              </a:rPr>
              <a:t>Н. М</a:t>
            </a:r>
            <a:r>
              <a:rPr lang="uk-UA" sz="2600" dirty="0">
                <a:latin typeface="Segoe Print" pitchFamily="2" charset="0"/>
              </a:rPr>
              <a:t>. </a:t>
            </a:r>
            <a:r>
              <a:rPr lang="uk-UA" sz="2600" dirty="0" err="1">
                <a:latin typeface="Segoe Print" pitchFamily="2" charset="0"/>
              </a:rPr>
              <a:t>Карамзіна</a:t>
            </a:r>
            <a:r>
              <a:rPr lang="uk-UA" sz="2600" dirty="0">
                <a:latin typeface="Segoe Print" pitchFamily="2" charset="0"/>
              </a:rPr>
              <a:t>, але без відома сина.</a:t>
            </a:r>
            <a:endParaRPr lang="uk-UA" sz="2600" dirty="0" smtClean="0"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9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1038">
        <p14:ripple dir="lu"/>
      </p:transition>
    </mc:Choice>
    <mc:Fallback>
      <p:transition spd="slow" advTm="210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600" dirty="0" smtClean="0">
                <a:latin typeface="Segoe Print" pitchFamily="2" charset="0"/>
              </a:rPr>
              <a:t> У книзі </a:t>
            </a:r>
            <a:r>
              <a:rPr lang="uk-UA" sz="2600" dirty="0">
                <a:latin typeface="Segoe Print" pitchFamily="2" charset="0"/>
              </a:rPr>
              <a:t>церкви </a:t>
            </a:r>
            <a:r>
              <a:rPr lang="uk-UA" sz="2600" dirty="0" err="1" smtClean="0">
                <a:latin typeface="Segoe Print" pitchFamily="2" charset="0"/>
              </a:rPr>
              <a:t>Богоявленського</a:t>
            </a:r>
            <a:r>
              <a:rPr lang="uk-UA" sz="2600" dirty="0" smtClean="0">
                <a:latin typeface="Segoe Print" pitchFamily="2" charset="0"/>
              </a:rPr>
              <a:t> собору </a:t>
            </a:r>
            <a:r>
              <a:rPr lang="uk-UA" sz="2600" dirty="0">
                <a:latin typeface="Segoe Print" pitchFamily="2" charset="0"/>
              </a:rPr>
              <a:t>в </a:t>
            </a:r>
            <a:r>
              <a:rPr lang="uk-UA" sz="2600" dirty="0" err="1">
                <a:latin typeface="Segoe Print" pitchFamily="2" charset="0"/>
              </a:rPr>
              <a:t>Єлохові</a:t>
            </a:r>
            <a:r>
              <a:rPr lang="uk-UA" sz="2600" dirty="0">
                <a:latin typeface="Segoe Print" pitchFamily="2" charset="0"/>
              </a:rPr>
              <a:t> </a:t>
            </a:r>
            <a:r>
              <a:rPr lang="uk-UA" sz="2600" dirty="0" smtClean="0">
                <a:latin typeface="Segoe Print" pitchFamily="2" charset="0"/>
              </a:rPr>
              <a:t>є такий запис: «27 </a:t>
            </a:r>
            <a:r>
              <a:rPr lang="uk-UA" sz="2600" dirty="0">
                <a:latin typeface="Segoe Print" pitchFamily="2" charset="0"/>
              </a:rPr>
              <a:t>травня. У дворі </a:t>
            </a:r>
            <a:r>
              <a:rPr lang="uk-UA" sz="2600" dirty="0" err="1">
                <a:latin typeface="Segoe Print" pitchFamily="2" charset="0"/>
              </a:rPr>
              <a:t>колежского</a:t>
            </a:r>
            <a:r>
              <a:rPr lang="uk-UA" sz="2600" dirty="0">
                <a:latin typeface="Segoe Print" pitchFamily="2" charset="0"/>
              </a:rPr>
              <a:t> реєстратора Івана Васильєва </a:t>
            </a:r>
            <a:r>
              <a:rPr lang="uk-UA" sz="2600" dirty="0" err="1">
                <a:latin typeface="Segoe Print" pitchFamily="2" charset="0"/>
              </a:rPr>
              <a:t>Скварцова</a:t>
            </a:r>
            <a:r>
              <a:rPr lang="uk-UA" sz="2600" dirty="0">
                <a:latin typeface="Segoe Print" pitchFamily="2" charset="0"/>
              </a:rPr>
              <a:t> у мешканця його </a:t>
            </a:r>
            <a:r>
              <a:rPr lang="uk-UA" sz="2600" dirty="0" err="1">
                <a:latin typeface="Segoe Print" pitchFamily="2" charset="0"/>
              </a:rPr>
              <a:t>Моера</a:t>
            </a:r>
            <a:r>
              <a:rPr lang="uk-UA" sz="2600" dirty="0">
                <a:latin typeface="Segoe Print" pitchFamily="2" charset="0"/>
              </a:rPr>
              <a:t> Сергія Львовича Пушкіна народився син Олександр. Хрещений 8 червня. </a:t>
            </a:r>
            <a:r>
              <a:rPr lang="uk-UA" sz="2600" dirty="0" err="1">
                <a:latin typeface="Segoe Print" pitchFamily="2" charset="0"/>
              </a:rPr>
              <a:t>Воспріємник</a:t>
            </a:r>
            <a:r>
              <a:rPr lang="uk-UA" sz="2600" dirty="0">
                <a:latin typeface="Segoe Print" pitchFamily="2" charset="0"/>
              </a:rPr>
              <a:t> граф Артемій Іванович Воронцов, кума мати зазначеного Сергія Пушкіна вдова Ольга Василівна </a:t>
            </a:r>
            <a:r>
              <a:rPr lang="uk-UA" sz="2600" dirty="0" smtClean="0">
                <a:latin typeface="Segoe Print" pitchFamily="2" charset="0"/>
              </a:rPr>
              <a:t>Пушкіна.»</a:t>
            </a:r>
            <a:endParaRPr lang="uk-UA" sz="2600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9786" cy="104601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Segoe Script" pitchFamily="34" charset="0"/>
              </a:rPr>
              <a:t>Запис про народження Пушкіна</a:t>
            </a:r>
            <a:endParaRPr lang="uk-UA" sz="4000" dirty="0">
              <a:latin typeface="Segoe Scrip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53136"/>
            <a:ext cx="4825330" cy="211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789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5258">
        <p14:glitter pattern="hexagon"/>
      </p:transition>
    </mc:Choice>
    <mc:Fallback>
      <p:transition spd="slow" advTm="25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39666"/>
            <a:ext cx="345638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14861"/>
          </a:xfrm>
        </p:spPr>
        <p:txBody>
          <a:bodyPr>
            <a:normAutofit/>
          </a:bodyPr>
          <a:lstStyle/>
          <a:p>
            <a:pPr algn="ctr"/>
            <a:r>
              <a:rPr lang="uk-UA" sz="6600" b="0" dirty="0" smtClean="0">
                <a:effectLst/>
                <a:latin typeface="Segoe Script" pitchFamily="34" charset="0"/>
              </a:rPr>
              <a:t>Дитинство</a:t>
            </a:r>
            <a:endParaRPr lang="uk-UA" sz="6600" b="0" dirty="0">
              <a:effectLst/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60146"/>
            <a:ext cx="3816424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406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489">
        <p14:honeycomb/>
      </p:transition>
    </mc:Choice>
    <mc:Fallback>
      <p:transition spd="slow" advTm="84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7505" y="116632"/>
            <a:ext cx="8928992" cy="616405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800" dirty="0" smtClean="0">
                <a:latin typeface="Segoe Print" pitchFamily="2" charset="0"/>
              </a:rPr>
              <a:t>  </a:t>
            </a:r>
            <a:r>
              <a:rPr lang="ru-RU" sz="2800" dirty="0" err="1" smtClean="0">
                <a:latin typeface="Segoe Print" pitchFamily="2" charset="0"/>
              </a:rPr>
              <a:t>Олександр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 smtClean="0">
                <a:latin typeface="Segoe Print" pitchFamily="2" charset="0"/>
              </a:rPr>
              <a:t>Сергійович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 smtClean="0">
                <a:latin typeface="Segoe Print" pitchFamily="2" charset="0"/>
              </a:rPr>
              <a:t>Пушкін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н</a:t>
            </a:r>
            <a:r>
              <a:rPr lang="ru-RU" sz="2800" dirty="0" err="1" smtClean="0">
                <a:latin typeface="Segoe Print" pitchFamily="2" charset="0"/>
              </a:rPr>
              <a:t>ародився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>
                <a:latin typeface="Segoe Print" pitchFamily="2" charset="0"/>
              </a:rPr>
              <a:t>26 </a:t>
            </a:r>
            <a:r>
              <a:rPr lang="ru-RU" sz="2800" dirty="0" err="1">
                <a:latin typeface="Segoe Print" pitchFamily="2" charset="0"/>
              </a:rPr>
              <a:t>травня</a:t>
            </a:r>
            <a:r>
              <a:rPr lang="ru-RU" sz="2800" dirty="0">
                <a:latin typeface="Segoe Print" pitchFamily="2" charset="0"/>
              </a:rPr>
              <a:t> (6 </a:t>
            </a:r>
            <a:r>
              <a:rPr lang="ru-RU" sz="2800" dirty="0" err="1">
                <a:latin typeface="Segoe Print" pitchFamily="2" charset="0"/>
              </a:rPr>
              <a:t>червня</a:t>
            </a:r>
            <a:r>
              <a:rPr lang="ru-RU" sz="2800" dirty="0">
                <a:latin typeface="Segoe Print" pitchFamily="2" charset="0"/>
              </a:rPr>
              <a:t>) 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1799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smtClean="0">
                <a:latin typeface="Segoe Print" pitchFamily="2" charset="0"/>
              </a:rPr>
              <a:t>року </a:t>
            </a:r>
            <a:r>
              <a:rPr lang="ru-RU" sz="2800" dirty="0">
                <a:latin typeface="Segoe Print" pitchFamily="2" charset="0"/>
              </a:rPr>
              <a:t>у </a:t>
            </a:r>
            <a:r>
              <a:rPr lang="ru-RU" sz="2800" dirty="0" err="1">
                <a:latin typeface="Segoe Print" pitchFamily="2" charset="0"/>
              </a:rPr>
              <a:t>Москві</a:t>
            </a:r>
            <a:r>
              <a:rPr lang="ru-RU" sz="2800" dirty="0" smtClean="0">
                <a:latin typeface="Segoe Print" pitchFamily="2" charset="0"/>
              </a:rPr>
              <a:t>. </a:t>
            </a:r>
            <a:r>
              <a:rPr lang="ru-RU" sz="2800" dirty="0" err="1">
                <a:latin typeface="Segoe Print" pitchFamily="2" charset="0"/>
              </a:rPr>
              <a:t>Майбутній</a:t>
            </a:r>
            <a:r>
              <a:rPr lang="ru-RU" sz="2800" dirty="0">
                <a:latin typeface="Segoe Print" pitchFamily="2" charset="0"/>
              </a:rPr>
              <a:t> поет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зростав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у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збіднілій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дворянській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Segoe Print" pitchFamily="2" charset="0"/>
              </a:rPr>
              <a:t>сім'ї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.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 smtClean="0">
                <a:latin typeface="Segoe Print" pitchFamily="2" charset="0"/>
              </a:rPr>
              <a:t>Літні</a:t>
            </a:r>
            <a:r>
              <a:rPr lang="ru-RU" sz="2800" dirty="0" smtClean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місяці</a:t>
            </a:r>
            <a:r>
              <a:rPr lang="ru-RU" sz="2800" dirty="0">
                <a:latin typeface="Segoe Print" pitchFamily="2" charset="0"/>
              </a:rPr>
              <a:t> 1805—1810 </a:t>
            </a:r>
            <a:r>
              <a:rPr lang="ru-RU" sz="2800" dirty="0" err="1">
                <a:latin typeface="Segoe Print" pitchFamily="2" charset="0"/>
              </a:rPr>
              <a:t>майбутній</a:t>
            </a:r>
            <a:r>
              <a:rPr lang="ru-RU" sz="2800" dirty="0">
                <a:latin typeface="Segoe Print" pitchFamily="2" charset="0"/>
              </a:rPr>
              <a:t> поет </a:t>
            </a:r>
            <a:r>
              <a:rPr lang="ru-RU" sz="2800" dirty="0" err="1">
                <a:latin typeface="Segoe Print" pitchFamily="2" charset="0"/>
              </a:rPr>
              <a:t>зазвичай</a:t>
            </a:r>
            <a:r>
              <a:rPr lang="ru-RU" sz="2800" dirty="0">
                <a:latin typeface="Segoe Print" pitchFamily="2" charset="0"/>
              </a:rPr>
              <a:t> проводив у </a:t>
            </a:r>
            <a:r>
              <a:rPr lang="ru-RU" sz="2800" dirty="0" err="1">
                <a:latin typeface="Segoe Print" pitchFamily="2" charset="0"/>
              </a:rPr>
              <a:t>своєї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бабусі</a:t>
            </a:r>
            <a:r>
              <a:rPr lang="ru-RU" sz="2800" dirty="0">
                <a:latin typeface="Segoe Print" pitchFamily="2" charset="0"/>
              </a:rPr>
              <a:t>, за </a:t>
            </a:r>
            <a:r>
              <a:rPr lang="ru-RU" sz="2800" dirty="0" err="1">
                <a:latin typeface="Segoe Print" pitchFamily="2" charset="0"/>
              </a:rPr>
              <a:t>матір'ю</a:t>
            </a:r>
            <a:r>
              <a:rPr lang="ru-RU" sz="2800" dirty="0">
                <a:latin typeface="Segoe Print" pitchFamily="2" charset="0"/>
              </a:rPr>
              <a:t>, у </a:t>
            </a:r>
            <a:r>
              <a:rPr lang="ru-RU" sz="2800" dirty="0" err="1">
                <a:latin typeface="Segoe Print" pitchFamily="2" charset="0"/>
              </a:rPr>
              <a:t>підмосковному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селі</a:t>
            </a:r>
            <a:r>
              <a:rPr lang="ru-RU" sz="2800" dirty="0">
                <a:latin typeface="Segoe Print" pitchFamily="2" charset="0"/>
              </a:rPr>
              <a:t> Захарово.</a:t>
            </a:r>
            <a:br>
              <a:rPr lang="ru-RU" sz="2800" dirty="0">
                <a:latin typeface="Segoe Print" pitchFamily="2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  <a:latin typeface="Segoe Print" pitchFamily="2" charset="0"/>
              </a:rPr>
              <a:t>Пушкін</a:t>
            </a:r>
            <a:r>
              <a:rPr lang="ru-RU" sz="2800" dirty="0" smtClean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не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був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улюбленцем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у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своєї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Segoe Print" pitchFamily="2" charset="0"/>
              </a:rPr>
              <a:t>матері</a:t>
            </a:r>
            <a:r>
              <a:rPr lang="ru-RU" sz="2800" dirty="0">
                <a:solidFill>
                  <a:srgbClr val="FF0000"/>
                </a:solidFill>
                <a:latin typeface="Segoe Print" pitchFamily="2" charset="0"/>
              </a:rPr>
              <a:t>. </a:t>
            </a:r>
            <a:r>
              <a:rPr lang="ru-RU" sz="2800" dirty="0" err="1">
                <a:latin typeface="Segoe Print" pitchFamily="2" charset="0"/>
              </a:rPr>
              <a:t>Його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мати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віддавала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перевагу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старшій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сестрі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Ользі</a:t>
            </a:r>
            <a:r>
              <a:rPr lang="ru-RU" sz="2800" dirty="0">
                <a:latin typeface="Segoe Print" pitchFamily="2" charset="0"/>
              </a:rPr>
              <a:t> і </a:t>
            </a:r>
            <a:r>
              <a:rPr lang="ru-RU" sz="2800" dirty="0" err="1">
                <a:latin typeface="Segoe Print" pitchFamily="2" charset="0"/>
              </a:rPr>
              <a:t>молодшому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братові</a:t>
            </a:r>
            <a:r>
              <a:rPr lang="ru-RU" sz="2800" dirty="0">
                <a:latin typeface="Segoe Print" pitchFamily="2" charset="0"/>
              </a:rPr>
              <a:t> Льву. </a:t>
            </a:r>
            <a:r>
              <a:rPr lang="ru-RU" sz="2800" dirty="0" err="1">
                <a:latin typeface="Segoe Print" pitchFamily="2" charset="0"/>
              </a:rPr>
              <a:t>Ця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обставина</a:t>
            </a:r>
            <a:r>
              <a:rPr lang="ru-RU" sz="2800" dirty="0">
                <a:latin typeface="Segoe Print" pitchFamily="2" charset="0"/>
              </a:rPr>
              <a:t>, </a:t>
            </a:r>
            <a:r>
              <a:rPr lang="ru-RU" sz="2800" dirty="0" err="1">
                <a:latin typeface="Segoe Print" pitchFamily="2" charset="0"/>
              </a:rPr>
              <a:t>ймовірно</a:t>
            </a:r>
            <a:r>
              <a:rPr lang="ru-RU" sz="2800" dirty="0">
                <a:latin typeface="Segoe Print" pitchFamily="2" charset="0"/>
              </a:rPr>
              <a:t>, </a:t>
            </a:r>
            <a:r>
              <a:rPr lang="ru-RU" sz="2800" dirty="0" err="1">
                <a:latin typeface="Segoe Print" pitchFamily="2" charset="0"/>
              </a:rPr>
              <a:t>сприяла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його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раннього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дозрівання</a:t>
            </a:r>
            <a:r>
              <a:rPr lang="ru-RU" sz="2800" dirty="0">
                <a:latin typeface="Segoe Print" pitchFamily="2" charset="0"/>
              </a:rPr>
              <a:t> і </a:t>
            </a:r>
            <a:r>
              <a:rPr lang="ru-RU" sz="2800" dirty="0" err="1">
                <a:latin typeface="Segoe Print" pitchFamily="2" charset="0"/>
              </a:rPr>
              <a:t>прагненню</a:t>
            </a:r>
            <a:r>
              <a:rPr lang="ru-RU" sz="2800" dirty="0">
                <a:latin typeface="Segoe Print" pitchFamily="2" charset="0"/>
              </a:rPr>
              <a:t> </a:t>
            </a:r>
            <a:r>
              <a:rPr lang="ru-RU" sz="2800" dirty="0" err="1">
                <a:latin typeface="Segoe Print" pitchFamily="2" charset="0"/>
              </a:rPr>
              <a:t>шукати</a:t>
            </a:r>
            <a:r>
              <a:rPr lang="ru-RU" sz="2800" dirty="0">
                <a:latin typeface="Segoe Print" pitchFamily="2" charset="0"/>
              </a:rPr>
              <a:t> опору і </a:t>
            </a:r>
            <a:r>
              <a:rPr lang="ru-RU" sz="2800" dirty="0" err="1">
                <a:latin typeface="Segoe Print" pitchFamily="2" charset="0"/>
              </a:rPr>
              <a:t>захист</a:t>
            </a:r>
            <a:r>
              <a:rPr lang="ru-RU" sz="2800" dirty="0">
                <a:latin typeface="Segoe Print" pitchFamily="2" charset="0"/>
              </a:rPr>
              <a:t> в самому </a:t>
            </a:r>
            <a:r>
              <a:rPr lang="ru-RU" sz="2800" dirty="0" err="1">
                <a:latin typeface="Segoe Print" pitchFamily="2" charset="0"/>
              </a:rPr>
              <a:t>собі</a:t>
            </a:r>
            <a:r>
              <a:rPr lang="ru-RU" sz="2800" dirty="0">
                <a:latin typeface="Segoe Print" pitchFamily="2" charset="0"/>
              </a:rPr>
              <a:t>.</a:t>
            </a:r>
            <a:endParaRPr lang="ru-RU" sz="2800" dirty="0" smtClean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2" y="4941167"/>
            <a:ext cx="9142258" cy="360040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latin typeface="Segoe Script" pitchFamily="34" charset="0"/>
              </a:rPr>
              <a:t/>
            </a:r>
            <a:br>
              <a:rPr lang="uk-UA" sz="4000" dirty="0">
                <a:latin typeface="Segoe Script" pitchFamily="34" charset="0"/>
              </a:rPr>
            </a:br>
            <a:endParaRPr lang="uk-UA" sz="4000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63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4493">
        <p14:vortex dir="r"/>
      </p:transition>
    </mc:Choice>
    <mc:Fallback>
      <p:transition spd="slow" advTm="24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8720"/>
            <a:ext cx="8784976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5120"/>
            <a:ext cx="8928992" cy="811591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atin typeface="Segoe Script" pitchFamily="34" charset="0"/>
              </a:rPr>
              <a:t>Родовід</a:t>
            </a:r>
            <a:endParaRPr lang="uk-UA" sz="4400" dirty="0">
              <a:latin typeface="Segoe Scrip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9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1012">
        <p14:shred/>
      </p:transition>
    </mc:Choice>
    <mc:Fallback>
      <p:transition spd="slow" advTm="110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6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9|3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5|3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0.8|1|6.2|5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|8.7|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8|3.1|3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4.8|1.5|4.5|1.7|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7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11.1|2.9|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4|2.7|3|2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13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9|3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3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8.8|2.4|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1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771</TotalTime>
  <Words>1608</Words>
  <Application>Microsoft Office PowerPoint</Application>
  <PresentationFormat>Экран (4:3)</PresentationFormat>
  <Paragraphs>102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Открытая</vt:lpstr>
      <vt:lpstr>Підсумкова контрольна робота зі світової літератури учня 9-В класу Великолучківської  ЗОШ I-III ступенів Варги Віталія 2013 рік </vt:lpstr>
      <vt:lpstr>Тема: «О. С. Пушкін. Життя і творчість»</vt:lpstr>
      <vt:lpstr>Батьки поета</vt:lpstr>
      <vt:lpstr>Батько поета</vt:lpstr>
      <vt:lpstr>Мати поета</vt:lpstr>
      <vt:lpstr>Запис про народження Пушкіна</vt:lpstr>
      <vt:lpstr>Дитинство</vt:lpstr>
      <vt:lpstr> </vt:lpstr>
      <vt:lpstr>Родовід</vt:lpstr>
      <vt:lpstr>Яковлева Аріна Радіонівна</vt:lpstr>
      <vt:lpstr>Презентация PowerPoint</vt:lpstr>
      <vt:lpstr>Вірш Пушкіна до няні</vt:lpstr>
      <vt:lpstr>Навчання. Юність</vt:lpstr>
      <vt:lpstr>Презентация PowerPoint</vt:lpstr>
      <vt:lpstr>Імператорський Царськосільський ліцей</vt:lpstr>
      <vt:lpstr>Розпорядок дня ліцеїста</vt:lpstr>
      <vt:lpstr>Юність</vt:lpstr>
      <vt:lpstr>Презентация PowerPoint</vt:lpstr>
      <vt:lpstr>Презентация PowerPoint</vt:lpstr>
      <vt:lpstr>Після Заслання</vt:lpstr>
      <vt:lpstr> Цар Микола 1 і поет. </vt:lpstr>
      <vt:lpstr>Знайоство з Наталією Гончаровою</vt:lpstr>
      <vt:lpstr>Гончарова Наталія Миколаїна та її батьки</vt:lpstr>
      <vt:lpstr>Презентация PowerPoint</vt:lpstr>
      <vt:lpstr>О. Пушкін і Н. Гончарова</vt:lpstr>
      <vt:lpstr>Презентация PowerPoint</vt:lpstr>
      <vt:lpstr>Весілля поета</vt:lpstr>
      <vt:lpstr>Діти Пушкіна і Гончарової. Марія, Олександр, Григорій і Наталія.</vt:lpstr>
      <vt:lpstr>Нащадки</vt:lpstr>
      <vt:lpstr>Загибель</vt:lpstr>
      <vt:lpstr>Дуель з Дантесом</vt:lpstr>
      <vt:lpstr>Погиб поэт-  Невольник чести. Пал оклеветанный молвой. М.Лермонтов </vt:lpstr>
      <vt:lpstr>Пушкін і Україна</vt:lpstr>
      <vt:lpstr>Презентация PowerPoint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Підсумкова контрольна робота зі світової літератури учня 9-В класу Великолучківської ЗОШ I-III ст. Варги Віталія</dc:title>
  <dc:creator>Віталій</dc:creator>
  <cp:lastModifiedBy>Віталій</cp:lastModifiedBy>
  <cp:revision>66</cp:revision>
  <dcterms:created xsi:type="dcterms:W3CDTF">2013-02-02T16:20:58Z</dcterms:created>
  <dcterms:modified xsi:type="dcterms:W3CDTF">2013-02-18T22:04:51Z</dcterms:modified>
</cp:coreProperties>
</file>