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9"/>
  </p:notesMasterIdLst>
  <p:sldIdLst>
    <p:sldId id="256" r:id="rId2"/>
    <p:sldId id="260" r:id="rId3"/>
    <p:sldId id="257" r:id="rId4"/>
    <p:sldId id="266" r:id="rId5"/>
    <p:sldId id="259" r:id="rId6"/>
    <p:sldId id="262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3A927D"/>
    <a:srgbClr val="164770"/>
    <a:srgbClr val="245A4D"/>
    <a:srgbClr val="66C2AC"/>
    <a:srgbClr val="257AC1"/>
    <a:srgbClr val="14436A"/>
    <a:srgbClr val="327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3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C1F51C-DCFB-4709-9650-2B04380D5D3B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21F210-33F3-44EA-A0D7-127ABF8CF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2994E7-B7BB-49A6-887F-D0C744413079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7342B0B-A8F6-463A-B50E-0E5A90D5D178}" type="datetimeFigureOut">
              <a:rPr lang="ru-RU" smtClean="0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A62DCE6-2A10-4E4F-A6F8-40FE8A09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16200000">
            <a:off x="4120096" y="2008696"/>
            <a:ext cx="6192688" cy="2552576"/>
          </a:xfrm>
        </p:spPr>
        <p:txBody>
          <a:bodyPr/>
          <a:lstStyle/>
          <a:p>
            <a:r>
              <a:rPr lang="uk-UA" altLang="ru-RU" sz="7200" i="1" dirty="0" smtClean="0">
                <a:solidFill>
                  <a:srgbClr val="1647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Банкрутство підприємства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uk-UA" altLang="ru-RU" sz="2000" b="0" smtClean="0">
              <a:solidFill>
                <a:srgbClr val="1C5C90"/>
              </a:solidFill>
              <a:effectLst/>
            </a:endParaRPr>
          </a:p>
          <a:p>
            <a:endParaRPr lang="ru-RU" altLang="ru-RU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28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dirty="0"/>
              <a:t> </a:t>
            </a:r>
            <a:r>
              <a:rPr lang="uk-UA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Банкрутство</a:t>
            </a:r>
            <a:r>
              <a:rPr lang="uk-UA" altLang="ru-RU" dirty="0"/>
              <a:t> </a:t>
            </a:r>
            <a:endParaRPr lang="ru-RU" dirty="0"/>
          </a:p>
        </p:txBody>
      </p:sp>
      <p:sp>
        <p:nvSpPr>
          <p:cNvPr id="20483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altLang="ru-RU" dirty="0" smtClean="0"/>
              <a:t>    це об'єктивне економічне явище, яке набуло поширення в Україні з набуттям нею незалежності. Воно є наслідком розвитку та поглиблення економічної кризи на підприємстві.</a:t>
            </a:r>
            <a:endParaRPr lang="uk-UA" alt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-1907" r="19271" b="158"/>
          <a:stretch/>
        </p:blipFill>
        <p:spPr bwMode="auto">
          <a:xfrm>
            <a:off x="5004048" y="260648"/>
            <a:ext cx="4044305" cy="61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 rot="16200000">
            <a:off x="-814144" y="2838480"/>
            <a:ext cx="6451808" cy="1296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uk-UA" altLang="ru-RU" sz="4000" dirty="0" smtClean="0">
                <a:effectLst/>
              </a:rPr>
              <a:t>Основні причини банкрутства підприємств</a:t>
            </a:r>
          </a:p>
        </p:txBody>
      </p:sp>
      <p:pic>
        <p:nvPicPr>
          <p:cNvPr id="17412" name="Рисунок 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lum bright="-12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5194151" cy="6523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432560" y="359898"/>
            <a:ext cx="7406640" cy="90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uk-UA" altLang="ru-RU" sz="4000" smtClean="0">
                <a:effectLst/>
              </a:rPr>
              <a:t>Життєвий цикл підприємства</a:t>
            </a:r>
            <a:endParaRPr lang="uk-UA" altLang="ru-RU" sz="4000" dirty="0" smtClean="0">
              <a:effectLst/>
            </a:endParaRPr>
          </a:p>
        </p:txBody>
      </p:sp>
      <p:pic>
        <p:nvPicPr>
          <p:cNvPr id="29702" name="Picture 6" descr="Точечный рисунок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340768"/>
            <a:ext cx="7876430" cy="5339302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188640"/>
            <a:ext cx="7920880" cy="1296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uk-UA" altLang="ru-RU" sz="4400" i="1" dirty="0" smtClean="0">
                <a:solidFill>
                  <a:srgbClr val="FF0000"/>
                </a:solidFill>
                <a:effectLst/>
              </a:rPr>
              <a:t>Причини банкрутства на стадії зародження: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subTitle" idx="1"/>
          </p:nvPr>
        </p:nvSpPr>
        <p:spPr>
          <a:xfrm>
            <a:off x="1432560" y="1484784"/>
            <a:ext cx="7459920" cy="5112568"/>
          </a:xfrm>
        </p:spPr>
        <p:txBody>
          <a:bodyPr>
            <a:noAutofit/>
          </a:bodyPr>
          <a:lstStyle/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ru-RU" altLang="ru-RU" sz="3400" dirty="0" smtClean="0"/>
              <a:t> </a:t>
            </a:r>
            <a:r>
              <a:rPr lang="uk-UA" altLang="ru-RU" sz="3400" dirty="0" smtClean="0"/>
              <a:t>неправильне визначення місії фірми та її виробничого профілю;</a:t>
            </a:r>
          </a:p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uk-UA" altLang="ru-RU" sz="3400" dirty="0" smtClean="0"/>
              <a:t> низькі підприємницькі здібності власника (власників) фірми;</a:t>
            </a:r>
          </a:p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uk-UA" altLang="ru-RU" sz="3400" dirty="0" smtClean="0"/>
              <a:t> низька кваліфікація управлінського персоналу фірми;</a:t>
            </a:r>
          </a:p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uk-UA" altLang="ru-RU" sz="3400" dirty="0" smtClean="0"/>
              <a:t> неадекватний маркетинг;</a:t>
            </a:r>
          </a:p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uk-UA" altLang="ru-RU" sz="3400" dirty="0" smtClean="0"/>
              <a:t> велика частка позикового капіталу;</a:t>
            </a:r>
          </a:p>
          <a:p>
            <a:pPr marL="541782" indent="-514350">
              <a:lnSpc>
                <a:spcPct val="90000"/>
              </a:lnSpc>
              <a:buFont typeface="+mj-lt"/>
              <a:buAutoNum type="arabicPeriod"/>
            </a:pPr>
            <a:r>
              <a:rPr lang="uk-UA" altLang="ru-RU" sz="3400" dirty="0" smtClean="0"/>
              <a:t> низька кваліфікація виконавців (робітників, інженерів і</a:t>
            </a:r>
            <a:r>
              <a:rPr lang="uk-UA" altLang="ru-RU" sz="3400" b="1" dirty="0" smtClean="0"/>
              <a:t> </a:t>
            </a:r>
            <a:r>
              <a:rPr lang="uk-UA" altLang="ru-RU" sz="3400" dirty="0" smtClean="0"/>
              <a:t>т.п.);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altLang="ru-RU" sz="34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subTitle" idx="4294967295"/>
          </p:nvPr>
        </p:nvSpPr>
        <p:spPr>
          <a:xfrm>
            <a:off x="1511300" y="1268413"/>
            <a:ext cx="7632700" cy="13985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altLang="ru-RU" sz="3200" dirty="0" smtClean="0"/>
              <a:t>      </a:t>
            </a:r>
          </a:p>
          <a:p>
            <a:pPr algn="ctr">
              <a:buFontTx/>
              <a:buNone/>
            </a:pPr>
            <a:r>
              <a:rPr lang="ru-RU" altLang="ru-RU" sz="3200" dirty="0" smtClean="0"/>
              <a:t>     </a:t>
            </a:r>
            <a:endParaRPr lang="uk-UA" altLang="ru-RU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23528" y="2204864"/>
            <a:ext cx="7848600" cy="1471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endParaRPr lang="ru-RU" altLang="ru-RU" sz="6000" dirty="0" smtClean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74971"/>
              </p:ext>
            </p:extLst>
          </p:nvPr>
        </p:nvGraphicFramePr>
        <p:xfrm>
          <a:off x="1115616" y="116633"/>
          <a:ext cx="7920880" cy="663417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0440"/>
                <a:gridCol w="3960440"/>
              </a:tblGrid>
              <a:tr h="1176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800" dirty="0" smtClean="0">
                          <a:effectLst/>
                        </a:rPr>
                        <a:t>Етап прискорення</a:t>
                      </a:r>
                      <a:br>
                        <a:rPr lang="uk-UA" altLang="ru-RU" sz="2800" dirty="0" smtClean="0">
                          <a:effectLst/>
                        </a:rPr>
                      </a:br>
                      <a:r>
                        <a:rPr lang="uk-UA" altLang="ru-RU" sz="2800" dirty="0" smtClean="0">
                          <a:effectLst/>
                        </a:rPr>
                        <a:t> зростання:</a:t>
                      </a:r>
                      <a:r>
                        <a:rPr lang="ru-RU" altLang="ru-RU" sz="2800" dirty="0" smtClean="0">
                          <a:effectLst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Етап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уповільнення</a:t>
                      </a:r>
                      <a:r>
                        <a:rPr lang="ru-RU" sz="2800" dirty="0" smtClean="0"/>
                        <a:t> </a:t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зростання</a:t>
                      </a:r>
                      <a:r>
                        <a:rPr lang="ru-RU" sz="2800" dirty="0" smtClean="0"/>
                        <a:t>: 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Для </a:t>
                      </a:r>
                      <a:r>
                        <a:rPr lang="ru-RU" sz="2400" dirty="0" err="1" smtClean="0"/>
                        <a:t>фірми</a:t>
                      </a:r>
                      <a:r>
                        <a:rPr lang="ru-RU" sz="2400" dirty="0" smtClean="0"/>
                        <a:t> є </a:t>
                      </a:r>
                      <a:r>
                        <a:rPr lang="ru-RU" sz="2400" dirty="0" err="1" smtClean="0"/>
                        <a:t>небезпечною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тільки</a:t>
                      </a:r>
                      <a:r>
                        <a:rPr lang="ru-RU" sz="2400" dirty="0" smtClean="0"/>
                        <a:t> велика </a:t>
                      </a:r>
                      <a:r>
                        <a:rPr lang="ru-RU" sz="2400" dirty="0" err="1" smtClean="0"/>
                        <a:t>частка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позикових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коштів</a:t>
                      </a:r>
                      <a:r>
                        <a:rPr lang="ru-RU" sz="2400" dirty="0" smtClean="0"/>
                        <a:t> у </a:t>
                      </a:r>
                      <a:r>
                        <a:rPr lang="ru-RU" sz="2400" dirty="0" err="1" smtClean="0"/>
                        <a:t>загальній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масі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капіталу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що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використовується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погане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використання</a:t>
                      </a:r>
                      <a:r>
                        <a:rPr lang="ru-RU" sz="2000" dirty="0" smtClean="0"/>
                        <a:t> оборотного </a:t>
                      </a:r>
                      <a:r>
                        <a:rPr lang="ru-RU" sz="2000" dirty="0" err="1" smtClean="0"/>
                        <a:t>капіталу</a:t>
                      </a:r>
                      <a:r>
                        <a:rPr lang="ru-RU" sz="200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втрата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гнучкості</a:t>
                      </a:r>
                      <a:r>
                        <a:rPr lang="ru-RU" sz="2000" dirty="0" smtClean="0"/>
                        <a:t> в </a:t>
                      </a:r>
                      <a:r>
                        <a:rPr lang="ru-RU" sz="2000" dirty="0" err="1" smtClean="0"/>
                        <a:t>управлінні</a:t>
                      </a:r>
                      <a:r>
                        <a:rPr lang="ru-RU" sz="2000" dirty="0" smtClean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неадекватний</a:t>
                      </a:r>
                      <a:r>
                        <a:rPr lang="ru-RU" sz="2000" dirty="0" smtClean="0"/>
                        <a:t> маркетинг;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неадекватність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трансакційних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витрат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1844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/>
                        <a:t>Етап</a:t>
                      </a:r>
                      <a:r>
                        <a:rPr lang="ru-RU" sz="2800" b="1" i="0" dirty="0" smtClean="0"/>
                        <a:t> </a:t>
                      </a:r>
                      <a:r>
                        <a:rPr lang="ru-RU" sz="2800" b="1" i="0" dirty="0" err="1" smtClean="0"/>
                        <a:t>зрілості</a:t>
                      </a:r>
                      <a:r>
                        <a:rPr lang="ru-RU" sz="2800" b="1" i="0" dirty="0" smtClean="0"/>
                        <a:t>:</a:t>
                      </a:r>
                      <a:endParaRPr lang="ru-RU" sz="2800" b="1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Етап</a:t>
                      </a:r>
                      <a:r>
                        <a:rPr lang="ru-RU" sz="2800" b="1" dirty="0" smtClean="0"/>
                        <a:t> спаду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err="1" smtClean="0"/>
                        <a:t>виробництва</a:t>
                      </a:r>
                      <a:r>
                        <a:rPr lang="ru-RU" sz="2800" b="1" dirty="0" smtClean="0"/>
                        <a:t>: 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5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високий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ступінь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неліквідності</a:t>
                      </a:r>
                      <a:r>
                        <a:rPr lang="ru-RU" sz="2000" dirty="0" smtClean="0"/>
                        <a:t> оборотного </a:t>
                      </a:r>
                      <a:r>
                        <a:rPr lang="ru-RU" sz="2000" dirty="0" err="1" smtClean="0"/>
                        <a:t>капіталу</a:t>
                      </a:r>
                      <a:r>
                        <a:rPr lang="ru-RU" sz="2000" dirty="0" smtClean="0"/>
                        <a:t>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старіння</a:t>
                      </a:r>
                      <a:r>
                        <a:rPr lang="ru-RU" sz="2000" dirty="0" smtClean="0"/>
                        <a:t> основного </a:t>
                      </a:r>
                      <a:r>
                        <a:rPr lang="ru-RU" sz="2000" dirty="0" err="1" smtClean="0"/>
                        <a:t>капіталу</a:t>
                      </a:r>
                      <a:r>
                        <a:rPr lang="ru-RU" sz="2000" dirty="0" smtClean="0"/>
                        <a:t>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неадекватний</a:t>
                      </a:r>
                      <a:r>
                        <a:rPr lang="ru-RU" sz="2000" dirty="0" smtClean="0"/>
                        <a:t> маркетинг,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/>
                        <a:t>неадекватність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трансакційних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витрат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Діють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ті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самі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фактори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що</a:t>
                      </a:r>
                      <a:r>
                        <a:rPr lang="ru-RU" sz="2000" dirty="0" smtClean="0"/>
                        <a:t> й на </a:t>
                      </a:r>
                      <a:r>
                        <a:rPr lang="ru-RU" sz="2000" dirty="0" err="1" smtClean="0"/>
                        <a:t>етапі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зрілості</a:t>
                      </a:r>
                      <a:r>
                        <a:rPr lang="ru-RU" sz="2000" dirty="0" smtClean="0"/>
                        <a:t>. Але стан </a:t>
                      </a:r>
                      <a:r>
                        <a:rPr lang="ru-RU" sz="2000" dirty="0" err="1" smtClean="0"/>
                        <a:t>погіршується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загальним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незадовільним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фінансовим</a:t>
                      </a:r>
                      <a:r>
                        <a:rPr lang="ru-RU" sz="2000" dirty="0" smtClean="0"/>
                        <a:t> становищем </a:t>
                      </a:r>
                      <a:r>
                        <a:rPr lang="ru-RU" sz="2000" dirty="0" err="1" smtClean="0"/>
                        <a:t>суб'єкта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господарювання</a:t>
                      </a:r>
                      <a:r>
                        <a:rPr lang="ru-RU" sz="2000" dirty="0" smtClean="0"/>
                        <a:t>. 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260648"/>
            <a:ext cx="8028384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uk-UA" altLang="ru-RU" sz="4800" dirty="0" smtClean="0">
                <a:effectLst/>
              </a:rPr>
              <a:t>Роль держави в протидії банкрутству: </a:t>
            </a:r>
            <a:endParaRPr lang="ru-RU" altLang="ru-RU" sz="4800" dirty="0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subTitle" idx="1"/>
          </p:nvPr>
        </p:nvSpPr>
        <p:spPr>
          <a:xfrm>
            <a:off x="1432560" y="1700808"/>
            <a:ext cx="7406640" cy="504056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uk-UA" altLang="ru-RU" sz="2000" dirty="0" smtClean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розробити систему економічних і фінансових показників на всіх рівнях, а також підтримки базових галузей економіки;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створити умови, що забезпечують підприємствам можливість заробити практично відсутні в них власні оборотні засоби;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прийняти ефективні заходи щодо різкого скорочення неплатежів по залученню таких ринкових інструментів як комерційний кредит, вексель, чек;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змінити податкову політику;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визначити ступінь ліквідності і платоспроможності підприємства;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altLang="ru-RU" sz="2400" dirty="0" smtClean="0"/>
              <a:t>спрямувати митну політику на захист національного виробника і </a:t>
            </a:r>
            <a:r>
              <a:rPr lang="uk-UA" altLang="ru-RU" sz="2400" dirty="0" err="1" smtClean="0"/>
              <a:t>конкурентноздатних</a:t>
            </a:r>
            <a:r>
              <a:rPr lang="uk-UA" altLang="ru-RU" sz="2400" dirty="0" smtClean="0"/>
              <a:t> товарів.</a:t>
            </a:r>
            <a:endParaRPr lang="ru-RU" altLang="ru-RU" sz="24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259</Words>
  <Application>Microsoft Office PowerPoint</Application>
  <PresentationFormat>Экран (4:3)</PresentationFormat>
  <Paragraphs>37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Банкрутство підприємства</vt:lpstr>
      <vt:lpstr> Банкрутство </vt:lpstr>
      <vt:lpstr>Основні причини банкрутства підприємств</vt:lpstr>
      <vt:lpstr>Життєвий цикл підприємства</vt:lpstr>
      <vt:lpstr>Причини банкрутства на стадії зародження:</vt:lpstr>
      <vt:lpstr>Презентация PowerPoint</vt:lpstr>
      <vt:lpstr>Роль держави в протидії банкрутству: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Банкрутство підприємства</dc:title>
  <dc:creator/>
  <cp:lastModifiedBy/>
  <cp:revision>11</cp:revision>
  <dcterms:created xsi:type="dcterms:W3CDTF">2011-03-30T12:33:51Z</dcterms:created>
  <dcterms:modified xsi:type="dcterms:W3CDTF">2015-01-19T17:27:05Z</dcterms:modified>
  <cp:version/>
</cp:coreProperties>
</file>