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clrMru>
    <a:srgbClr val="4A7FB4"/>
    <a:srgbClr val="4374BB"/>
    <a:srgbClr val="3378CB"/>
    <a:srgbClr val="3366CC"/>
    <a:srgbClr val="91E5E3"/>
    <a:srgbClr val="9D8D65"/>
    <a:srgbClr val="CC0000"/>
    <a:srgbClr val="ADA0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p:restoredTop sz="94500" autoAdjust="0"/>
  </p:normalViewPr>
  <p:slideViewPr>
    <p:cSldViewPr>
      <p:cViewPr varScale="1">
        <p:scale>
          <a:sx n="88" d="100"/>
          <a:sy n="88" d="100"/>
        </p:scale>
        <p:origin x="-102"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ru-RU"/>
          </a:p>
        </p:txBody>
      </p:sp>
      <p:sp>
        <p:nvSpPr>
          <p:cNvPr id="419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419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ru-RU"/>
          </a:p>
        </p:txBody>
      </p:sp>
      <p:sp>
        <p:nvSpPr>
          <p:cNvPr id="419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75A71869-3C4A-4E69-9345-9FAB30514FD4}"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ru-RU"/>
          </a:p>
        </p:txBody>
      </p:sp>
      <p:sp>
        <p:nvSpPr>
          <p:cNvPr id="420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420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20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420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ru-RU"/>
          </a:p>
        </p:txBody>
      </p:sp>
      <p:sp>
        <p:nvSpPr>
          <p:cNvPr id="420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E15DD07-0C8D-4B47-9B66-61EB0205C99C}"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C3E83-83E1-419A-B438-2EDB51F8D488}" type="slidenum">
              <a:rPr lang="ru-RU"/>
              <a:pPr/>
              <a:t>1</a:t>
            </a:fld>
            <a:endParaRPr lang="ru-RU"/>
          </a:p>
        </p:txBody>
      </p:sp>
      <p:sp>
        <p:nvSpPr>
          <p:cNvPr id="421890" name="Rectangle 2"/>
          <p:cNvSpPr>
            <a:spLocks noRo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3505200" y="2438400"/>
            <a:ext cx="5257800" cy="914400"/>
          </a:xfrm>
        </p:spPr>
        <p:txBody>
          <a:bodyPr anchor="b"/>
          <a:lstStyle>
            <a:lvl1pPr>
              <a:defRPr sz="4000">
                <a:solidFill>
                  <a:schemeClr val="tx1"/>
                </a:solidFill>
              </a:defRPr>
            </a:lvl1pPr>
          </a:lstStyle>
          <a:p>
            <a:r>
              <a:rPr lang="ru-RU" smtClean="0"/>
              <a:t>Образец заголовка</a:t>
            </a:r>
            <a:endParaRPr lang="ru-RU"/>
          </a:p>
        </p:txBody>
      </p:sp>
      <p:sp>
        <p:nvSpPr>
          <p:cNvPr id="415747" name="Rectangle 3"/>
          <p:cNvSpPr>
            <a:spLocks noGrp="1" noChangeArrowheads="1"/>
          </p:cNvSpPr>
          <p:nvPr>
            <p:ph type="subTitle" idx="1"/>
          </p:nvPr>
        </p:nvSpPr>
        <p:spPr>
          <a:xfrm>
            <a:off x="3505200" y="3276600"/>
            <a:ext cx="5257800" cy="749300"/>
          </a:xfrm>
        </p:spPr>
        <p:txBody>
          <a:bodyPr/>
          <a:lstStyle>
            <a:lvl1pPr marL="0" indent="0" algn="ctr">
              <a:buFont typeface="Wingdings" pitchFamily="2" charset="2"/>
              <a:buNone/>
              <a:defRPr>
                <a:effectLst/>
              </a:defRPr>
            </a:lvl1pPr>
          </a:lstStyle>
          <a:p>
            <a:r>
              <a:rPr lang="ru-RU" smtClean="0"/>
              <a:t>Образец подзаголовка</a:t>
            </a:r>
            <a:endParaRPr lang="ru-RU"/>
          </a:p>
        </p:txBody>
      </p:sp>
      <p:sp>
        <p:nvSpPr>
          <p:cNvPr id="415748" name="Rectangle 4"/>
          <p:cNvSpPr>
            <a:spLocks noGrp="1" noChangeArrowheads="1"/>
          </p:cNvSpPr>
          <p:nvPr>
            <p:ph type="dt" sz="quarter" idx="2"/>
          </p:nvPr>
        </p:nvSpPr>
        <p:spPr/>
        <p:txBody>
          <a:bodyPr/>
          <a:lstStyle>
            <a:lvl1pPr>
              <a:defRPr/>
            </a:lvl1pPr>
          </a:lstStyle>
          <a:p>
            <a:endParaRPr lang="ru-RU"/>
          </a:p>
        </p:txBody>
      </p:sp>
      <p:sp>
        <p:nvSpPr>
          <p:cNvPr id="415749" name="Rectangle 5"/>
          <p:cNvSpPr>
            <a:spLocks noGrp="1" noChangeArrowheads="1"/>
          </p:cNvSpPr>
          <p:nvPr>
            <p:ph type="ftr" sz="quarter" idx="3"/>
          </p:nvPr>
        </p:nvSpPr>
        <p:spPr/>
        <p:txBody>
          <a:bodyPr/>
          <a:lstStyle>
            <a:lvl1pPr>
              <a:defRPr/>
            </a:lvl1pPr>
          </a:lstStyle>
          <a:p>
            <a:endParaRPr lang="ru-RU"/>
          </a:p>
        </p:txBody>
      </p:sp>
      <p:sp>
        <p:nvSpPr>
          <p:cNvPr id="415750" name="Rectangle 6"/>
          <p:cNvSpPr>
            <a:spLocks noGrp="1" noChangeArrowheads="1"/>
          </p:cNvSpPr>
          <p:nvPr>
            <p:ph type="sldNum" sz="quarter" idx="4"/>
          </p:nvPr>
        </p:nvSpPr>
        <p:spPr/>
        <p:txBody>
          <a:bodyPr/>
          <a:lstStyle>
            <a:lvl1pPr>
              <a:defRPr/>
            </a:lvl1pPr>
          </a:lstStyle>
          <a:p>
            <a:fld id="{7D945B7F-C083-4A05-815F-4F6F303019A0}" type="slidenum">
              <a:rPr lang="ru-RU"/>
              <a:pPr/>
              <a:t>‹#›</a:t>
            </a:fld>
            <a:endParaRPr lang="ru-RU"/>
          </a:p>
        </p:txBody>
      </p:sp>
    </p:spTree>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D1A0447-2B6D-4920-96BC-639F740CD6DB}" type="slidenum">
              <a:rPr lang="ru-RU"/>
              <a:pPr/>
              <a:t>‹#›</a:t>
            </a:fld>
            <a:endParaRPr lang="ru-RU"/>
          </a:p>
        </p:txBody>
      </p:sp>
    </p:spTree>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152400"/>
            <a:ext cx="1924050" cy="6248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52400"/>
            <a:ext cx="5619750" cy="6248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AF8EE4F-84DE-433D-8240-6EB9051E2F47}" type="slidenum">
              <a:rPr lang="ru-RU"/>
              <a:pPr/>
              <a:t>‹#›</a:t>
            </a:fld>
            <a:endParaRPr lang="ru-RU"/>
          </a:p>
        </p:txBody>
      </p:sp>
    </p:spTree>
  </p:cSld>
  <p:clrMapOvr>
    <a:masterClrMapping/>
  </p:clrMapOvr>
  <p:transition>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D16BA78-92B3-428B-9223-4E7E8FA79214}" type="slidenum">
              <a:rPr lang="ru-RU"/>
              <a:pPr/>
              <a:t>‹#›</a:t>
            </a:fld>
            <a:endParaRPr lang="ru-RU"/>
          </a:p>
        </p:txBody>
      </p:sp>
    </p:spTree>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2D29FFA-2199-49B8-B76D-7D990277FDBC}" type="slidenum">
              <a:rPr lang="ru-RU"/>
              <a:pPr/>
              <a:t>‹#›</a:t>
            </a:fld>
            <a:endParaRPr lang="ru-RU"/>
          </a:p>
        </p:txBody>
      </p:sp>
    </p:spTree>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87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7DE3CE8-86FF-469B-9291-256D71985D41}" type="slidenum">
              <a:rPr lang="ru-RU"/>
              <a:pPr/>
              <a:t>‹#›</a:t>
            </a:fld>
            <a:endParaRPr lang="ru-RU"/>
          </a:p>
        </p:txBody>
      </p:sp>
    </p:spTree>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CA5736B-D4A8-44D3-BE05-386E3EABD896}" type="slidenum">
              <a:rPr lang="ru-RU"/>
              <a:pPr/>
              <a:t>‹#›</a:t>
            </a:fld>
            <a:endParaRPr lang="ru-RU"/>
          </a:p>
        </p:txBody>
      </p:sp>
    </p:spTree>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ACE66CB-E626-473A-BF1A-8BF1CD4B31EE}" type="slidenum">
              <a:rPr lang="ru-RU"/>
              <a:pPr/>
              <a:t>‹#›</a:t>
            </a:fld>
            <a:endParaRPr lang="ru-RU"/>
          </a:p>
        </p:txBody>
      </p:sp>
    </p:spTree>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EEA3476-9F20-4B75-8861-106C71B01667}" type="slidenum">
              <a:rPr lang="ru-RU"/>
              <a:pPr/>
              <a:t>‹#›</a:t>
            </a:fld>
            <a:endParaRPr lang="ru-RU"/>
          </a:p>
        </p:txBody>
      </p:sp>
    </p:spTree>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6BF5848-109A-4F69-BF6A-925870AB0228}" type="slidenum">
              <a:rPr lang="ru-RU"/>
              <a:pPr/>
              <a:t>‹#›</a:t>
            </a:fld>
            <a:endParaRPr lang="ru-RU"/>
          </a:p>
        </p:txBody>
      </p:sp>
    </p:spTree>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54DCB03-F6CC-4688-8C75-77F36DEC715A}" type="slidenum">
              <a:rPr lang="ru-RU"/>
              <a:pPr/>
              <a:t>‹#›</a:t>
            </a:fld>
            <a:endParaRPr lang="ru-RU"/>
          </a:p>
        </p:txBody>
      </p:sp>
    </p:spTree>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bwMode="auto">
          <a:xfrm>
            <a:off x="914400" y="152400"/>
            <a:ext cx="7696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414723" name="Rectangle 3"/>
          <p:cNvSpPr>
            <a:spLocks noGrp="1" noChangeArrowheads="1"/>
          </p:cNvSpPr>
          <p:nvPr>
            <p:ph type="body" idx="1"/>
          </p:nvPr>
        </p:nvSpPr>
        <p:spPr bwMode="auto">
          <a:xfrm>
            <a:off x="914400" y="16764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4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ru-RU"/>
          </a:p>
        </p:txBody>
      </p:sp>
      <p:sp>
        <p:nvSpPr>
          <p:cNvPr id="414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414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7BBDC65-6A4F-4A25-BA3B-B17ADA710B2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cover dir="lu"/>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charset="0"/>
        </a:defRPr>
      </a:lvl2pPr>
      <a:lvl3pPr algn="ctr" rtl="0" eaLnBrk="1" fontAlgn="base" hangingPunct="1">
        <a:spcBef>
          <a:spcPct val="0"/>
        </a:spcBef>
        <a:spcAft>
          <a:spcPct val="0"/>
        </a:spcAft>
        <a:defRPr kumimoji="1" sz="4400">
          <a:solidFill>
            <a:schemeClr val="tx2"/>
          </a:solidFill>
          <a:latin typeface="Tahoma" charset="0"/>
        </a:defRPr>
      </a:lvl3pPr>
      <a:lvl4pPr algn="ctr" rtl="0" eaLnBrk="1" fontAlgn="base" hangingPunct="1">
        <a:spcBef>
          <a:spcPct val="0"/>
        </a:spcBef>
        <a:spcAft>
          <a:spcPct val="0"/>
        </a:spcAft>
        <a:defRPr kumimoji="1" sz="4400">
          <a:solidFill>
            <a:schemeClr val="tx2"/>
          </a:solidFill>
          <a:latin typeface="Tahoma" charset="0"/>
        </a:defRPr>
      </a:lvl4pPr>
      <a:lvl5pPr algn="ctr" rtl="0" eaLnBrk="1" fontAlgn="base" hangingPunct="1">
        <a:spcBef>
          <a:spcPct val="0"/>
        </a:spcBef>
        <a:spcAft>
          <a:spcPct val="0"/>
        </a:spcAft>
        <a:defRPr kumimoji="1" sz="4400">
          <a:solidFill>
            <a:schemeClr val="tx2"/>
          </a:solidFill>
          <a:latin typeface="Tahoma" charset="0"/>
        </a:defRPr>
      </a:lvl5pPr>
      <a:lvl6pPr marL="457200" algn="ctr" rtl="0" eaLnBrk="1" fontAlgn="base" hangingPunct="1">
        <a:spcBef>
          <a:spcPct val="0"/>
        </a:spcBef>
        <a:spcAft>
          <a:spcPct val="0"/>
        </a:spcAft>
        <a:defRPr kumimoji="1" sz="4400">
          <a:solidFill>
            <a:schemeClr val="tx2"/>
          </a:solidFill>
          <a:latin typeface="Tahoma" charset="0"/>
        </a:defRPr>
      </a:lvl6pPr>
      <a:lvl7pPr marL="914400" algn="ctr" rtl="0" eaLnBrk="1" fontAlgn="base" hangingPunct="1">
        <a:spcBef>
          <a:spcPct val="0"/>
        </a:spcBef>
        <a:spcAft>
          <a:spcPct val="0"/>
        </a:spcAft>
        <a:defRPr kumimoji="1" sz="4400">
          <a:solidFill>
            <a:schemeClr val="tx2"/>
          </a:solidFill>
          <a:latin typeface="Tahoma" charset="0"/>
        </a:defRPr>
      </a:lvl7pPr>
      <a:lvl8pPr marL="1371600" algn="ctr" rtl="0" eaLnBrk="1" fontAlgn="base" hangingPunct="1">
        <a:spcBef>
          <a:spcPct val="0"/>
        </a:spcBef>
        <a:spcAft>
          <a:spcPct val="0"/>
        </a:spcAft>
        <a:defRPr kumimoji="1" sz="4400">
          <a:solidFill>
            <a:schemeClr val="tx2"/>
          </a:solidFill>
          <a:latin typeface="Tahoma" charset="0"/>
        </a:defRPr>
      </a:lvl8pPr>
      <a:lvl9pPr marL="1828800" algn="ctr" rtl="0" eaLnBrk="1" fontAlgn="base" hangingPunct="1">
        <a:spcBef>
          <a:spcPct val="0"/>
        </a:spcBef>
        <a:spcAft>
          <a:spcPct val="0"/>
        </a:spcAft>
        <a:defRPr kumimoji="1" sz="4400">
          <a:solidFill>
            <a:schemeClr val="tx2"/>
          </a:solidFill>
          <a:latin typeface="Tahoma" charset="0"/>
        </a:defRPr>
      </a:lvl9pPr>
    </p:titleStyle>
    <p:bodyStyle>
      <a:lvl1pPr marL="342900" indent="-342900" algn="l" rtl="0" eaLnBrk="1" fontAlgn="base" hangingPunct="1">
        <a:spcBef>
          <a:spcPct val="20000"/>
        </a:spcBef>
        <a:spcAft>
          <a:spcPct val="0"/>
        </a:spcAft>
        <a:buClr>
          <a:srgbClr val="FFCC00"/>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CC00"/>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CC00"/>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ctrTitle"/>
          </p:nvPr>
        </p:nvSpPr>
        <p:spPr>
          <a:xfrm>
            <a:off x="3500430" y="1000108"/>
            <a:ext cx="5257800" cy="2000264"/>
          </a:xfrm>
        </p:spPr>
        <p:txBody>
          <a:bodyPr/>
          <a:lstStyle/>
          <a:p>
            <a:r>
              <a:rPr lang="en-US" sz="4800" dirty="0" smtClean="0"/>
              <a:t>Healthy Food &amp; Healthy Lifestyle</a:t>
            </a:r>
            <a:endParaRPr lang="nl-NL" sz="4800" dirty="0"/>
          </a:p>
        </p:txBody>
      </p:sp>
      <p:sp>
        <p:nvSpPr>
          <p:cNvPr id="418819" name="Rectangle 3"/>
          <p:cNvSpPr>
            <a:spLocks noGrp="1" noChangeArrowheads="1"/>
          </p:cNvSpPr>
          <p:nvPr>
            <p:ph type="subTitle" idx="1"/>
          </p:nvPr>
        </p:nvSpPr>
        <p:spPr>
          <a:xfrm>
            <a:off x="3571868" y="3714752"/>
            <a:ext cx="5257800" cy="749300"/>
          </a:xfrm>
        </p:spPr>
        <p:txBody>
          <a:bodyPr/>
          <a:lstStyle/>
          <a:p>
            <a:pPr algn="r"/>
            <a:r>
              <a:rPr lang="nl-NL" dirty="0" smtClean="0"/>
              <a:t>Done by:</a:t>
            </a:r>
          </a:p>
          <a:p>
            <a:pPr algn="r"/>
            <a:r>
              <a:rPr lang="nl-NL" dirty="0" smtClean="0"/>
              <a:t>Natalia Maltseva</a:t>
            </a:r>
          </a:p>
          <a:p>
            <a:pPr algn="r"/>
            <a:r>
              <a:rPr lang="nl-NL" dirty="0" smtClean="0"/>
              <a:t>Form 6(10)-A</a:t>
            </a:r>
            <a:endParaRPr lang="nl-NL" dirty="0"/>
          </a:p>
        </p:txBody>
      </p:sp>
    </p:spTree>
  </p:cSld>
  <p:clrMapOvr>
    <a:masterClrMapping/>
  </p:clrMapOvr>
  <p:transition>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Healthy Lifestyle</a:t>
            </a:r>
            <a:endParaRPr lang="ru-RU" dirty="0"/>
          </a:p>
        </p:txBody>
      </p:sp>
      <p:sp>
        <p:nvSpPr>
          <p:cNvPr id="3" name="Содержимое 2"/>
          <p:cNvSpPr>
            <a:spLocks noGrp="1"/>
          </p:cNvSpPr>
          <p:nvPr>
            <p:ph idx="1"/>
          </p:nvPr>
        </p:nvSpPr>
        <p:spPr>
          <a:xfrm>
            <a:off x="357158" y="1428736"/>
            <a:ext cx="8429684" cy="4724400"/>
          </a:xfrm>
        </p:spPr>
        <p:txBody>
          <a:bodyPr/>
          <a:lstStyle/>
          <a:p>
            <a:r>
              <a:rPr lang="en-US" sz="2500" dirty="0" smtClean="0"/>
              <a:t>Nowadays our life is getting more and more tense. People live under the press of different problems, such as social, ecological, economic and others. They constantly suffer from stress, noise and dust in big cities, diseases and instability. A person should be strong and healthy in order to overcome all difficulties. To achieve this aim people ought to take care of their physical and mental health. There are several ways to do it.</a:t>
            </a:r>
          </a:p>
          <a:p>
            <a:r>
              <a:rPr lang="en-US" sz="2500" dirty="0" smtClean="0"/>
              <a:t>The state of your body depends on how much time you spend doing sports. At least everybody must do morning exercises every day.</a:t>
            </a:r>
            <a:endParaRPr lang="ru-RU" sz="2500" dirty="0"/>
          </a:p>
        </p:txBody>
      </p:sp>
      <p:pic>
        <p:nvPicPr>
          <p:cNvPr id="4" name="Рисунок 3" descr="morning-exercise.jpg"/>
          <p:cNvPicPr>
            <a:picLocks noChangeAspect="1"/>
          </p:cNvPicPr>
          <p:nvPr/>
        </p:nvPicPr>
        <p:blipFill>
          <a:blip r:embed="rId2"/>
          <a:stretch>
            <a:fillRect/>
          </a:stretch>
        </p:blipFill>
        <p:spPr>
          <a:xfrm>
            <a:off x="285720" y="1428736"/>
            <a:ext cx="6552960" cy="4357718"/>
          </a:xfrm>
          <a:prstGeom prst="rect">
            <a:avLst/>
          </a:prstGeom>
          <a:ln>
            <a:noFill/>
          </a:ln>
          <a:effectLst>
            <a:outerShdw blurRad="292100" dist="139700" dir="2700000" algn="tl" rotWithShape="0">
              <a:srgbClr val="333333">
                <a:alpha val="65000"/>
              </a:srgbClr>
            </a:outerShdw>
          </a:effectLst>
        </p:spPr>
      </p:pic>
      <p:pic>
        <p:nvPicPr>
          <p:cNvPr id="5" name="Рисунок 4" descr="4.jpg"/>
          <p:cNvPicPr>
            <a:picLocks noChangeAspect="1"/>
          </p:cNvPicPr>
          <p:nvPr/>
        </p:nvPicPr>
        <p:blipFill>
          <a:blip r:embed="rId3"/>
          <a:stretch>
            <a:fillRect/>
          </a:stretch>
        </p:blipFill>
        <p:spPr>
          <a:xfrm>
            <a:off x="214282" y="1928801"/>
            <a:ext cx="8501122" cy="4323847"/>
          </a:xfrm>
          <a:prstGeom prst="rect">
            <a:avLst/>
          </a:prstGeom>
          <a:ln>
            <a:noFill/>
          </a:ln>
          <a:effectLst>
            <a:outerShdw blurRad="292100" dist="139700" dir="2700000" algn="tl" rotWithShape="0">
              <a:srgbClr val="333333">
                <a:alpha val="65000"/>
              </a:srgbClr>
            </a:outerShdw>
          </a:effectLst>
        </p:spPr>
      </p:pic>
      <p:pic>
        <p:nvPicPr>
          <p:cNvPr id="6" name="Рисунок 5" descr="Under Cover Swimming.jpg"/>
          <p:cNvPicPr>
            <a:picLocks noChangeAspect="1"/>
          </p:cNvPicPr>
          <p:nvPr/>
        </p:nvPicPr>
        <p:blipFill>
          <a:blip r:embed="rId4"/>
          <a:stretch>
            <a:fillRect/>
          </a:stretch>
        </p:blipFill>
        <p:spPr>
          <a:xfrm>
            <a:off x="714347" y="1571612"/>
            <a:ext cx="7388061" cy="4929222"/>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Healthy Lifestyle</a:t>
            </a:r>
            <a:endParaRPr lang="ru-RU" dirty="0"/>
          </a:p>
        </p:txBody>
      </p:sp>
      <p:sp>
        <p:nvSpPr>
          <p:cNvPr id="3" name="Содержимое 2"/>
          <p:cNvSpPr>
            <a:spLocks noGrp="1"/>
          </p:cNvSpPr>
          <p:nvPr>
            <p:ph idx="1"/>
          </p:nvPr>
        </p:nvSpPr>
        <p:spPr>
          <a:xfrm>
            <a:off x="285720" y="1676400"/>
            <a:ext cx="8715436" cy="4724400"/>
          </a:xfrm>
        </p:spPr>
        <p:txBody>
          <a:bodyPr/>
          <a:lstStyle/>
          <a:p>
            <a:r>
              <a:rPr lang="en-US" dirty="0"/>
              <a:t>To be healthy, people should get rid of their bad habits. It's necessary to stop smoking and drinking much.</a:t>
            </a:r>
          </a:p>
          <a:p>
            <a:r>
              <a:rPr lang="en-US" dirty="0"/>
              <a:t>Everyone should remember that cigarettes, alcohol and drugs destroy both body and brain.</a:t>
            </a:r>
          </a:p>
          <a:p>
            <a:r>
              <a:rPr lang="en-US" dirty="0"/>
              <a:t>Besides according to statistics most of crimes are committed by people under the influence of drugs and alcohol.</a:t>
            </a:r>
            <a:endParaRPr lang="ru-RU" dirty="0"/>
          </a:p>
        </p:txBody>
      </p:sp>
      <p:pic>
        <p:nvPicPr>
          <p:cNvPr id="4" name="Рисунок 3" descr="Stop-Drinking-Alcohol.jpg"/>
          <p:cNvPicPr>
            <a:picLocks noChangeAspect="1"/>
          </p:cNvPicPr>
          <p:nvPr/>
        </p:nvPicPr>
        <p:blipFill>
          <a:blip r:embed="rId2"/>
          <a:stretch>
            <a:fillRect/>
          </a:stretch>
        </p:blipFill>
        <p:spPr>
          <a:xfrm>
            <a:off x="357158" y="1571612"/>
            <a:ext cx="5357850" cy="3571900"/>
          </a:xfrm>
          <a:prstGeom prst="rect">
            <a:avLst/>
          </a:prstGeom>
          <a:ln>
            <a:noFill/>
          </a:ln>
          <a:effectLst>
            <a:outerShdw blurRad="292100" dist="139700" dir="2700000" algn="tl" rotWithShape="0">
              <a:srgbClr val="333333">
                <a:alpha val="65000"/>
              </a:srgbClr>
            </a:outerShdw>
          </a:effectLst>
        </p:spPr>
      </p:pic>
      <p:pic>
        <p:nvPicPr>
          <p:cNvPr id="5" name="Рисунок 4" descr="cig.jpg"/>
          <p:cNvPicPr>
            <a:picLocks noChangeAspect="1"/>
          </p:cNvPicPr>
          <p:nvPr/>
        </p:nvPicPr>
        <p:blipFill>
          <a:blip r:embed="rId3"/>
          <a:stretch>
            <a:fillRect/>
          </a:stretch>
        </p:blipFill>
        <p:spPr>
          <a:xfrm>
            <a:off x="1142976" y="1857364"/>
            <a:ext cx="6502400" cy="4330700"/>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endParaRPr lang="en-US" dirty="0" smtClean="0"/>
          </a:p>
          <a:p>
            <a:pPr algn="ctr">
              <a:buNone/>
            </a:pPr>
            <a:endParaRPr lang="en-US" dirty="0"/>
          </a:p>
          <a:p>
            <a:pPr algn="ctr">
              <a:buNone/>
            </a:pPr>
            <a:r>
              <a:rPr lang="en-US" sz="4800" dirty="0" smtClean="0"/>
              <a:t>Thanks for your attention!</a:t>
            </a:r>
            <a:endParaRPr lang="ru-RU" sz="4800" dirty="0"/>
          </a:p>
        </p:txBody>
      </p:sp>
    </p:spTree>
  </p:cSld>
  <p:clrMapOvr>
    <a:masterClrMapping/>
  </p:clrMapOvr>
  <p:transition>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Healthy Food</a:t>
            </a:r>
            <a:endParaRPr lang="ru-RU" dirty="0"/>
          </a:p>
        </p:txBody>
      </p:sp>
      <p:sp>
        <p:nvSpPr>
          <p:cNvPr id="3" name="Содержимое 2"/>
          <p:cNvSpPr>
            <a:spLocks noGrp="1"/>
          </p:cNvSpPr>
          <p:nvPr>
            <p:ph idx="1"/>
          </p:nvPr>
        </p:nvSpPr>
        <p:spPr>
          <a:xfrm>
            <a:off x="357158" y="1500174"/>
            <a:ext cx="8643998" cy="4724400"/>
          </a:xfrm>
        </p:spPr>
        <p:txBody>
          <a:bodyPr/>
          <a:lstStyle/>
          <a:p>
            <a:r>
              <a:rPr lang="en-GB" sz="2800" dirty="0"/>
              <a:t>All food is made up of nutrients which our bodies use. There are different kinds of nutrients: carbohydrates, proteins, fats» vitamins and minerals. Different foods contain different nutrients.</a:t>
            </a:r>
            <a:endParaRPr lang="ru-RU" sz="2800" dirty="0"/>
          </a:p>
          <a:p>
            <a:r>
              <a:rPr lang="en-US" sz="2800" dirty="0"/>
              <a:t>Before we cut down on fat, sugar and salt, we have to know a bit more about the kind of food these things might be in. The biggest problem comes when these things are hidden in other foods: biscuits, crisps, sausages, meat pies, soft drinks and so on.</a:t>
            </a:r>
            <a:endParaRPr lang="ru-RU" sz="2800" dirty="0"/>
          </a:p>
          <a:p>
            <a:endParaRPr lang="ru-RU" dirty="0"/>
          </a:p>
        </p:txBody>
      </p:sp>
      <p:pic>
        <p:nvPicPr>
          <p:cNvPr id="4" name="Рисунок 3" descr="biscuit.jpg"/>
          <p:cNvPicPr>
            <a:picLocks noChangeAspect="1"/>
          </p:cNvPicPr>
          <p:nvPr/>
        </p:nvPicPr>
        <p:blipFill>
          <a:blip r:embed="rId2"/>
          <a:stretch>
            <a:fillRect/>
          </a:stretch>
        </p:blipFill>
        <p:spPr>
          <a:xfrm>
            <a:off x="142844" y="1357298"/>
            <a:ext cx="4935807" cy="3643338"/>
          </a:xfrm>
          <a:prstGeom prst="rect">
            <a:avLst/>
          </a:prstGeom>
          <a:ln>
            <a:noFill/>
          </a:ln>
          <a:effectLst>
            <a:outerShdw blurRad="292100" dist="139700" dir="2700000" algn="tl" rotWithShape="0">
              <a:srgbClr val="333333">
                <a:alpha val="65000"/>
              </a:srgbClr>
            </a:outerShdw>
          </a:effectLst>
        </p:spPr>
      </p:pic>
      <p:pic>
        <p:nvPicPr>
          <p:cNvPr id="5" name="Рисунок 4" descr="Kartoffelchips-1.jpg"/>
          <p:cNvPicPr>
            <a:picLocks noChangeAspect="1"/>
          </p:cNvPicPr>
          <p:nvPr/>
        </p:nvPicPr>
        <p:blipFill>
          <a:blip r:embed="rId3" cstate="print"/>
          <a:stretch>
            <a:fillRect/>
          </a:stretch>
        </p:blipFill>
        <p:spPr>
          <a:xfrm>
            <a:off x="571472" y="1643050"/>
            <a:ext cx="5214942" cy="3643337"/>
          </a:xfrm>
          <a:prstGeom prst="rect">
            <a:avLst/>
          </a:prstGeom>
          <a:ln>
            <a:noFill/>
          </a:ln>
          <a:effectLst>
            <a:outerShdw blurRad="292100" dist="139700" dir="2700000" algn="tl" rotWithShape="0">
              <a:srgbClr val="333333">
                <a:alpha val="65000"/>
              </a:srgbClr>
            </a:outerShdw>
          </a:effectLst>
        </p:spPr>
      </p:pic>
      <p:pic>
        <p:nvPicPr>
          <p:cNvPr id="6" name="Рисунок 5" descr="egyptian-sausage-10-Desktop-Resolution.jpg"/>
          <p:cNvPicPr>
            <a:picLocks noChangeAspect="1"/>
          </p:cNvPicPr>
          <p:nvPr/>
        </p:nvPicPr>
        <p:blipFill>
          <a:blip r:embed="rId4"/>
          <a:stretch>
            <a:fillRect/>
          </a:stretch>
        </p:blipFill>
        <p:spPr>
          <a:xfrm>
            <a:off x="1071538" y="2000240"/>
            <a:ext cx="6616052" cy="4429156"/>
          </a:xfrm>
          <a:prstGeom prst="rect">
            <a:avLst/>
          </a:prstGeom>
          <a:ln>
            <a:noFill/>
          </a:ln>
          <a:effectLst>
            <a:outerShdw blurRad="292100" dist="139700" dir="2700000" algn="tl" rotWithShape="0">
              <a:srgbClr val="333333">
                <a:alpha val="65000"/>
              </a:srgbClr>
            </a:outerShdw>
          </a:effectLst>
        </p:spPr>
      </p:pic>
      <p:pic>
        <p:nvPicPr>
          <p:cNvPr id="8" name="Рисунок 7" descr="soft-drinks.jpg"/>
          <p:cNvPicPr>
            <a:picLocks noChangeAspect="1"/>
          </p:cNvPicPr>
          <p:nvPr/>
        </p:nvPicPr>
        <p:blipFill>
          <a:blip r:embed="rId5"/>
          <a:stretch>
            <a:fillRect/>
          </a:stretch>
        </p:blipFill>
        <p:spPr>
          <a:xfrm>
            <a:off x="1643042" y="2285992"/>
            <a:ext cx="6143668" cy="4191656"/>
          </a:xfrm>
          <a:prstGeom prst="rect">
            <a:avLst/>
          </a:prstGeom>
        </p:spPr>
      </p:pic>
      <p:pic>
        <p:nvPicPr>
          <p:cNvPr id="9" name="Рисунок 8" descr="4d4efb0bb93795e343000020_13-papas fritas-CORT.jpg"/>
          <p:cNvPicPr>
            <a:picLocks noChangeAspect="1"/>
          </p:cNvPicPr>
          <p:nvPr/>
        </p:nvPicPr>
        <p:blipFill>
          <a:blip r:embed="rId6"/>
          <a:stretch>
            <a:fillRect/>
          </a:stretch>
        </p:blipFill>
        <p:spPr>
          <a:xfrm>
            <a:off x="2071670" y="2571744"/>
            <a:ext cx="6357982" cy="40794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anim calcmode="lin" valueType="num">
                                      <p:cBhvr>
                                        <p:cTn id="40" dur="2000" fill="hold"/>
                                        <p:tgtEl>
                                          <p:spTgt spid="9"/>
                                        </p:tgtEl>
                                        <p:attrNameLst>
                                          <p:attrName>style.rotation</p:attrName>
                                        </p:attrNameLst>
                                      </p:cBhvr>
                                      <p:tavLst>
                                        <p:tav tm="0">
                                          <p:val>
                                            <p:fltVal val="720"/>
                                          </p:val>
                                        </p:tav>
                                        <p:tav tm="100000">
                                          <p:val>
                                            <p:fltVal val="0"/>
                                          </p:val>
                                        </p:tav>
                                      </p:tavLst>
                                    </p:anim>
                                    <p:anim calcmode="lin" valueType="num">
                                      <p:cBhvr>
                                        <p:cTn id="41" dur="2000" fill="hold"/>
                                        <p:tgtEl>
                                          <p:spTgt spid="9"/>
                                        </p:tgtEl>
                                        <p:attrNameLst>
                                          <p:attrName>ppt_h</p:attrName>
                                        </p:attrNameLst>
                                      </p:cBhvr>
                                      <p:tavLst>
                                        <p:tav tm="0">
                                          <p:val>
                                            <p:fltVal val="0"/>
                                          </p:val>
                                        </p:tav>
                                        <p:tav tm="100000">
                                          <p:val>
                                            <p:strVal val="#ppt_h"/>
                                          </p:val>
                                        </p:tav>
                                      </p:tavLst>
                                    </p:anim>
                                    <p:anim calcmode="lin" valueType="num">
                                      <p:cBhvr>
                                        <p:cTn id="42"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Healthy Food</a:t>
            </a:r>
            <a:endParaRPr lang="ru-RU" dirty="0"/>
          </a:p>
        </p:txBody>
      </p:sp>
      <p:sp>
        <p:nvSpPr>
          <p:cNvPr id="3" name="Содержимое 2"/>
          <p:cNvSpPr>
            <a:spLocks noGrp="1"/>
          </p:cNvSpPr>
          <p:nvPr>
            <p:ph idx="1"/>
          </p:nvPr>
        </p:nvSpPr>
        <p:spPr>
          <a:xfrm>
            <a:off x="357158" y="1357298"/>
            <a:ext cx="8501122" cy="4724400"/>
          </a:xfrm>
        </p:spPr>
        <p:txBody>
          <a:bodyPr/>
          <a:lstStyle/>
          <a:p>
            <a:r>
              <a:rPr lang="en-US" sz="2800" dirty="0"/>
              <a:t>But we all know that to eat much fat is bad for our health. The matter is that there are different kinds of fat. There are fats that are good for us and fats that are bad for us. Eating less of the bad ones and more of the good ones can actually help us to live longer! Bad fats are the saturated fats, found in animal productions, like red meat, butter and cheese</a:t>
            </a:r>
            <a:r>
              <a:rPr lang="en-US" sz="2800" dirty="0" smtClean="0"/>
              <a:t>.</a:t>
            </a:r>
          </a:p>
          <a:p>
            <a:r>
              <a:rPr lang="en-US" sz="2800" dirty="0"/>
              <a:t>Friendly fats are the unprocessed fats found naturally in foods like nuts and seeds, olives, avocados and oily fish, including tuna.</a:t>
            </a:r>
            <a:endParaRPr lang="ru-RU" sz="2800" dirty="0"/>
          </a:p>
          <a:p>
            <a:pPr>
              <a:buNone/>
            </a:pPr>
            <a:endParaRPr lang="ru-RU" sz="2800" dirty="0"/>
          </a:p>
          <a:p>
            <a:endParaRPr lang="ru-RU" dirty="0"/>
          </a:p>
        </p:txBody>
      </p:sp>
      <p:pic>
        <p:nvPicPr>
          <p:cNvPr id="4" name="Рисунок 3" descr="nuts.jpg"/>
          <p:cNvPicPr>
            <a:picLocks noChangeAspect="1"/>
          </p:cNvPicPr>
          <p:nvPr/>
        </p:nvPicPr>
        <p:blipFill>
          <a:blip r:embed="rId2"/>
          <a:stretch>
            <a:fillRect/>
          </a:stretch>
        </p:blipFill>
        <p:spPr>
          <a:xfrm>
            <a:off x="142844" y="1357298"/>
            <a:ext cx="4857784" cy="3941723"/>
          </a:xfrm>
          <a:prstGeom prst="rect">
            <a:avLst/>
          </a:prstGeom>
          <a:ln>
            <a:noFill/>
          </a:ln>
          <a:effectLst>
            <a:outerShdw blurRad="292100" dist="139700" dir="2700000" algn="tl" rotWithShape="0">
              <a:srgbClr val="333333">
                <a:alpha val="65000"/>
              </a:srgbClr>
            </a:outerShdw>
          </a:effectLst>
        </p:spPr>
      </p:pic>
      <p:pic>
        <p:nvPicPr>
          <p:cNvPr id="5" name="Рисунок 4" descr="flaxseed.jpg"/>
          <p:cNvPicPr>
            <a:picLocks noChangeAspect="1"/>
          </p:cNvPicPr>
          <p:nvPr/>
        </p:nvPicPr>
        <p:blipFill>
          <a:blip r:embed="rId3"/>
          <a:stretch>
            <a:fillRect/>
          </a:stretch>
        </p:blipFill>
        <p:spPr>
          <a:xfrm>
            <a:off x="1142976" y="1571612"/>
            <a:ext cx="5277064" cy="4214842"/>
          </a:xfrm>
          <a:prstGeom prst="rect">
            <a:avLst/>
          </a:prstGeom>
          <a:ln>
            <a:noFill/>
          </a:ln>
          <a:effectLst>
            <a:outerShdw blurRad="292100" dist="139700" dir="2700000" algn="tl" rotWithShape="0">
              <a:srgbClr val="333333">
                <a:alpha val="65000"/>
              </a:srgbClr>
            </a:outerShdw>
          </a:effectLst>
        </p:spPr>
      </p:pic>
      <p:pic>
        <p:nvPicPr>
          <p:cNvPr id="7" name="Рисунок 6" descr="Avocado_halved.jpg"/>
          <p:cNvPicPr>
            <a:picLocks noChangeAspect="1"/>
          </p:cNvPicPr>
          <p:nvPr/>
        </p:nvPicPr>
        <p:blipFill>
          <a:blip r:embed="rId4"/>
          <a:stretch>
            <a:fillRect/>
          </a:stretch>
        </p:blipFill>
        <p:spPr>
          <a:xfrm>
            <a:off x="1928794" y="1928802"/>
            <a:ext cx="5000660" cy="4071966"/>
          </a:xfrm>
          <a:prstGeom prst="rect">
            <a:avLst/>
          </a:prstGeom>
        </p:spPr>
      </p:pic>
      <p:pic>
        <p:nvPicPr>
          <p:cNvPr id="8" name="Рисунок 7" descr="TUNA-KONZERVA-komadi-biljno.jpg"/>
          <p:cNvPicPr>
            <a:picLocks noChangeAspect="1"/>
          </p:cNvPicPr>
          <p:nvPr/>
        </p:nvPicPr>
        <p:blipFill>
          <a:blip r:embed="rId5"/>
          <a:stretch>
            <a:fillRect/>
          </a:stretch>
        </p:blipFill>
        <p:spPr>
          <a:xfrm>
            <a:off x="2500298" y="2214554"/>
            <a:ext cx="4929222" cy="4330035"/>
          </a:xfrm>
          <a:prstGeom prst="rect">
            <a:avLst/>
          </a:prstGeom>
          <a:ln>
            <a:noFill/>
          </a:ln>
          <a:effectLst>
            <a:outerShdw blurRad="292100" dist="139700" dir="2700000" algn="tl" rotWithShape="0">
              <a:srgbClr val="333333">
                <a:alpha val="65000"/>
              </a:srgbClr>
            </a:outerShdw>
          </a:effectLst>
        </p:spPr>
      </p:pic>
      <p:pic>
        <p:nvPicPr>
          <p:cNvPr id="6" name="Рисунок 5" descr="main-pic-olive.jpg"/>
          <p:cNvPicPr>
            <a:picLocks noChangeAspect="1"/>
          </p:cNvPicPr>
          <p:nvPr/>
        </p:nvPicPr>
        <p:blipFill>
          <a:blip r:embed="rId6"/>
          <a:stretch>
            <a:fillRect/>
          </a:stretch>
        </p:blipFill>
        <p:spPr>
          <a:xfrm>
            <a:off x="214282" y="2428868"/>
            <a:ext cx="8501154" cy="4250577"/>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style.rotation</p:attrName>
                                        </p:attrNameLst>
                                      </p:cBhvr>
                                      <p:tavLst>
                                        <p:tav tm="0">
                                          <p:val>
                                            <p:fltVal val="720"/>
                                          </p:val>
                                        </p:tav>
                                        <p:tav tm="100000">
                                          <p:val>
                                            <p:fltVal val="0"/>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style.rotation</p:attrName>
                                        </p:attrNameLst>
                                      </p:cBhvr>
                                      <p:tavLst>
                                        <p:tav tm="0">
                                          <p:val>
                                            <p:fltVal val="720"/>
                                          </p:val>
                                        </p:tav>
                                        <p:tav tm="100000">
                                          <p:val>
                                            <p:fltVal val="0"/>
                                          </p:val>
                                        </p:tav>
                                      </p:tavLst>
                                    </p:anim>
                                    <p:anim calcmode="lin" valueType="num">
                                      <p:cBhvr>
                                        <p:cTn id="41" dur="2000" fill="hold"/>
                                        <p:tgtEl>
                                          <p:spTgt spid="6"/>
                                        </p:tgtEl>
                                        <p:attrNameLst>
                                          <p:attrName>ppt_h</p:attrName>
                                        </p:attrNameLst>
                                      </p:cBhvr>
                                      <p:tavLst>
                                        <p:tav tm="0">
                                          <p:val>
                                            <p:fltVal val="0"/>
                                          </p:val>
                                        </p:tav>
                                        <p:tav tm="100000">
                                          <p:val>
                                            <p:strVal val="#ppt_h"/>
                                          </p:val>
                                        </p:tav>
                                      </p:tavLst>
                                    </p:anim>
                                    <p:anim calcmode="lin" valueType="num">
                                      <p:cBhvr>
                                        <p:cTn id="4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Mental Work</a:t>
            </a:r>
            <a:endParaRPr lang="ru-RU" dirty="0"/>
          </a:p>
        </p:txBody>
      </p:sp>
      <p:sp>
        <p:nvSpPr>
          <p:cNvPr id="3" name="Содержимое 2"/>
          <p:cNvSpPr>
            <a:spLocks noGrp="1"/>
          </p:cNvSpPr>
          <p:nvPr>
            <p:ph idx="1"/>
          </p:nvPr>
        </p:nvSpPr>
        <p:spPr>
          <a:xfrm>
            <a:off x="285720" y="1357298"/>
            <a:ext cx="8572560" cy="4724400"/>
          </a:xfrm>
        </p:spPr>
        <p:txBody>
          <a:bodyPr/>
          <a:lstStyle/>
          <a:p>
            <a:pPr algn="ctr">
              <a:buNone/>
            </a:pPr>
            <a:r>
              <a:rPr lang="en-US" sz="3600" dirty="0" smtClean="0"/>
              <a:t>Iron</a:t>
            </a:r>
          </a:p>
          <a:p>
            <a:r>
              <a:rPr lang="en-US" sz="2400" dirty="0"/>
              <a:t>Iron helps produce </a:t>
            </a:r>
            <a:r>
              <a:rPr lang="en-US" sz="2400" b="1" dirty="0"/>
              <a:t>hemoglobin</a:t>
            </a:r>
            <a:r>
              <a:rPr lang="en-US" sz="2400" dirty="0"/>
              <a:t>, the protein in red blood cells that carries oxygen to your body's tissues</a:t>
            </a:r>
            <a:r>
              <a:rPr lang="en-US" sz="2400" dirty="0" smtClean="0"/>
              <a:t>.</a:t>
            </a:r>
          </a:p>
          <a:p>
            <a:r>
              <a:rPr lang="en-US" sz="2400" dirty="0" smtClean="0"/>
              <a:t>Iron </a:t>
            </a:r>
            <a:r>
              <a:rPr lang="en-US" sz="2400" dirty="0"/>
              <a:t>is also necessary for proper muscle and organ function, and it fills our bodies with energy. If you're feeling tired and weak, have decreased school </a:t>
            </a:r>
            <a:r>
              <a:rPr lang="en-US" sz="2400" dirty="0">
                <a:effectLst>
                  <a:outerShdw blurRad="38100" dist="38100" dir="2700000" algn="tl">
                    <a:srgbClr val="000000">
                      <a:alpha val="43137"/>
                    </a:srgbClr>
                  </a:outerShdw>
                </a:effectLst>
              </a:rPr>
              <a:t>performance </a:t>
            </a:r>
            <a:r>
              <a:rPr lang="en-US" sz="2400" dirty="0"/>
              <a:t>or have difficulty maintaining body temperature, chances are that you may be suffering from an iron </a:t>
            </a:r>
            <a:r>
              <a:rPr lang="en-US" sz="2400" dirty="0" smtClean="0"/>
              <a:t>deficiency.</a:t>
            </a:r>
            <a:endParaRPr lang="en-US" sz="2400" b="1" dirty="0" smtClean="0"/>
          </a:p>
          <a:p>
            <a:r>
              <a:rPr lang="en-US" sz="2400" b="1" dirty="0" smtClean="0">
                <a:effectLst>
                  <a:outerShdw blurRad="38100" dist="38100" dir="2700000" algn="tl">
                    <a:srgbClr val="000000">
                      <a:alpha val="43137"/>
                    </a:srgbClr>
                  </a:outerShdw>
                </a:effectLst>
              </a:rPr>
              <a:t>You can find Iron in</a:t>
            </a:r>
            <a:r>
              <a:rPr lang="en-US" sz="2400" dirty="0" smtClean="0">
                <a:effectLst>
                  <a:outerShdw blurRad="38100" dist="38100" dir="2700000" algn="tl">
                    <a:srgbClr val="000000">
                      <a:alpha val="43137"/>
                    </a:srgbClr>
                  </a:outerShdw>
                </a:effectLst>
              </a:rPr>
              <a:t>: muesli, dried apricots, pilchards, almonds.</a:t>
            </a:r>
          </a:p>
          <a:p>
            <a:endParaRPr lang="en-US" sz="4000" dirty="0" smtClean="0"/>
          </a:p>
          <a:p>
            <a:endParaRPr lang="ru-RU" sz="4000" dirty="0"/>
          </a:p>
        </p:txBody>
      </p:sp>
      <p:pic>
        <p:nvPicPr>
          <p:cNvPr id="5" name="Рисунок 4" descr="action2-24-07-2011-23-42-22.jpg"/>
          <p:cNvPicPr>
            <a:picLocks noChangeAspect="1"/>
          </p:cNvPicPr>
          <p:nvPr/>
        </p:nvPicPr>
        <p:blipFill>
          <a:blip r:embed="rId2"/>
          <a:stretch>
            <a:fillRect/>
          </a:stretch>
        </p:blipFill>
        <p:spPr>
          <a:xfrm>
            <a:off x="142844" y="1357298"/>
            <a:ext cx="5715040" cy="4286280"/>
          </a:xfrm>
          <a:prstGeom prst="rect">
            <a:avLst/>
          </a:prstGeom>
          <a:ln>
            <a:noFill/>
          </a:ln>
          <a:effectLst>
            <a:outerShdw blurRad="292100" dist="139700" dir="2700000" algn="tl" rotWithShape="0">
              <a:srgbClr val="333333">
                <a:alpha val="65000"/>
              </a:srgbClr>
            </a:outerShdw>
          </a:effectLst>
        </p:spPr>
      </p:pic>
      <p:pic>
        <p:nvPicPr>
          <p:cNvPr id="6" name="Рисунок 5" descr="Dried-Apricots.jpg"/>
          <p:cNvPicPr>
            <a:picLocks noChangeAspect="1"/>
          </p:cNvPicPr>
          <p:nvPr/>
        </p:nvPicPr>
        <p:blipFill>
          <a:blip r:embed="rId3"/>
          <a:stretch>
            <a:fillRect/>
          </a:stretch>
        </p:blipFill>
        <p:spPr>
          <a:xfrm>
            <a:off x="785786" y="1714488"/>
            <a:ext cx="5643602" cy="4232702"/>
          </a:xfrm>
          <a:prstGeom prst="rect">
            <a:avLst/>
          </a:prstGeom>
          <a:ln>
            <a:noFill/>
          </a:ln>
          <a:effectLst>
            <a:outerShdw blurRad="292100" dist="139700" dir="2700000" algn="tl" rotWithShape="0">
              <a:srgbClr val="333333">
                <a:alpha val="65000"/>
              </a:srgbClr>
            </a:outerShdw>
          </a:effectLst>
        </p:spPr>
      </p:pic>
      <p:pic>
        <p:nvPicPr>
          <p:cNvPr id="9" name="Рисунок 8" descr="sardines.jpg"/>
          <p:cNvPicPr>
            <a:picLocks noChangeAspect="1"/>
          </p:cNvPicPr>
          <p:nvPr/>
        </p:nvPicPr>
        <p:blipFill>
          <a:blip r:embed="rId4"/>
          <a:stretch>
            <a:fillRect/>
          </a:stretch>
        </p:blipFill>
        <p:spPr>
          <a:xfrm>
            <a:off x="1500166" y="2143116"/>
            <a:ext cx="5500726" cy="4070538"/>
          </a:xfrm>
          <a:prstGeom prst="rect">
            <a:avLst/>
          </a:prstGeom>
          <a:ln>
            <a:noFill/>
          </a:ln>
          <a:effectLst>
            <a:outerShdw blurRad="292100" dist="139700" dir="2700000" algn="tl" rotWithShape="0">
              <a:srgbClr val="333333">
                <a:alpha val="65000"/>
              </a:srgbClr>
            </a:outerShdw>
          </a:effectLst>
        </p:spPr>
      </p:pic>
      <p:pic>
        <p:nvPicPr>
          <p:cNvPr id="8" name="Рисунок 7" descr="migdale.jpg"/>
          <p:cNvPicPr>
            <a:picLocks noChangeAspect="1"/>
          </p:cNvPicPr>
          <p:nvPr/>
        </p:nvPicPr>
        <p:blipFill>
          <a:blip r:embed="rId5"/>
          <a:stretch>
            <a:fillRect/>
          </a:stretch>
        </p:blipFill>
        <p:spPr>
          <a:xfrm>
            <a:off x="2143108" y="2500306"/>
            <a:ext cx="6215106" cy="4153763"/>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from="(-#ppt_w/2)" to="(#ppt_x)" calcmode="lin" valueType="num">
                                      <p:cBhvr>
                                        <p:cTn id="31" dur="600" fill="hold">
                                          <p:stCondLst>
                                            <p:cond delay="0"/>
                                          </p:stCondLst>
                                        </p:cTn>
                                        <p:tgtEl>
                                          <p:spTgt spid="8"/>
                                        </p:tgtEl>
                                        <p:attrNameLst>
                                          <p:attrName>ppt_x</p:attrName>
                                        </p:attrNameLst>
                                      </p:cBhvr>
                                    </p:anim>
                                    <p:anim from="0" to="-1.0" calcmode="lin" valueType="num">
                                      <p:cBhvr>
                                        <p:cTn id="32" dur="200" decel="50000" autoRev="1" fill="hold">
                                          <p:stCondLst>
                                            <p:cond delay="600"/>
                                          </p:stCondLst>
                                        </p:cTn>
                                        <p:tgtEl>
                                          <p:spTgt spid="8"/>
                                        </p:tgtEl>
                                        <p:attrNameLst>
                                          <p:attrName>xshear</p:attrName>
                                        </p:attrNameLst>
                                      </p:cBhvr>
                                    </p:anim>
                                    <p:animScale>
                                      <p:cBhvr>
                                        <p:cTn id="33" dur="200" decel="100000" autoRev="1" fill="hold">
                                          <p:stCondLst>
                                            <p:cond delay="600"/>
                                          </p:stCondLst>
                                        </p:cTn>
                                        <p:tgtEl>
                                          <p:spTgt spid="8"/>
                                        </p:tgtEl>
                                      </p:cBhvr>
                                      <p:from x="100000" y="100000"/>
                                      <p:to x="80000" y="100000"/>
                                    </p:animScale>
                                    <p:anim by="(#ppt_h/3+#ppt_w*0.1)" calcmode="lin" valueType="num">
                                      <p:cBhvr additive="sum">
                                        <p:cTn id="34"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Mental Work</a:t>
            </a:r>
            <a:endParaRPr lang="ru-RU" dirty="0"/>
          </a:p>
        </p:txBody>
      </p:sp>
      <p:sp>
        <p:nvSpPr>
          <p:cNvPr id="3" name="Содержимое 2"/>
          <p:cNvSpPr>
            <a:spLocks noGrp="1"/>
          </p:cNvSpPr>
          <p:nvPr>
            <p:ph idx="1"/>
          </p:nvPr>
        </p:nvSpPr>
        <p:spPr>
          <a:xfrm>
            <a:off x="142844" y="1357298"/>
            <a:ext cx="8786874" cy="5072098"/>
          </a:xfrm>
        </p:spPr>
        <p:txBody>
          <a:bodyPr/>
          <a:lstStyle/>
          <a:p>
            <a:pPr algn="ctr">
              <a:buNone/>
            </a:pPr>
            <a:r>
              <a:rPr lang="en-US" sz="4000" dirty="0" smtClean="0"/>
              <a:t>Vitamin C</a:t>
            </a:r>
          </a:p>
          <a:p>
            <a:r>
              <a:rPr lang="en-US" sz="2800" dirty="0"/>
              <a:t>Vitamin C helps the body maintain healthy tissues and a strong immune system, and it </a:t>
            </a:r>
            <a:r>
              <a:rPr lang="ru-RU" sz="2800" dirty="0" err="1" smtClean="0"/>
              <a:t>aids</a:t>
            </a:r>
            <a:r>
              <a:rPr lang="ru-RU" sz="2800" dirty="0" smtClean="0"/>
              <a:t> </a:t>
            </a:r>
            <a:r>
              <a:rPr lang="ru-RU" sz="2800" dirty="0" err="1" smtClean="0"/>
              <a:t>in</a:t>
            </a:r>
            <a:r>
              <a:rPr lang="ru-RU" sz="2800" dirty="0" smtClean="0"/>
              <a:t> </a:t>
            </a:r>
            <a:r>
              <a:rPr lang="ru-RU" sz="2800" dirty="0" err="1" smtClean="0"/>
              <a:t>the</a:t>
            </a:r>
            <a:r>
              <a:rPr lang="ru-RU" sz="2800" dirty="0" smtClean="0"/>
              <a:t> </a:t>
            </a:r>
            <a:r>
              <a:rPr lang="ru-RU" sz="2800" dirty="0" err="1" smtClean="0"/>
              <a:t>absorption</a:t>
            </a:r>
            <a:r>
              <a:rPr lang="ru-RU" sz="2800" dirty="0"/>
              <a:t> </a:t>
            </a:r>
            <a:r>
              <a:rPr lang="ru-RU" sz="2800" dirty="0" err="1"/>
              <a:t>of</a:t>
            </a:r>
            <a:r>
              <a:rPr lang="ru-RU" sz="2800" dirty="0"/>
              <a:t> </a:t>
            </a:r>
            <a:r>
              <a:rPr lang="ru-RU" sz="2800" dirty="0" err="1" smtClean="0"/>
              <a:t>iron</a:t>
            </a:r>
            <a:r>
              <a:rPr lang="ru-RU" sz="2800" dirty="0"/>
              <a:t>. </a:t>
            </a:r>
            <a:r>
              <a:rPr lang="ru-RU" sz="2800" dirty="0" err="1"/>
              <a:t>Vitamin</a:t>
            </a:r>
            <a:r>
              <a:rPr lang="ru-RU" sz="2800" dirty="0"/>
              <a:t> C </a:t>
            </a:r>
            <a:r>
              <a:rPr lang="ru-RU" sz="2800" dirty="0" err="1"/>
              <a:t>is</a:t>
            </a:r>
            <a:r>
              <a:rPr lang="ru-RU" sz="2800" dirty="0"/>
              <a:t> </a:t>
            </a:r>
            <a:r>
              <a:rPr lang="ru-RU" sz="2800" dirty="0" err="1"/>
              <a:t>considered</a:t>
            </a:r>
            <a:r>
              <a:rPr lang="ru-RU" sz="2800" dirty="0"/>
              <a:t> </a:t>
            </a:r>
            <a:r>
              <a:rPr lang="ru-RU" sz="2800" dirty="0" err="1"/>
              <a:t>a</a:t>
            </a:r>
            <a:r>
              <a:rPr lang="ru-RU" sz="2800" dirty="0"/>
              <a:t> </a:t>
            </a:r>
            <a:r>
              <a:rPr lang="ru-RU" sz="2800" dirty="0" err="1"/>
              <a:t>powerful</a:t>
            </a:r>
            <a:r>
              <a:rPr lang="ru-RU" sz="2800" dirty="0"/>
              <a:t> </a:t>
            </a:r>
            <a:r>
              <a:rPr lang="ru-RU" sz="2800" dirty="0" err="1"/>
              <a:t>ally</a:t>
            </a:r>
            <a:r>
              <a:rPr lang="ru-RU" sz="2800" dirty="0"/>
              <a:t> </a:t>
            </a:r>
            <a:r>
              <a:rPr lang="ru-RU" sz="2800" dirty="0" err="1"/>
              <a:t>if</a:t>
            </a:r>
            <a:r>
              <a:rPr lang="ru-RU" sz="2800" dirty="0"/>
              <a:t> </a:t>
            </a:r>
            <a:r>
              <a:rPr lang="ru-RU" sz="2800" dirty="0" err="1"/>
              <a:t>you're</a:t>
            </a:r>
            <a:r>
              <a:rPr lang="ru-RU" sz="2800" dirty="0"/>
              <a:t> </a:t>
            </a:r>
            <a:r>
              <a:rPr lang="ru-RU" sz="2800" dirty="0" err="1"/>
              <a:t>trying</a:t>
            </a:r>
            <a:r>
              <a:rPr lang="ru-RU" sz="2800" dirty="0"/>
              <a:t> </a:t>
            </a:r>
            <a:r>
              <a:rPr lang="ru-RU" sz="2800" dirty="0" err="1"/>
              <a:t>to</a:t>
            </a:r>
            <a:r>
              <a:rPr lang="ru-RU" sz="2800" dirty="0"/>
              <a:t> </a:t>
            </a:r>
            <a:r>
              <a:rPr lang="ru-RU" sz="2800" dirty="0" err="1"/>
              <a:t>avoid</a:t>
            </a:r>
            <a:r>
              <a:rPr lang="ru-RU" sz="2800" dirty="0"/>
              <a:t> </a:t>
            </a:r>
            <a:r>
              <a:rPr lang="ru-RU" sz="2800" dirty="0" err="1"/>
              <a:t>or</a:t>
            </a:r>
            <a:r>
              <a:rPr lang="ru-RU" sz="2800" dirty="0"/>
              <a:t> </a:t>
            </a:r>
            <a:r>
              <a:rPr lang="ru-RU" sz="2800" dirty="0" err="1" smtClean="0"/>
              <a:t>kick</a:t>
            </a:r>
            <a:r>
              <a:rPr lang="ru-RU" sz="2800" dirty="0" smtClean="0"/>
              <a:t> </a:t>
            </a:r>
            <a:r>
              <a:rPr lang="ru-RU" sz="2800" dirty="0" err="1" smtClean="0"/>
              <a:t>a</a:t>
            </a:r>
            <a:r>
              <a:rPr lang="ru-RU" sz="2800" dirty="0" smtClean="0"/>
              <a:t> </a:t>
            </a:r>
            <a:r>
              <a:rPr lang="ru-RU" sz="2800" dirty="0" err="1" smtClean="0"/>
              <a:t>cold</a:t>
            </a:r>
            <a:r>
              <a:rPr lang="ru-RU" sz="2800" dirty="0" smtClean="0"/>
              <a:t> </a:t>
            </a:r>
            <a:r>
              <a:rPr lang="ru-RU" sz="2800" dirty="0" err="1" smtClean="0"/>
              <a:t>or</a:t>
            </a:r>
            <a:r>
              <a:rPr lang="ru-RU" sz="2800" dirty="0" smtClean="0"/>
              <a:t> </a:t>
            </a:r>
            <a:r>
              <a:rPr lang="ru-RU" sz="2800" dirty="0" err="1" smtClean="0"/>
              <a:t>other</a:t>
            </a:r>
            <a:r>
              <a:rPr lang="ru-RU" sz="2800" dirty="0" smtClean="0"/>
              <a:t> </a:t>
            </a:r>
            <a:r>
              <a:rPr lang="ru-RU" sz="2800" dirty="0" err="1" smtClean="0"/>
              <a:t>illness</a:t>
            </a:r>
            <a:r>
              <a:rPr lang="ru-RU" sz="2800" dirty="0"/>
              <a:t>. </a:t>
            </a:r>
            <a:r>
              <a:rPr lang="ru-RU" sz="2800" dirty="0" err="1"/>
              <a:t>Together</a:t>
            </a:r>
            <a:r>
              <a:rPr lang="ru-RU" sz="2800" dirty="0"/>
              <a:t> </a:t>
            </a:r>
            <a:r>
              <a:rPr lang="ru-RU" sz="2800" dirty="0" err="1"/>
              <a:t>with</a:t>
            </a:r>
            <a:r>
              <a:rPr lang="ru-RU" sz="2800" dirty="0"/>
              <a:t> </a:t>
            </a:r>
            <a:r>
              <a:rPr lang="ru-RU" sz="2800" dirty="0" err="1" smtClean="0"/>
              <a:t>calcium</a:t>
            </a:r>
            <a:r>
              <a:rPr lang="ru-RU" sz="2800" dirty="0"/>
              <a:t> </a:t>
            </a:r>
            <a:r>
              <a:rPr lang="ru-RU" sz="2800" dirty="0" err="1"/>
              <a:t>and</a:t>
            </a:r>
            <a:r>
              <a:rPr lang="ru-RU" sz="2800" dirty="0"/>
              <a:t> </a:t>
            </a:r>
            <a:r>
              <a:rPr lang="ru-RU" sz="2800" dirty="0" err="1" smtClean="0"/>
              <a:t>iron</a:t>
            </a:r>
            <a:r>
              <a:rPr lang="ru-RU" sz="2800" dirty="0"/>
              <a:t>, </a:t>
            </a:r>
            <a:r>
              <a:rPr lang="ru-RU" sz="2800" dirty="0" err="1"/>
              <a:t>it's</a:t>
            </a:r>
            <a:r>
              <a:rPr lang="ru-RU" sz="2800" dirty="0"/>
              <a:t> </a:t>
            </a:r>
            <a:r>
              <a:rPr lang="ru-RU" sz="2800" dirty="0" err="1"/>
              <a:t>also</a:t>
            </a:r>
            <a:r>
              <a:rPr lang="ru-RU" sz="2800" dirty="0"/>
              <a:t> </a:t>
            </a:r>
            <a:r>
              <a:rPr lang="ru-RU" sz="2800" dirty="0" err="1"/>
              <a:t>an</a:t>
            </a:r>
            <a:r>
              <a:rPr lang="ru-RU" sz="2800" dirty="0"/>
              <a:t> </a:t>
            </a:r>
            <a:r>
              <a:rPr lang="ru-RU" sz="2800" dirty="0" err="1"/>
              <a:t>important</a:t>
            </a:r>
            <a:r>
              <a:rPr lang="ru-RU" sz="2800" dirty="0"/>
              <a:t> </a:t>
            </a:r>
            <a:r>
              <a:rPr lang="ru-RU" sz="2800" dirty="0" err="1"/>
              <a:t>part</a:t>
            </a:r>
            <a:r>
              <a:rPr lang="ru-RU" sz="2800" dirty="0"/>
              <a:t> </a:t>
            </a:r>
            <a:r>
              <a:rPr lang="ru-RU" sz="2800" dirty="0" err="1"/>
              <a:t>of</a:t>
            </a:r>
            <a:r>
              <a:rPr lang="ru-RU" sz="2800" dirty="0"/>
              <a:t> </a:t>
            </a:r>
            <a:r>
              <a:rPr lang="ru-RU" sz="2800" dirty="0" err="1"/>
              <a:t>a</a:t>
            </a:r>
            <a:r>
              <a:rPr lang="ru-RU" sz="2800" dirty="0"/>
              <a:t> </a:t>
            </a:r>
            <a:r>
              <a:rPr lang="ru-RU" sz="2800" dirty="0" err="1"/>
              <a:t>diet</a:t>
            </a:r>
            <a:r>
              <a:rPr lang="ru-RU" sz="2800" dirty="0"/>
              <a:t> </a:t>
            </a:r>
            <a:r>
              <a:rPr lang="ru-RU" sz="2800" dirty="0" err="1"/>
              <a:t>that</a:t>
            </a:r>
            <a:r>
              <a:rPr lang="ru-RU" sz="2800" dirty="0"/>
              <a:t> </a:t>
            </a:r>
            <a:r>
              <a:rPr lang="ru-RU" sz="2800" dirty="0" err="1"/>
              <a:t>counteracts</a:t>
            </a:r>
            <a:r>
              <a:rPr lang="ru-RU" sz="2800" dirty="0"/>
              <a:t> </a:t>
            </a:r>
            <a:r>
              <a:rPr lang="ru-RU" sz="2800" dirty="0" err="1" smtClean="0"/>
              <a:t>lead</a:t>
            </a:r>
            <a:r>
              <a:rPr lang="ru-RU" sz="2800" dirty="0" smtClean="0"/>
              <a:t> </a:t>
            </a:r>
            <a:r>
              <a:rPr lang="ru-RU" sz="2800" dirty="0" err="1" smtClean="0"/>
              <a:t>poisoning</a:t>
            </a:r>
            <a:r>
              <a:rPr lang="ru-RU" sz="2800" dirty="0" smtClean="0"/>
              <a:t>.</a:t>
            </a:r>
            <a:endParaRPr lang="en-US" sz="2800" dirty="0" smtClean="0"/>
          </a:p>
          <a:p>
            <a:r>
              <a:rPr lang="en-US" sz="2800" b="1" dirty="0"/>
              <a:t>You can find </a:t>
            </a:r>
            <a:r>
              <a:rPr lang="en-US" sz="2800" b="1" dirty="0" smtClean="0"/>
              <a:t>vitamin C </a:t>
            </a:r>
            <a:r>
              <a:rPr lang="en-US" sz="2800" b="1" dirty="0"/>
              <a:t>in</a:t>
            </a:r>
            <a:r>
              <a:rPr lang="en-US" sz="2800" b="1" dirty="0" smtClean="0"/>
              <a:t>: </a:t>
            </a:r>
            <a:r>
              <a:rPr lang="en-US" sz="2800" dirty="0" smtClean="0"/>
              <a:t>berries, green pepper,</a:t>
            </a:r>
          </a:p>
          <a:p>
            <a:pPr>
              <a:buNone/>
            </a:pPr>
            <a:r>
              <a:rPr lang="en-US" sz="2800" dirty="0"/>
              <a:t> </a:t>
            </a:r>
            <a:r>
              <a:rPr lang="en-US" sz="2800" dirty="0" smtClean="0"/>
              <a:t>   melon, broccoli.</a:t>
            </a:r>
            <a:r>
              <a:rPr lang="ru-RU" sz="2800" dirty="0"/>
              <a:t/>
            </a:r>
            <a:br>
              <a:rPr lang="ru-RU" sz="2800" dirty="0"/>
            </a:br>
            <a:endParaRPr lang="ru-RU" sz="2800" dirty="0"/>
          </a:p>
        </p:txBody>
      </p:sp>
      <p:pic>
        <p:nvPicPr>
          <p:cNvPr id="4" name="Рисунок 3" descr="afine.jpg"/>
          <p:cNvPicPr>
            <a:picLocks noChangeAspect="1"/>
          </p:cNvPicPr>
          <p:nvPr/>
        </p:nvPicPr>
        <p:blipFill>
          <a:blip r:embed="rId2"/>
          <a:stretch>
            <a:fillRect/>
          </a:stretch>
        </p:blipFill>
        <p:spPr>
          <a:xfrm>
            <a:off x="142844" y="1428736"/>
            <a:ext cx="5715000" cy="3800475"/>
          </a:xfrm>
          <a:prstGeom prst="rect">
            <a:avLst/>
          </a:prstGeom>
          <a:ln>
            <a:noFill/>
          </a:ln>
          <a:effectLst>
            <a:outerShdw blurRad="292100" dist="139700" dir="2700000" algn="tl" rotWithShape="0">
              <a:srgbClr val="333333">
                <a:alpha val="65000"/>
              </a:srgbClr>
            </a:outerShdw>
          </a:effectLst>
        </p:spPr>
      </p:pic>
      <p:pic>
        <p:nvPicPr>
          <p:cNvPr id="5" name="Рисунок 4" descr="GreenPeppers.jpg"/>
          <p:cNvPicPr>
            <a:picLocks noChangeAspect="1"/>
          </p:cNvPicPr>
          <p:nvPr/>
        </p:nvPicPr>
        <p:blipFill>
          <a:blip r:embed="rId3"/>
          <a:stretch>
            <a:fillRect/>
          </a:stretch>
        </p:blipFill>
        <p:spPr>
          <a:xfrm>
            <a:off x="1071538" y="1714488"/>
            <a:ext cx="5852160" cy="3995928"/>
          </a:xfrm>
          <a:prstGeom prst="rect">
            <a:avLst/>
          </a:prstGeom>
          <a:ln>
            <a:noFill/>
          </a:ln>
          <a:effectLst>
            <a:outerShdw blurRad="292100" dist="139700" dir="2700000" algn="tl" rotWithShape="0">
              <a:srgbClr val="333333">
                <a:alpha val="65000"/>
              </a:srgbClr>
            </a:outerShdw>
          </a:effectLst>
        </p:spPr>
      </p:pic>
      <p:pic>
        <p:nvPicPr>
          <p:cNvPr id="6" name="Рисунок 5" descr="76389908_3419483_1284776459_melon.jpg"/>
          <p:cNvPicPr>
            <a:picLocks noChangeAspect="1"/>
          </p:cNvPicPr>
          <p:nvPr/>
        </p:nvPicPr>
        <p:blipFill>
          <a:blip r:embed="rId4"/>
          <a:stretch>
            <a:fillRect/>
          </a:stretch>
        </p:blipFill>
        <p:spPr>
          <a:xfrm>
            <a:off x="1928794" y="2000240"/>
            <a:ext cx="5588008" cy="4191006"/>
          </a:xfrm>
          <a:prstGeom prst="rect">
            <a:avLst/>
          </a:prstGeom>
          <a:ln>
            <a:noFill/>
          </a:ln>
          <a:effectLst>
            <a:outerShdw blurRad="292100" dist="139700" dir="2700000" algn="tl" rotWithShape="0">
              <a:srgbClr val="333333">
                <a:alpha val="65000"/>
              </a:srgbClr>
            </a:outerShdw>
          </a:effectLst>
        </p:spPr>
      </p:pic>
      <p:pic>
        <p:nvPicPr>
          <p:cNvPr id="7" name="Рисунок 6" descr="6a00e0098885fd88330134853714c0970c-800wi.jpg"/>
          <p:cNvPicPr>
            <a:picLocks noChangeAspect="1"/>
          </p:cNvPicPr>
          <p:nvPr/>
        </p:nvPicPr>
        <p:blipFill>
          <a:blip r:embed="rId5"/>
          <a:stretch>
            <a:fillRect/>
          </a:stretch>
        </p:blipFill>
        <p:spPr>
          <a:xfrm>
            <a:off x="3071802" y="2285992"/>
            <a:ext cx="5715040" cy="42817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Stressless</a:t>
            </a:r>
            <a:endParaRPr lang="ru-RU" dirty="0"/>
          </a:p>
        </p:txBody>
      </p:sp>
      <p:sp>
        <p:nvSpPr>
          <p:cNvPr id="3" name="Содержимое 2"/>
          <p:cNvSpPr>
            <a:spLocks noGrp="1"/>
          </p:cNvSpPr>
          <p:nvPr>
            <p:ph idx="1"/>
          </p:nvPr>
        </p:nvSpPr>
        <p:spPr>
          <a:xfrm>
            <a:off x="214282" y="1428736"/>
            <a:ext cx="8715436" cy="4724400"/>
          </a:xfrm>
        </p:spPr>
        <p:txBody>
          <a:bodyPr/>
          <a:lstStyle/>
          <a:p>
            <a:pPr algn="ctr">
              <a:buNone/>
            </a:pPr>
            <a:r>
              <a:rPr lang="en-US" sz="4000" dirty="0" smtClean="0"/>
              <a:t>Potassium</a:t>
            </a:r>
          </a:p>
          <a:p>
            <a:r>
              <a:rPr lang="en-US" sz="2800" dirty="0" smtClean="0"/>
              <a:t>Potassium </a:t>
            </a:r>
            <a:r>
              <a:rPr lang="en-US" sz="2800" dirty="0"/>
              <a:t>is an </a:t>
            </a:r>
            <a:r>
              <a:rPr lang="en-US" sz="2800" dirty="0" smtClean="0"/>
              <a:t>essential </a:t>
            </a:r>
            <a:r>
              <a:rPr lang="en-US" sz="2800" dirty="0"/>
              <a:t>nutrient used to maintain fluid and electrolyte balance in the body</a:t>
            </a:r>
            <a:r>
              <a:rPr lang="en-US" sz="2800" dirty="0" smtClean="0"/>
              <a:t>.</a:t>
            </a:r>
            <a:r>
              <a:rPr lang="en-US" sz="2800" dirty="0"/>
              <a:t> Potassium is part of every cell in the body, and life would be impossible without it.</a:t>
            </a:r>
            <a:r>
              <a:rPr lang="ru-RU" sz="2800" dirty="0"/>
              <a:t> </a:t>
            </a:r>
            <a:r>
              <a:rPr lang="ru-RU" sz="2800" dirty="0" err="1"/>
              <a:t>It’s</a:t>
            </a:r>
            <a:r>
              <a:rPr lang="ru-RU" sz="2800" dirty="0"/>
              <a:t> </a:t>
            </a:r>
            <a:r>
              <a:rPr lang="ru-RU" sz="2800" dirty="0" err="1"/>
              <a:t>important</a:t>
            </a:r>
            <a:r>
              <a:rPr lang="ru-RU" sz="2800" dirty="0"/>
              <a:t> </a:t>
            </a:r>
            <a:r>
              <a:rPr lang="ru-RU" sz="2800" dirty="0" err="1"/>
              <a:t>to</a:t>
            </a:r>
            <a:r>
              <a:rPr lang="ru-RU" sz="2800" dirty="0"/>
              <a:t> </a:t>
            </a:r>
            <a:r>
              <a:rPr lang="ru-RU" sz="2800" dirty="0" err="1"/>
              <a:t>eat</a:t>
            </a:r>
            <a:r>
              <a:rPr lang="ru-RU" sz="2800" dirty="0"/>
              <a:t> </a:t>
            </a:r>
            <a:r>
              <a:rPr lang="ru-RU" sz="2800" dirty="0" err="1"/>
              <a:t>enough</a:t>
            </a:r>
            <a:r>
              <a:rPr lang="ru-RU" sz="2800" dirty="0"/>
              <a:t> </a:t>
            </a:r>
            <a:r>
              <a:rPr lang="ru-RU" sz="2800" dirty="0" err="1"/>
              <a:t>potassium</a:t>
            </a:r>
            <a:r>
              <a:rPr lang="ru-RU" sz="2800" dirty="0"/>
              <a:t> </a:t>
            </a:r>
            <a:r>
              <a:rPr lang="ru-RU" sz="2800" dirty="0" err="1"/>
              <a:t>every</a:t>
            </a:r>
            <a:r>
              <a:rPr lang="ru-RU" sz="2800" dirty="0"/>
              <a:t> </a:t>
            </a:r>
            <a:r>
              <a:rPr lang="ru-RU" sz="2800" dirty="0" err="1"/>
              <a:t>day</a:t>
            </a:r>
            <a:r>
              <a:rPr lang="ru-RU" sz="2800" dirty="0"/>
              <a:t> </a:t>
            </a:r>
            <a:r>
              <a:rPr lang="ru-RU" sz="2800" dirty="0" err="1"/>
              <a:t>to</a:t>
            </a:r>
            <a:r>
              <a:rPr lang="ru-RU" sz="2800" dirty="0"/>
              <a:t> </a:t>
            </a:r>
            <a:r>
              <a:rPr lang="ru-RU" sz="2800" dirty="0" err="1"/>
              <a:t>feel</a:t>
            </a:r>
            <a:r>
              <a:rPr lang="ru-RU" sz="2800" dirty="0"/>
              <a:t> </a:t>
            </a:r>
            <a:r>
              <a:rPr lang="ru-RU" sz="2800" dirty="0" err="1"/>
              <a:t>your</a:t>
            </a:r>
            <a:r>
              <a:rPr lang="ru-RU" sz="2800" dirty="0"/>
              <a:t> </a:t>
            </a:r>
            <a:r>
              <a:rPr lang="ru-RU" sz="2800" dirty="0" err="1"/>
              <a:t>best</a:t>
            </a:r>
            <a:r>
              <a:rPr lang="ru-RU" sz="2800" dirty="0"/>
              <a:t>, </a:t>
            </a:r>
            <a:r>
              <a:rPr lang="ru-RU" sz="2800" dirty="0" err="1"/>
              <a:t>and</a:t>
            </a:r>
            <a:r>
              <a:rPr lang="ru-RU" sz="2800" dirty="0"/>
              <a:t> </a:t>
            </a:r>
            <a:r>
              <a:rPr lang="ru-RU" sz="2800" dirty="0" err="1"/>
              <a:t>to</a:t>
            </a:r>
            <a:r>
              <a:rPr lang="ru-RU" sz="2800" dirty="0"/>
              <a:t> </a:t>
            </a:r>
            <a:r>
              <a:rPr lang="ru-RU" sz="2800" dirty="0" err="1"/>
              <a:t>help</a:t>
            </a:r>
            <a:r>
              <a:rPr lang="ru-RU" sz="2800" dirty="0"/>
              <a:t> </a:t>
            </a:r>
            <a:r>
              <a:rPr lang="ru-RU" sz="2800" dirty="0" err="1"/>
              <a:t>prevent</a:t>
            </a:r>
            <a:r>
              <a:rPr lang="ru-RU" sz="2800" dirty="0"/>
              <a:t> </a:t>
            </a:r>
            <a:r>
              <a:rPr lang="ru-RU" sz="2800" dirty="0" err="1"/>
              <a:t>certain</a:t>
            </a:r>
            <a:r>
              <a:rPr lang="ru-RU" sz="2800" dirty="0"/>
              <a:t> </a:t>
            </a:r>
            <a:r>
              <a:rPr lang="ru-RU" sz="2800" dirty="0" err="1"/>
              <a:t>chronic</a:t>
            </a:r>
            <a:r>
              <a:rPr lang="ru-RU" sz="2800" dirty="0"/>
              <a:t> </a:t>
            </a:r>
            <a:r>
              <a:rPr lang="ru-RU" sz="2800" dirty="0" err="1" smtClean="0"/>
              <a:t>conditions</a:t>
            </a:r>
            <a:r>
              <a:rPr lang="en-US" sz="2800" dirty="0" smtClean="0"/>
              <a:t>.</a:t>
            </a:r>
          </a:p>
          <a:p>
            <a:r>
              <a:rPr lang="en-US" sz="2800" b="1" dirty="0" smtClean="0"/>
              <a:t>You can find potassium in: </a:t>
            </a:r>
            <a:r>
              <a:rPr lang="en-US" sz="2800" dirty="0" smtClean="0"/>
              <a:t>bananas, potatoes, </a:t>
            </a:r>
          </a:p>
          <a:p>
            <a:pPr>
              <a:buNone/>
            </a:pPr>
            <a:r>
              <a:rPr lang="en-US" sz="2800" dirty="0"/>
              <a:t> </a:t>
            </a:r>
            <a:r>
              <a:rPr lang="en-US" sz="2800" dirty="0" smtClean="0"/>
              <a:t>   spinach, salmon.</a:t>
            </a:r>
            <a:r>
              <a:rPr lang="ru-RU" dirty="0"/>
              <a:t/>
            </a:r>
            <a:br>
              <a:rPr lang="ru-RU" dirty="0"/>
            </a:br>
            <a:endParaRPr lang="ru-RU" dirty="0"/>
          </a:p>
          <a:p>
            <a:endParaRPr lang="ru-RU" dirty="0"/>
          </a:p>
        </p:txBody>
      </p:sp>
      <p:pic>
        <p:nvPicPr>
          <p:cNvPr id="4" name="Рисунок 3" descr="448270788.jpg"/>
          <p:cNvPicPr>
            <a:picLocks noChangeAspect="1"/>
          </p:cNvPicPr>
          <p:nvPr/>
        </p:nvPicPr>
        <p:blipFill>
          <a:blip r:embed="rId2"/>
          <a:stretch>
            <a:fillRect/>
          </a:stretch>
        </p:blipFill>
        <p:spPr>
          <a:xfrm>
            <a:off x="142844" y="1428736"/>
            <a:ext cx="5643570" cy="3742121"/>
          </a:xfrm>
          <a:prstGeom prst="rect">
            <a:avLst/>
          </a:prstGeom>
          <a:ln>
            <a:noFill/>
          </a:ln>
          <a:effectLst>
            <a:outerShdw blurRad="292100" dist="139700" dir="2700000" algn="tl" rotWithShape="0">
              <a:srgbClr val="333333">
                <a:alpha val="65000"/>
              </a:srgbClr>
            </a:outerShdw>
          </a:effectLst>
        </p:spPr>
      </p:pic>
      <p:pic>
        <p:nvPicPr>
          <p:cNvPr id="5" name="Рисунок 4" descr="resistant-starch-in-potatoes.jpg"/>
          <p:cNvPicPr>
            <a:picLocks noChangeAspect="1"/>
          </p:cNvPicPr>
          <p:nvPr/>
        </p:nvPicPr>
        <p:blipFill>
          <a:blip r:embed="rId3"/>
          <a:stretch>
            <a:fillRect/>
          </a:stretch>
        </p:blipFill>
        <p:spPr>
          <a:xfrm>
            <a:off x="642910" y="1714488"/>
            <a:ext cx="6072230" cy="4051346"/>
          </a:xfrm>
          <a:prstGeom prst="rect">
            <a:avLst/>
          </a:prstGeom>
          <a:ln>
            <a:noFill/>
          </a:ln>
          <a:effectLst>
            <a:outerShdw blurRad="292100" dist="139700" dir="2700000" algn="tl" rotWithShape="0">
              <a:srgbClr val="333333">
                <a:alpha val="65000"/>
              </a:srgbClr>
            </a:outerShdw>
          </a:effectLst>
        </p:spPr>
      </p:pic>
      <p:pic>
        <p:nvPicPr>
          <p:cNvPr id="6" name="Рисунок 5" descr="MxNTYwNTU.png.jpeg"/>
          <p:cNvPicPr>
            <a:picLocks noChangeAspect="1"/>
          </p:cNvPicPr>
          <p:nvPr/>
        </p:nvPicPr>
        <p:blipFill>
          <a:blip r:embed="rId4"/>
          <a:stretch>
            <a:fillRect/>
          </a:stretch>
        </p:blipFill>
        <p:spPr>
          <a:xfrm>
            <a:off x="1285852" y="2071678"/>
            <a:ext cx="6286544" cy="4174021"/>
          </a:xfrm>
          <a:prstGeom prst="rect">
            <a:avLst/>
          </a:prstGeom>
          <a:ln>
            <a:noFill/>
          </a:ln>
          <a:effectLst>
            <a:outerShdw blurRad="292100" dist="139700" dir="2700000" algn="tl" rotWithShape="0">
              <a:srgbClr val="333333">
                <a:alpha val="65000"/>
              </a:srgbClr>
            </a:outerShdw>
          </a:effectLst>
        </p:spPr>
      </p:pic>
      <p:pic>
        <p:nvPicPr>
          <p:cNvPr id="7" name="Рисунок 6" descr="50575d4baeb63.jpg"/>
          <p:cNvPicPr>
            <a:picLocks noChangeAspect="1"/>
          </p:cNvPicPr>
          <p:nvPr/>
        </p:nvPicPr>
        <p:blipFill>
          <a:blip r:embed="rId5"/>
          <a:stretch>
            <a:fillRect/>
          </a:stretch>
        </p:blipFill>
        <p:spPr>
          <a:xfrm>
            <a:off x="1928794" y="2428868"/>
            <a:ext cx="6643734" cy="41371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Stressless</a:t>
            </a:r>
            <a:endParaRPr lang="ru-RU" dirty="0"/>
          </a:p>
        </p:txBody>
      </p:sp>
      <p:sp>
        <p:nvSpPr>
          <p:cNvPr id="3" name="Содержимое 2"/>
          <p:cNvSpPr>
            <a:spLocks noGrp="1"/>
          </p:cNvSpPr>
          <p:nvPr>
            <p:ph idx="1"/>
          </p:nvPr>
        </p:nvSpPr>
        <p:spPr>
          <a:xfrm>
            <a:off x="214282" y="1285860"/>
            <a:ext cx="8715436" cy="5286412"/>
          </a:xfrm>
        </p:spPr>
        <p:txBody>
          <a:bodyPr/>
          <a:lstStyle/>
          <a:p>
            <a:pPr algn="ctr">
              <a:buNone/>
            </a:pPr>
            <a:r>
              <a:rPr lang="en-US" sz="4000" dirty="0" smtClean="0"/>
              <a:t>Magnesium</a:t>
            </a:r>
          </a:p>
          <a:p>
            <a:r>
              <a:rPr lang="en-US" sz="2500" dirty="0"/>
              <a:t>Magnesium is an essential mineral required by the body for maintaining normal muscle and nerve function, keeping a healthy immune system, maintaining heart rhythm, and building strong bones. Magnesium is also involved in at least 300 biochemical reactions in the body. A deficiency in magnesium can lead to muscle spasms, cardiovascular disease, diabetes, high blood pressure, anxiety disorders, migraines, osteoporosis, and cerebral infarction</a:t>
            </a:r>
            <a:r>
              <a:rPr lang="en-US" sz="2500" dirty="0" smtClean="0"/>
              <a:t>.</a:t>
            </a:r>
          </a:p>
          <a:p>
            <a:r>
              <a:rPr lang="en-US" sz="2500" b="1" dirty="0" smtClean="0"/>
              <a:t>You can find magnesium in: </a:t>
            </a:r>
            <a:r>
              <a:rPr lang="en-US" sz="2500" dirty="0" smtClean="0"/>
              <a:t>cedar nuts, rye bread, sesame, tofu.</a:t>
            </a:r>
            <a:r>
              <a:rPr lang="ru-RU" sz="2500" dirty="0" smtClean="0"/>
              <a:t/>
            </a:r>
            <a:br>
              <a:rPr lang="ru-RU" sz="2500" dirty="0" smtClean="0"/>
            </a:br>
            <a:endParaRPr lang="ru-RU" sz="2500" dirty="0"/>
          </a:p>
        </p:txBody>
      </p:sp>
      <p:pic>
        <p:nvPicPr>
          <p:cNvPr id="4" name="Рисунок 3" descr="3387032-nuts-and-cone-of-cedar-on-bamboo-mat.jpg"/>
          <p:cNvPicPr>
            <a:picLocks noChangeAspect="1"/>
          </p:cNvPicPr>
          <p:nvPr/>
        </p:nvPicPr>
        <p:blipFill>
          <a:blip r:embed="rId2"/>
          <a:stretch>
            <a:fillRect/>
          </a:stretch>
        </p:blipFill>
        <p:spPr>
          <a:xfrm>
            <a:off x="142844" y="1428736"/>
            <a:ext cx="5214942" cy="3454898"/>
          </a:xfrm>
          <a:prstGeom prst="rect">
            <a:avLst/>
          </a:prstGeom>
          <a:ln>
            <a:noFill/>
          </a:ln>
          <a:effectLst>
            <a:outerShdw blurRad="292100" dist="139700" dir="2700000" algn="tl" rotWithShape="0">
              <a:srgbClr val="333333">
                <a:alpha val="65000"/>
              </a:srgbClr>
            </a:outerShdw>
          </a:effectLst>
        </p:spPr>
      </p:pic>
      <p:pic>
        <p:nvPicPr>
          <p:cNvPr id="5" name="Рисунок 4" descr="dark-rye1.jpg"/>
          <p:cNvPicPr>
            <a:picLocks noChangeAspect="1"/>
          </p:cNvPicPr>
          <p:nvPr/>
        </p:nvPicPr>
        <p:blipFill>
          <a:blip r:embed="rId3"/>
          <a:stretch>
            <a:fillRect/>
          </a:stretch>
        </p:blipFill>
        <p:spPr>
          <a:xfrm>
            <a:off x="642910" y="1785926"/>
            <a:ext cx="5649271" cy="3786214"/>
          </a:xfrm>
          <a:prstGeom prst="rect">
            <a:avLst/>
          </a:prstGeom>
          <a:ln>
            <a:noFill/>
          </a:ln>
          <a:effectLst>
            <a:outerShdw blurRad="292100" dist="139700" dir="2700000" algn="tl" rotWithShape="0">
              <a:srgbClr val="333333">
                <a:alpha val="65000"/>
              </a:srgbClr>
            </a:outerShdw>
          </a:effectLst>
        </p:spPr>
      </p:pic>
      <p:pic>
        <p:nvPicPr>
          <p:cNvPr id="6" name="Рисунок 5" descr="sesame-cookies-dsc_91741.jpg"/>
          <p:cNvPicPr>
            <a:picLocks noChangeAspect="1"/>
          </p:cNvPicPr>
          <p:nvPr/>
        </p:nvPicPr>
        <p:blipFill>
          <a:blip r:embed="rId4"/>
          <a:stretch>
            <a:fillRect/>
          </a:stretch>
        </p:blipFill>
        <p:spPr>
          <a:xfrm>
            <a:off x="1142976" y="2071678"/>
            <a:ext cx="5715040" cy="3826592"/>
          </a:xfrm>
          <a:prstGeom prst="rect">
            <a:avLst/>
          </a:prstGeom>
          <a:ln>
            <a:noFill/>
          </a:ln>
          <a:effectLst>
            <a:outerShdw blurRad="292100" dist="139700" dir="2700000" algn="tl" rotWithShape="0">
              <a:srgbClr val="333333">
                <a:alpha val="65000"/>
              </a:srgbClr>
            </a:outerShdw>
          </a:effectLst>
        </p:spPr>
      </p:pic>
      <p:pic>
        <p:nvPicPr>
          <p:cNvPr id="7" name="Рисунок 6" descr="65941355.jpg"/>
          <p:cNvPicPr>
            <a:picLocks noChangeAspect="1"/>
          </p:cNvPicPr>
          <p:nvPr/>
        </p:nvPicPr>
        <p:blipFill>
          <a:blip r:embed="rId5"/>
          <a:stretch>
            <a:fillRect/>
          </a:stretch>
        </p:blipFill>
        <p:spPr>
          <a:xfrm>
            <a:off x="2000232" y="2357429"/>
            <a:ext cx="6357982" cy="4238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Energy</a:t>
            </a:r>
            <a:endParaRPr lang="ru-RU" dirty="0"/>
          </a:p>
        </p:txBody>
      </p:sp>
      <p:sp>
        <p:nvSpPr>
          <p:cNvPr id="3" name="Содержимое 2"/>
          <p:cNvSpPr>
            <a:spLocks noGrp="1"/>
          </p:cNvSpPr>
          <p:nvPr>
            <p:ph idx="1"/>
          </p:nvPr>
        </p:nvSpPr>
        <p:spPr>
          <a:xfrm>
            <a:off x="285720" y="1285860"/>
            <a:ext cx="8643998" cy="5357850"/>
          </a:xfrm>
        </p:spPr>
        <p:txBody>
          <a:bodyPr/>
          <a:lstStyle/>
          <a:p>
            <a:pPr algn="ctr">
              <a:buNone/>
            </a:pPr>
            <a:r>
              <a:rPr lang="en-US" sz="4000" dirty="0" smtClean="0"/>
              <a:t>Protein</a:t>
            </a:r>
          </a:p>
          <a:p>
            <a:r>
              <a:rPr lang="en-US" sz="2800" dirty="0"/>
              <a:t>Protein is a macro nutrient composed of amino acids that is necessary for the proper growth and function of the human body.  Protein is the most basic building block of all the tissues in the body.</a:t>
            </a:r>
            <a:r>
              <a:rPr lang="ru-RU" sz="2800" dirty="0" smtClean="0"/>
              <a:t> </a:t>
            </a:r>
            <a:r>
              <a:rPr lang="ru-RU" sz="2800" dirty="0" err="1" smtClean="0"/>
              <a:t>In</a:t>
            </a:r>
            <a:r>
              <a:rPr lang="ru-RU" sz="2800" dirty="0" smtClean="0"/>
              <a:t> </a:t>
            </a:r>
            <a:r>
              <a:rPr lang="ru-RU" sz="2800" dirty="0" err="1" smtClean="0"/>
              <a:t>addition</a:t>
            </a:r>
            <a:r>
              <a:rPr lang="ru-RU" sz="2800" dirty="0" smtClean="0"/>
              <a:t> </a:t>
            </a:r>
            <a:r>
              <a:rPr lang="ru-RU" sz="2800" dirty="0" err="1" smtClean="0"/>
              <a:t>to</a:t>
            </a:r>
            <a:r>
              <a:rPr lang="ru-RU" sz="2800" dirty="0" smtClean="0"/>
              <a:t> </a:t>
            </a:r>
            <a:r>
              <a:rPr lang="ru-RU" sz="2800" dirty="0" err="1" smtClean="0"/>
              <a:t>growth</a:t>
            </a:r>
            <a:r>
              <a:rPr lang="ru-RU" sz="2800" dirty="0" smtClean="0"/>
              <a:t> </a:t>
            </a:r>
            <a:r>
              <a:rPr lang="ru-RU" sz="2800" dirty="0" err="1" smtClean="0"/>
              <a:t>and</a:t>
            </a:r>
            <a:r>
              <a:rPr lang="ru-RU" sz="2800" dirty="0" smtClean="0"/>
              <a:t> </a:t>
            </a:r>
            <a:r>
              <a:rPr lang="ru-RU" sz="2800" dirty="0" err="1" smtClean="0"/>
              <a:t>repair</a:t>
            </a:r>
            <a:r>
              <a:rPr lang="ru-RU" sz="2800" dirty="0" smtClean="0"/>
              <a:t> </a:t>
            </a:r>
            <a:r>
              <a:rPr lang="ru-RU" sz="2800" dirty="0" err="1" smtClean="0"/>
              <a:t>of</a:t>
            </a:r>
            <a:r>
              <a:rPr lang="ru-RU" sz="2800" dirty="0" smtClean="0"/>
              <a:t> </a:t>
            </a:r>
            <a:r>
              <a:rPr lang="ru-RU" sz="2800" dirty="0" err="1" smtClean="0"/>
              <a:t>the</a:t>
            </a:r>
            <a:r>
              <a:rPr lang="ru-RU" sz="2800" dirty="0" smtClean="0"/>
              <a:t> </a:t>
            </a:r>
            <a:r>
              <a:rPr lang="ru-RU" sz="2800" dirty="0" err="1" smtClean="0"/>
              <a:t>body</a:t>
            </a:r>
            <a:r>
              <a:rPr lang="ru-RU" sz="2800" dirty="0" smtClean="0"/>
              <a:t> </a:t>
            </a:r>
            <a:r>
              <a:rPr lang="ru-RU" sz="2800" dirty="0" err="1" smtClean="0"/>
              <a:t>protein</a:t>
            </a:r>
            <a:r>
              <a:rPr lang="ru-RU" sz="2800" dirty="0" smtClean="0"/>
              <a:t> </a:t>
            </a:r>
            <a:r>
              <a:rPr lang="ru-RU" sz="2800" dirty="0" err="1" smtClean="0"/>
              <a:t>plays</a:t>
            </a:r>
            <a:r>
              <a:rPr lang="ru-RU" sz="2800" dirty="0" smtClean="0"/>
              <a:t> </a:t>
            </a:r>
            <a:r>
              <a:rPr lang="ru-RU" sz="2800" dirty="0" err="1" smtClean="0"/>
              <a:t>a</a:t>
            </a:r>
            <a:r>
              <a:rPr lang="ru-RU" sz="2800" dirty="0" smtClean="0"/>
              <a:t> </a:t>
            </a:r>
            <a:r>
              <a:rPr lang="ru-RU" sz="2800" dirty="0" err="1" smtClean="0"/>
              <a:t>key</a:t>
            </a:r>
            <a:r>
              <a:rPr lang="ru-RU" sz="2800" dirty="0" smtClean="0"/>
              <a:t> </a:t>
            </a:r>
            <a:r>
              <a:rPr lang="ru-RU" sz="2800" dirty="0" err="1" smtClean="0"/>
              <a:t>role</a:t>
            </a:r>
            <a:r>
              <a:rPr lang="ru-RU" sz="2800" dirty="0" smtClean="0"/>
              <a:t> </a:t>
            </a:r>
            <a:r>
              <a:rPr lang="ru-RU" sz="2800" dirty="0" err="1" smtClean="0"/>
              <a:t>in</a:t>
            </a:r>
            <a:r>
              <a:rPr lang="ru-RU" sz="2800" dirty="0" smtClean="0"/>
              <a:t> </a:t>
            </a:r>
            <a:r>
              <a:rPr lang="ru-RU" sz="2800" dirty="0" err="1" smtClean="0"/>
              <a:t>the</a:t>
            </a:r>
            <a:r>
              <a:rPr lang="ru-RU" sz="2800" dirty="0" smtClean="0"/>
              <a:t> </a:t>
            </a:r>
            <a:r>
              <a:rPr lang="ru-RU" sz="2800" dirty="0" err="1" smtClean="0"/>
              <a:t>production</a:t>
            </a:r>
            <a:r>
              <a:rPr lang="ru-RU" sz="2800" dirty="0" smtClean="0"/>
              <a:t> </a:t>
            </a:r>
            <a:r>
              <a:rPr lang="ru-RU" sz="2800" dirty="0" err="1" smtClean="0"/>
              <a:t>of</a:t>
            </a:r>
            <a:r>
              <a:rPr lang="ru-RU" sz="2800" dirty="0" smtClean="0"/>
              <a:t> </a:t>
            </a:r>
            <a:r>
              <a:rPr lang="ru-RU" sz="2800" dirty="0" err="1" smtClean="0"/>
              <a:t>enzymes</a:t>
            </a:r>
            <a:r>
              <a:rPr lang="ru-RU" sz="2800" dirty="0" smtClean="0"/>
              <a:t>, </a:t>
            </a:r>
            <a:r>
              <a:rPr lang="ru-RU" sz="2800" dirty="0" err="1" smtClean="0"/>
              <a:t>digestion</a:t>
            </a:r>
            <a:r>
              <a:rPr lang="ru-RU" sz="2800" dirty="0" smtClean="0"/>
              <a:t>, </a:t>
            </a:r>
            <a:r>
              <a:rPr lang="ru-RU" sz="2800" dirty="0" err="1" smtClean="0"/>
              <a:t>and</a:t>
            </a:r>
            <a:r>
              <a:rPr lang="ru-RU" sz="2800" dirty="0" smtClean="0"/>
              <a:t> </a:t>
            </a:r>
            <a:r>
              <a:rPr lang="ru-RU" sz="2800" dirty="0" err="1" smtClean="0"/>
              <a:t>proper</a:t>
            </a:r>
            <a:r>
              <a:rPr lang="ru-RU" sz="2800" dirty="0" smtClean="0"/>
              <a:t> </a:t>
            </a:r>
            <a:r>
              <a:rPr lang="ru-RU" sz="2800" dirty="0" err="1" smtClean="0"/>
              <a:t>immune</a:t>
            </a:r>
            <a:r>
              <a:rPr lang="ru-RU" sz="2800" dirty="0" smtClean="0"/>
              <a:t> </a:t>
            </a:r>
            <a:r>
              <a:rPr lang="ru-RU" sz="2800" dirty="0" err="1" smtClean="0"/>
              <a:t>function</a:t>
            </a:r>
            <a:r>
              <a:rPr lang="ru-RU" sz="2800" dirty="0" smtClean="0"/>
              <a:t>.</a:t>
            </a:r>
            <a:endParaRPr lang="en-US" sz="2800" dirty="0" smtClean="0"/>
          </a:p>
          <a:p>
            <a:r>
              <a:rPr lang="en-US" sz="2800" b="1" dirty="0" smtClean="0"/>
              <a:t>You can find protein in: </a:t>
            </a:r>
            <a:r>
              <a:rPr lang="en-US" sz="2800" dirty="0" smtClean="0"/>
              <a:t>lean red meat, fish, poultry, cottage cheese.</a:t>
            </a:r>
            <a:r>
              <a:rPr lang="en-US" sz="2800" dirty="0"/>
              <a:t/>
            </a:r>
            <a:br>
              <a:rPr lang="en-US" sz="2800" dirty="0"/>
            </a:br>
            <a:endParaRPr lang="ru-RU" sz="2800" dirty="0"/>
          </a:p>
        </p:txBody>
      </p:sp>
      <p:pic>
        <p:nvPicPr>
          <p:cNvPr id="4" name="Рисунок 3" descr="1338379445-186.jpg"/>
          <p:cNvPicPr>
            <a:picLocks noChangeAspect="1"/>
          </p:cNvPicPr>
          <p:nvPr/>
        </p:nvPicPr>
        <p:blipFill>
          <a:blip r:embed="rId2"/>
          <a:stretch>
            <a:fillRect/>
          </a:stretch>
        </p:blipFill>
        <p:spPr>
          <a:xfrm>
            <a:off x="0" y="1357298"/>
            <a:ext cx="5643602" cy="3943378"/>
          </a:xfrm>
          <a:prstGeom prst="rect">
            <a:avLst/>
          </a:prstGeom>
          <a:ln>
            <a:noFill/>
          </a:ln>
          <a:effectLst>
            <a:outerShdw blurRad="292100" dist="139700" dir="2700000" algn="tl" rotWithShape="0">
              <a:srgbClr val="333333">
                <a:alpha val="65000"/>
              </a:srgbClr>
            </a:outerShdw>
          </a:effectLst>
        </p:spPr>
      </p:pic>
      <p:pic>
        <p:nvPicPr>
          <p:cNvPr id="5" name="Рисунок 4" descr="Fish-and-Meat-Foods-High-in-Protein.jpg"/>
          <p:cNvPicPr>
            <a:picLocks noChangeAspect="1"/>
          </p:cNvPicPr>
          <p:nvPr/>
        </p:nvPicPr>
        <p:blipFill>
          <a:blip r:embed="rId3"/>
          <a:stretch>
            <a:fillRect/>
          </a:stretch>
        </p:blipFill>
        <p:spPr>
          <a:xfrm>
            <a:off x="714348" y="1785926"/>
            <a:ext cx="5857916" cy="3910159"/>
          </a:xfrm>
          <a:prstGeom prst="rect">
            <a:avLst/>
          </a:prstGeom>
          <a:ln>
            <a:noFill/>
          </a:ln>
          <a:effectLst>
            <a:outerShdw blurRad="292100" dist="139700" dir="2700000" algn="tl" rotWithShape="0">
              <a:srgbClr val="333333">
                <a:alpha val="65000"/>
              </a:srgbClr>
            </a:outerShdw>
          </a:effectLst>
        </p:spPr>
      </p:pic>
      <p:pic>
        <p:nvPicPr>
          <p:cNvPr id="6" name="Рисунок 5" descr="грудка.jpg"/>
          <p:cNvPicPr>
            <a:picLocks noChangeAspect="1"/>
          </p:cNvPicPr>
          <p:nvPr/>
        </p:nvPicPr>
        <p:blipFill>
          <a:blip r:embed="rId4"/>
          <a:stretch>
            <a:fillRect/>
          </a:stretch>
        </p:blipFill>
        <p:spPr>
          <a:xfrm>
            <a:off x="1571604" y="2143116"/>
            <a:ext cx="6235564" cy="4000528"/>
          </a:xfrm>
          <a:prstGeom prst="rect">
            <a:avLst/>
          </a:prstGeom>
          <a:ln>
            <a:noFill/>
          </a:ln>
          <a:effectLst>
            <a:outerShdw blurRad="292100" dist="139700" dir="2700000" algn="tl" rotWithShape="0">
              <a:srgbClr val="333333">
                <a:alpha val="65000"/>
              </a:srgbClr>
            </a:outerShdw>
          </a:effectLst>
        </p:spPr>
      </p:pic>
      <p:pic>
        <p:nvPicPr>
          <p:cNvPr id="7" name="Рисунок 6" descr="cottagecheese-dish2.jpg"/>
          <p:cNvPicPr>
            <a:picLocks noChangeAspect="1"/>
          </p:cNvPicPr>
          <p:nvPr/>
        </p:nvPicPr>
        <p:blipFill>
          <a:blip r:embed="rId5"/>
          <a:stretch>
            <a:fillRect/>
          </a:stretch>
        </p:blipFill>
        <p:spPr>
          <a:xfrm>
            <a:off x="2357422" y="2571744"/>
            <a:ext cx="6215106" cy="39648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Energy</a:t>
            </a:r>
            <a:endParaRPr lang="ru-RU" dirty="0"/>
          </a:p>
        </p:txBody>
      </p:sp>
      <p:sp>
        <p:nvSpPr>
          <p:cNvPr id="3" name="Содержимое 2"/>
          <p:cNvSpPr>
            <a:spLocks noGrp="1"/>
          </p:cNvSpPr>
          <p:nvPr>
            <p:ph idx="1"/>
          </p:nvPr>
        </p:nvSpPr>
        <p:spPr>
          <a:xfrm>
            <a:off x="357158" y="1285860"/>
            <a:ext cx="8501122" cy="5429288"/>
          </a:xfrm>
        </p:spPr>
        <p:txBody>
          <a:bodyPr/>
          <a:lstStyle/>
          <a:p>
            <a:pPr algn="ctr">
              <a:buNone/>
            </a:pPr>
            <a:r>
              <a:rPr lang="en-US" sz="4000" dirty="0" smtClean="0"/>
              <a:t>Beta-carotene</a:t>
            </a:r>
          </a:p>
          <a:p>
            <a:r>
              <a:rPr lang="en-US" sz="2800" dirty="0"/>
              <a:t>Beta Carotene is a </a:t>
            </a:r>
            <a:r>
              <a:rPr lang="en-US" sz="2800" dirty="0" err="1"/>
              <a:t>carotenoid</a:t>
            </a:r>
            <a:r>
              <a:rPr lang="en-US" sz="2800" dirty="0"/>
              <a:t> compound responsible for giving fruits and vegetables their orange pigment. A powerful antioxidant, beta carotene has been found to help protect against cancer and aging</a:t>
            </a:r>
            <a:r>
              <a:rPr lang="ru-RU" sz="2800" dirty="0"/>
              <a:t>. </a:t>
            </a:r>
            <a:r>
              <a:rPr lang="ru-RU" sz="2800" dirty="0" err="1"/>
              <a:t>Beta-carotene</a:t>
            </a:r>
            <a:r>
              <a:rPr lang="ru-RU" sz="2800" dirty="0"/>
              <a:t> </a:t>
            </a:r>
            <a:r>
              <a:rPr lang="ru-RU" sz="2800" dirty="0" err="1"/>
              <a:t>is</a:t>
            </a:r>
            <a:r>
              <a:rPr lang="ru-RU" sz="2800" dirty="0"/>
              <a:t> </a:t>
            </a:r>
            <a:r>
              <a:rPr lang="ru-RU" sz="2800" dirty="0" err="1"/>
              <a:t>a</a:t>
            </a:r>
            <a:r>
              <a:rPr lang="ru-RU" sz="2800" dirty="0"/>
              <a:t> </a:t>
            </a:r>
            <a:r>
              <a:rPr lang="ru-RU" sz="2800" dirty="0" err="1"/>
              <a:t>fat</a:t>
            </a:r>
            <a:r>
              <a:rPr lang="ru-RU" sz="2800" dirty="0"/>
              <a:t> </a:t>
            </a:r>
            <a:r>
              <a:rPr lang="ru-RU" sz="2800" dirty="0" err="1"/>
              <a:t>soluble</a:t>
            </a:r>
            <a:r>
              <a:rPr lang="ru-RU" sz="2800" dirty="0"/>
              <a:t> </a:t>
            </a:r>
            <a:r>
              <a:rPr lang="ru-RU" sz="2800" dirty="0" err="1"/>
              <a:t>vitamin</a:t>
            </a:r>
            <a:r>
              <a:rPr lang="ru-RU" sz="2800" dirty="0"/>
              <a:t>, </a:t>
            </a:r>
            <a:r>
              <a:rPr lang="ru-RU" sz="2800" dirty="0" err="1"/>
              <a:t>so</a:t>
            </a:r>
            <a:r>
              <a:rPr lang="ru-RU" sz="2800" dirty="0"/>
              <a:t> </a:t>
            </a:r>
            <a:r>
              <a:rPr lang="ru-RU" sz="2800" dirty="0" err="1"/>
              <a:t>eating</a:t>
            </a:r>
            <a:r>
              <a:rPr lang="ru-RU" sz="2800" dirty="0"/>
              <a:t> </a:t>
            </a:r>
            <a:r>
              <a:rPr lang="ru-RU" sz="2800" dirty="0" err="1"/>
              <a:t>the</a:t>
            </a:r>
            <a:r>
              <a:rPr lang="ru-RU" sz="2800" dirty="0"/>
              <a:t> </a:t>
            </a:r>
            <a:r>
              <a:rPr lang="ru-RU" sz="2800" dirty="0" err="1"/>
              <a:t>following</a:t>
            </a:r>
            <a:r>
              <a:rPr lang="ru-RU" sz="2800" dirty="0"/>
              <a:t> </a:t>
            </a:r>
            <a:r>
              <a:rPr lang="ru-RU" sz="2800" dirty="0" err="1"/>
              <a:t>foods</a:t>
            </a:r>
            <a:r>
              <a:rPr lang="ru-RU" sz="2800" dirty="0"/>
              <a:t> </a:t>
            </a:r>
            <a:r>
              <a:rPr lang="ru-RU" sz="2800" dirty="0" err="1"/>
              <a:t>with</a:t>
            </a:r>
            <a:r>
              <a:rPr lang="ru-RU" sz="2800" dirty="0"/>
              <a:t> </a:t>
            </a:r>
            <a:r>
              <a:rPr lang="ru-RU" sz="2800" dirty="0" err="1"/>
              <a:t>a</a:t>
            </a:r>
            <a:r>
              <a:rPr lang="ru-RU" sz="2800" dirty="0"/>
              <a:t> </a:t>
            </a:r>
            <a:r>
              <a:rPr lang="ru-RU" sz="2800" dirty="0" err="1"/>
              <a:t>fat</a:t>
            </a:r>
            <a:r>
              <a:rPr lang="ru-RU" sz="2800" dirty="0"/>
              <a:t> </a:t>
            </a:r>
            <a:r>
              <a:rPr lang="ru-RU" sz="2800" dirty="0" err="1"/>
              <a:t>like</a:t>
            </a:r>
            <a:r>
              <a:rPr lang="ru-RU" sz="2800" dirty="0"/>
              <a:t> </a:t>
            </a:r>
            <a:r>
              <a:rPr lang="ru-RU" sz="2800" dirty="0" err="1"/>
              <a:t>olive</a:t>
            </a:r>
            <a:r>
              <a:rPr lang="ru-RU" sz="2800" dirty="0"/>
              <a:t> </a:t>
            </a:r>
            <a:r>
              <a:rPr lang="ru-RU" sz="2800" dirty="0" err="1"/>
              <a:t>oil</a:t>
            </a:r>
            <a:r>
              <a:rPr lang="ru-RU" sz="2800" dirty="0"/>
              <a:t> </a:t>
            </a:r>
            <a:r>
              <a:rPr lang="ru-RU" sz="2800" dirty="0" err="1"/>
              <a:t>or</a:t>
            </a:r>
            <a:r>
              <a:rPr lang="ru-RU" sz="2800" dirty="0"/>
              <a:t> </a:t>
            </a:r>
            <a:r>
              <a:rPr lang="ru-RU" sz="2800" dirty="0" err="1"/>
              <a:t>nuts</a:t>
            </a:r>
            <a:r>
              <a:rPr lang="ru-RU" sz="2800" dirty="0"/>
              <a:t> </a:t>
            </a:r>
            <a:r>
              <a:rPr lang="ru-RU" sz="2800" dirty="0" err="1"/>
              <a:t>can</a:t>
            </a:r>
            <a:r>
              <a:rPr lang="ru-RU" sz="2800" dirty="0"/>
              <a:t> </a:t>
            </a:r>
            <a:r>
              <a:rPr lang="ru-RU" sz="2800" dirty="0" err="1"/>
              <a:t>help</a:t>
            </a:r>
            <a:r>
              <a:rPr lang="ru-RU" sz="2800" dirty="0"/>
              <a:t> </a:t>
            </a:r>
            <a:r>
              <a:rPr lang="ru-RU" sz="2800" dirty="0" err="1"/>
              <a:t>absorption</a:t>
            </a:r>
            <a:r>
              <a:rPr lang="ru-RU" sz="2800" dirty="0" smtClean="0"/>
              <a:t>.</a:t>
            </a:r>
            <a:endParaRPr lang="en-US" sz="2800" dirty="0" smtClean="0"/>
          </a:p>
          <a:p>
            <a:r>
              <a:rPr lang="en-US" sz="2800" b="1" dirty="0" smtClean="0"/>
              <a:t>You can find beta-carotene in: </a:t>
            </a:r>
            <a:r>
              <a:rPr lang="en-US" sz="2800" dirty="0" smtClean="0"/>
              <a:t>mango, red pepper, carrot, lettuce.</a:t>
            </a:r>
            <a:endParaRPr lang="en-US" sz="2800" b="1" dirty="0" smtClean="0"/>
          </a:p>
          <a:p>
            <a:pPr>
              <a:buNone/>
            </a:pPr>
            <a:endParaRPr lang="ru-RU" sz="2800" dirty="0"/>
          </a:p>
          <a:p>
            <a:endParaRPr lang="ru-RU" sz="4000" dirty="0"/>
          </a:p>
        </p:txBody>
      </p:sp>
      <p:pic>
        <p:nvPicPr>
          <p:cNvPr id="4" name="Рисунок 3" descr="african-mango-15.jpg"/>
          <p:cNvPicPr>
            <a:picLocks noChangeAspect="1"/>
          </p:cNvPicPr>
          <p:nvPr/>
        </p:nvPicPr>
        <p:blipFill>
          <a:blip r:embed="rId2"/>
          <a:stretch>
            <a:fillRect/>
          </a:stretch>
        </p:blipFill>
        <p:spPr>
          <a:xfrm>
            <a:off x="0" y="1357298"/>
            <a:ext cx="5429288" cy="3781425"/>
          </a:xfrm>
          <a:prstGeom prst="rect">
            <a:avLst/>
          </a:prstGeom>
          <a:ln>
            <a:noFill/>
          </a:ln>
          <a:effectLst>
            <a:outerShdw blurRad="292100" dist="139700" dir="2700000" algn="tl" rotWithShape="0">
              <a:srgbClr val="333333">
                <a:alpha val="65000"/>
              </a:srgbClr>
            </a:outerShdw>
          </a:effectLst>
        </p:spPr>
      </p:pic>
      <p:pic>
        <p:nvPicPr>
          <p:cNvPr id="5" name="Рисунок 4" descr="1a44fd168b831873a8cca6659ec4a3e4.jpg"/>
          <p:cNvPicPr>
            <a:picLocks noChangeAspect="1"/>
          </p:cNvPicPr>
          <p:nvPr/>
        </p:nvPicPr>
        <p:blipFill>
          <a:blip r:embed="rId3"/>
          <a:stretch>
            <a:fillRect/>
          </a:stretch>
        </p:blipFill>
        <p:spPr>
          <a:xfrm>
            <a:off x="714348" y="1928802"/>
            <a:ext cx="5643602" cy="3774159"/>
          </a:xfrm>
          <a:prstGeom prst="rect">
            <a:avLst/>
          </a:prstGeom>
          <a:ln>
            <a:noFill/>
          </a:ln>
          <a:effectLst>
            <a:outerShdw blurRad="292100" dist="139700" dir="2700000" algn="tl" rotWithShape="0">
              <a:srgbClr val="333333">
                <a:alpha val="65000"/>
              </a:srgbClr>
            </a:outerShdw>
          </a:effectLst>
        </p:spPr>
      </p:pic>
      <p:pic>
        <p:nvPicPr>
          <p:cNvPr id="6" name="Рисунок 5" descr="67631382_ng8morkov.jpg"/>
          <p:cNvPicPr>
            <a:picLocks noChangeAspect="1"/>
          </p:cNvPicPr>
          <p:nvPr/>
        </p:nvPicPr>
        <p:blipFill>
          <a:blip r:embed="rId4"/>
          <a:stretch>
            <a:fillRect/>
          </a:stretch>
        </p:blipFill>
        <p:spPr>
          <a:xfrm>
            <a:off x="1714480" y="2285992"/>
            <a:ext cx="5715040" cy="3810026"/>
          </a:xfrm>
          <a:prstGeom prst="rect">
            <a:avLst/>
          </a:prstGeom>
          <a:ln>
            <a:noFill/>
          </a:ln>
          <a:effectLst>
            <a:outerShdw blurRad="292100" dist="139700" dir="2700000" algn="tl" rotWithShape="0">
              <a:srgbClr val="333333">
                <a:alpha val="65000"/>
              </a:srgbClr>
            </a:outerShdw>
          </a:effectLst>
        </p:spPr>
      </p:pic>
      <p:pic>
        <p:nvPicPr>
          <p:cNvPr id="7" name="Рисунок 6" descr="9ef69701a462a3bae41c2b62d516b0a4_0604f412efac8c80e3d132151b16aeae.jpg"/>
          <p:cNvPicPr>
            <a:picLocks noChangeAspect="1"/>
          </p:cNvPicPr>
          <p:nvPr/>
        </p:nvPicPr>
        <p:blipFill>
          <a:blip r:embed="rId5"/>
          <a:stretch>
            <a:fillRect/>
          </a:stretch>
        </p:blipFill>
        <p:spPr>
          <a:xfrm>
            <a:off x="2714612" y="2643182"/>
            <a:ext cx="5572164" cy="3904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utrition design template">
  <a:themeElements>
    <a:clrScheme name="">
      <a:dk1>
        <a:srgbClr val="000000"/>
      </a:dk1>
      <a:lt1>
        <a:srgbClr val="FFFFFF"/>
      </a:lt1>
      <a:dk2>
        <a:srgbClr val="B2B2B2"/>
      </a:dk2>
      <a:lt2>
        <a:srgbClr val="333333"/>
      </a:lt2>
      <a:accent1>
        <a:srgbClr val="FFFF99"/>
      </a:accent1>
      <a:accent2>
        <a:srgbClr val="FFCC99"/>
      </a:accent2>
      <a:accent3>
        <a:srgbClr val="D5D5D5"/>
      </a:accent3>
      <a:accent4>
        <a:srgbClr val="DADADA"/>
      </a:accent4>
      <a:accent5>
        <a:srgbClr val="FFFFCA"/>
      </a:accent5>
      <a:accent6>
        <a:srgbClr val="E7B98A"/>
      </a:accent6>
      <a:hlink>
        <a:srgbClr val="FF9933"/>
      </a:hlink>
      <a:folHlink>
        <a:srgbClr val="FF6600"/>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333333"/>
        </a:dk1>
        <a:lt1>
          <a:srgbClr val="B2B2B2"/>
        </a:lt1>
        <a:dk2>
          <a:srgbClr val="FFFFFF"/>
        </a:dk2>
        <a:lt2>
          <a:srgbClr val="000000"/>
        </a:lt2>
        <a:accent1>
          <a:srgbClr val="FFFF99"/>
        </a:accent1>
        <a:accent2>
          <a:srgbClr val="FFCC99"/>
        </a:accent2>
        <a:accent3>
          <a:srgbClr val="D5D5D5"/>
        </a:accent3>
        <a:accent4>
          <a:srgbClr val="2A2A2A"/>
        </a:accent4>
        <a:accent5>
          <a:srgbClr val="FFFFCA"/>
        </a:accent5>
        <a:accent6>
          <a:srgbClr val="E7B98A"/>
        </a:accent6>
        <a:hlink>
          <a:srgbClr val="FF9933"/>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Nutrition design template</Template>
  <TotalTime>165</TotalTime>
  <Words>630</Words>
  <Application>Microsoft Office PowerPoint</Application>
  <PresentationFormat>Экран (4:3)</PresentationFormat>
  <Paragraphs>48</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Times New Roman</vt:lpstr>
      <vt:lpstr>Arial</vt:lpstr>
      <vt:lpstr>Tahoma</vt:lpstr>
      <vt:lpstr>Wingdings</vt:lpstr>
      <vt:lpstr>Nutrition design template</vt:lpstr>
      <vt:lpstr>Healthy Food &amp; Healthy Lifestyle</vt:lpstr>
      <vt:lpstr>Healthy Food</vt:lpstr>
      <vt:lpstr>Healthy Food</vt:lpstr>
      <vt:lpstr>Mental Work</vt:lpstr>
      <vt:lpstr>Mental Work</vt:lpstr>
      <vt:lpstr>Stressless</vt:lpstr>
      <vt:lpstr>Stressless</vt:lpstr>
      <vt:lpstr>Energy</vt:lpstr>
      <vt:lpstr>Energy</vt:lpstr>
      <vt:lpstr>Healthy Lifestyle</vt:lpstr>
      <vt:lpstr>Healthy Lifestyle</vt:lpstr>
      <vt:lpstr>Слайд 12</vt:lpstr>
    </vt:vector>
  </TitlesOfParts>
  <Manager/>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Food &amp; Healthy Lifestyle</dc:title>
  <dc:subject/>
  <dc:creator>Admin</dc:creator>
  <cp:keywords/>
  <dc:description/>
  <cp:lastModifiedBy>Admin</cp:lastModifiedBy>
  <cp:revision>22</cp:revision>
  <dcterms:created xsi:type="dcterms:W3CDTF">2013-03-21T16:15:10Z</dcterms:created>
  <dcterms:modified xsi:type="dcterms:W3CDTF">2013-03-21T19:01:00Z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TC011408091049</vt:lpwstr>
  </property>
</Properties>
</file>