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33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6EB7A-0034-4C76-9F42-479EDE204AEA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5DECE-4651-49D0-99BE-C5150384F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DECE-4651-49D0-99BE-C5150384F65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43;&#1077;&#1085;&#1088;&#1110;&#1093;%20&#1043;&#1077;&#1081;&#1085;&#1077;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en-US" sz="8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hand521 BT" pitchFamily="66" charset="0"/>
              </a:rPr>
              <a:t>Heinrich Heine</a:t>
            </a:r>
            <a:endParaRPr lang="ru-RU" sz="80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66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02" name="Picture 2" descr="http://russo.com.ua/photos/entsiklopediya_kolera/geyne_genri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26077"/>
            <a:ext cx="4392488" cy="5331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de-DE" sz="36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hand521 BT" pitchFamily="66" charset="0"/>
              </a:rPr>
              <a:t>Die  letzten  Jahre  seines  Lebens  war Heine  schwer  krank.</a:t>
            </a:r>
            <a:r>
              <a:rPr lang="ru-RU" sz="36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de-DE" sz="36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hand521 BT" pitchFamily="66" charset="0"/>
              </a:rPr>
              <a:t>Er  starb  am  27.  Februar  1856.</a:t>
            </a:r>
            <a:endParaRPr lang="ru-RU" sz="36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66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8130" name="Picture 2" descr="http://img0.liveinternet.ru/images/attach/c/9/108/20/108020718_Gein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99117"/>
            <a:ext cx="3494162" cy="4658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Файл:HeineMonu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0967" y="3140968"/>
            <a:ext cx="5363033" cy="3593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764704"/>
            <a:ext cx="5184576" cy="4525963"/>
          </a:xfrm>
        </p:spPr>
        <p:txBody>
          <a:bodyPr/>
          <a:lstStyle/>
          <a:p>
            <a:pPr algn="ctr">
              <a:buNone/>
            </a:pP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Freehand521 BT" pitchFamily="66" charset="0"/>
              </a:rPr>
              <a:t>Der  größte  deutsche  Lyriker  und  Publizist  </a:t>
            </a:r>
            <a:r>
              <a:rPr lang="de-DE" sz="3600" dirty="0" smtClean="0">
                <a:latin typeface="Freehand521 BT" pitchFamily="66" charset="0"/>
              </a:rPr>
              <a:t>des  neunzehnten  Jahrhunderts Heinrich  Heine  wurde  am  13.  Dezember  1797 in  Düsseldorf  geboren.</a:t>
            </a:r>
            <a:endParaRPr lang="ru-RU" sz="3600" dirty="0"/>
          </a:p>
        </p:txBody>
      </p:sp>
      <p:pic>
        <p:nvPicPr>
          <p:cNvPr id="39938" name="Picture 2" descr="http://www.duesseldorf.de/stadtarchiv/stadtgeschichte/zeitleiste/zeitleiste_bilder/180_240_050_he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57250"/>
            <a:ext cx="4191000" cy="600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de-DE" dirty="0" smtClean="0">
                <a:latin typeface="Freehand521 BT" pitchFamily="66" charset="0"/>
              </a:rPr>
              <a:t>Heinrich  sollte  wie  sein  Vater Kaufmann  werden.</a:t>
            </a:r>
            <a:r>
              <a:rPr lang="ru-RU" dirty="0" smtClean="0"/>
              <a:t> </a:t>
            </a:r>
            <a:r>
              <a:rPr lang="de-DE" dirty="0" smtClean="0">
                <a:latin typeface="Freehand521 BT" pitchFamily="66" charset="0"/>
              </a:rPr>
              <a:t>Dieser  Beruf  interessierte  ihn  aber nicht.</a:t>
            </a:r>
            <a:r>
              <a:rPr lang="ru-RU" dirty="0" smtClean="0"/>
              <a:t> </a:t>
            </a:r>
            <a:r>
              <a:rPr lang="de-DE" dirty="0" smtClean="0">
                <a:latin typeface="Freehand521 BT" pitchFamily="66" charset="0"/>
              </a:rPr>
              <a:t>Seit  1819  besuchte  Heine  die  Universität,  </a:t>
            </a:r>
            <a:r>
              <a:rPr lang="de-DE" u="sng" dirty="0" smtClean="0">
                <a:latin typeface="Freehand521 BT" pitchFamily="66" charset="0"/>
              </a:rPr>
              <a:t>zuerst  in  Bonn</a:t>
            </a:r>
            <a:r>
              <a:rPr lang="de-DE" dirty="0" smtClean="0">
                <a:latin typeface="Freehand521 BT" pitchFamily="66" charset="0"/>
              </a:rPr>
              <a:t>,  dann  in  </a:t>
            </a:r>
            <a:r>
              <a:rPr lang="de-DE" u="sng" dirty="0" smtClean="0">
                <a:latin typeface="Freehand521 BT" pitchFamily="66" charset="0"/>
              </a:rPr>
              <a:t>Göttingen und  Berlin</a:t>
            </a:r>
            <a:r>
              <a:rPr lang="de-DE" dirty="0" smtClean="0">
                <a:latin typeface="Freehand521 BT" pitchFamily="66" charset="0"/>
              </a:rPr>
              <a:t>. Er  studierte  Rechtswissenschaft,  interessierte  sich  aber  für  Literatur,  Kunst und  Politik.</a:t>
            </a:r>
            <a:endParaRPr lang="ru-RU" dirty="0"/>
          </a:p>
        </p:txBody>
      </p:sp>
      <p:pic>
        <p:nvPicPr>
          <p:cNvPr id="4" name="Picture 7" descr="0,,4335553_1,00">
            <a:hlinkClick r:id="rId2" action="ppaction://hlinkpres?slideindex=15&amp;slidetitle=Слайд 15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89040"/>
            <a:ext cx="486255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0,,3038189_1,00">
            <a:hlinkClick r:id="rId2" action="ppaction://hlinkpres?slideindex=11&amp;slidetitle=Слайд 1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3641192" cy="250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260648"/>
            <a:ext cx="4845224" cy="4525963"/>
          </a:xfrm>
        </p:spPr>
        <p:txBody>
          <a:bodyPr/>
          <a:lstStyle/>
          <a:p>
            <a:pPr algn="ctr"/>
            <a:r>
              <a:rPr lang="de-DE" sz="3600" dirty="0" smtClean="0">
                <a:latin typeface="Freehand521 BT" pitchFamily="66" charset="0"/>
              </a:rPr>
              <a:t>Nach der schule </a:t>
            </a:r>
            <a:r>
              <a:rPr lang="de-DE" sz="3600" dirty="0" err="1" smtClean="0">
                <a:latin typeface="Freehand521 BT" pitchFamily="66" charset="0"/>
              </a:rPr>
              <a:t>be</a:t>
            </a:r>
            <a:r>
              <a:rPr lang="en-US" sz="3600" dirty="0" smtClean="0">
                <a:latin typeface="Freehand521 BT" pitchFamily="66" charset="0"/>
              </a:rPr>
              <a:t>g</a:t>
            </a:r>
            <a:r>
              <a:rPr lang="de-DE" sz="3600" dirty="0" err="1" smtClean="0">
                <a:latin typeface="Freehand521 BT" pitchFamily="66" charset="0"/>
              </a:rPr>
              <a:t>ann</a:t>
            </a:r>
            <a:r>
              <a:rPr lang="de-DE" sz="3600" dirty="0" smtClean="0">
                <a:latin typeface="Freehand521 BT" pitchFamily="66" charset="0"/>
              </a:rPr>
              <a:t> </a:t>
            </a:r>
            <a:r>
              <a:rPr lang="de-DE" sz="3600" dirty="0" smtClean="0">
                <a:latin typeface="Freehand521 BT" pitchFamily="66" charset="0"/>
              </a:rPr>
              <a:t>Heine eine kaufmännische Lehre zunächst in </a:t>
            </a:r>
            <a:r>
              <a:rPr lang="de-DE" sz="3600" dirty="0" err="1" smtClean="0">
                <a:latin typeface="Freehand521 BT" pitchFamily="66" charset="0"/>
              </a:rPr>
              <a:t>Franfurt</a:t>
            </a:r>
            <a:r>
              <a:rPr lang="de-DE" sz="3600" dirty="0" smtClean="0">
                <a:latin typeface="Freehand521 BT" pitchFamily="66" charset="0"/>
              </a:rPr>
              <a:t> dann ab 1815 bei </a:t>
            </a:r>
            <a:r>
              <a:rPr lang="de-DE" sz="3600" u="sng" dirty="0" smtClean="0">
                <a:latin typeface="Freehand521 BT" pitchFamily="66" charset="0"/>
              </a:rPr>
              <a:t>seinem Onkel Salomon </a:t>
            </a:r>
            <a:r>
              <a:rPr lang="de-DE" sz="3600" dirty="0" smtClean="0">
                <a:latin typeface="Freehand521 BT" pitchFamily="66" charset="0"/>
              </a:rPr>
              <a:t>Heine in Hamburg. Bis zu seinem eigenen Tod im Jahr 1844 unterstützte der Onkel Heinrich finanziell.</a:t>
            </a:r>
            <a:endParaRPr lang="ru-RU" sz="3600" dirty="0"/>
          </a:p>
        </p:txBody>
      </p:sp>
      <p:pic>
        <p:nvPicPr>
          <p:cNvPr id="2050" name="Picture 2" descr="http://img0.liveinternet.ru/images/attach/c/4/81/47/81047276_4514961_dyadya_Solo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827660" cy="511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Freehand521 BT" pitchFamily="66" charset="0"/>
              </a:rPr>
              <a:t>1821  erschien  die  erste  Sammlung  </a:t>
            </a:r>
            <a:r>
              <a:rPr lang="de-DE" dirty="0" smtClean="0">
                <a:latin typeface="Freehand521 BT" pitchFamily="66" charset="0"/>
              </a:rPr>
              <a:t>der</a:t>
            </a:r>
            <a:r>
              <a:rPr lang="ru-RU" dirty="0" smtClean="0"/>
              <a:t> </a:t>
            </a:r>
            <a:r>
              <a:rPr lang="de-DE" dirty="0" smtClean="0">
                <a:latin typeface="Freehand521 BT" pitchFamily="66" charset="0"/>
              </a:rPr>
              <a:t>Gedichte  von  Heine.</a:t>
            </a:r>
            <a:r>
              <a:rPr lang="ru-RU" dirty="0" smtClean="0"/>
              <a:t> </a:t>
            </a:r>
            <a:r>
              <a:rPr lang="de-DE" dirty="0" smtClean="0">
                <a:latin typeface="Freehand521 BT" pitchFamily="66" charset="0"/>
              </a:rPr>
              <a:t>Später  vereinigte  Heine  alle  Gedichte, die  er  in  den  Jahren  1817—1826  geschrieben  hatte,  in  dem  bekannten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Freehand521 BT" pitchFamily="66" charset="0"/>
              </a:rPr>
              <a:t>“Buch  der  Lieder”.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62" name="Picture 2" descr="http://www.froelichundkaufmann.de/out/pictures/generated/product/1/380_340_100/332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2552700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http://de.academic.ru/pictures/dewiki/72/Heine_Buch_der_Lieder_1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4293560" cy="342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8" name="Picture 8" descr="http://i040.radikal.ru/1103/72/62cc71a582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01008"/>
            <a:ext cx="2542659" cy="317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de-DE" sz="40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hand521 BT" pitchFamily="66" charset="0"/>
              </a:rPr>
              <a:t>Das  Buch,  in  dem  er  seine  Heimat,  die Natur,  das  Leben  besingt,  machte  ihn weltbekannt.</a:t>
            </a:r>
            <a:endParaRPr lang="ru-RU" sz="400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66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986" name="Picture 2" descr="http://www.goethezeitportal.de/fileadmin/Images/db/wiss/bildende_kunst/illustrationen/bruening_buch_der_lieder/Heine_Minerva_Traumbilder__600x924_.jpg"/>
          <p:cNvPicPr>
            <a:picLocks noChangeAspect="1" noChangeArrowheads="1"/>
          </p:cNvPicPr>
          <p:nvPr/>
        </p:nvPicPr>
        <p:blipFill>
          <a:blip r:embed="rId3" cstate="print"/>
          <a:srcRect t="2023" b="9123"/>
          <a:stretch>
            <a:fillRect/>
          </a:stretch>
        </p:blipFill>
        <p:spPr bwMode="auto">
          <a:xfrm>
            <a:off x="179512" y="2492896"/>
            <a:ext cx="3190045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://s45.radikal.ru/i110/1209/b3/3c844a2a7a28.jpg"/>
          <p:cNvPicPr>
            <a:picLocks noChangeAspect="1" noChangeArrowheads="1"/>
          </p:cNvPicPr>
          <p:nvPr/>
        </p:nvPicPr>
        <p:blipFill>
          <a:blip r:embed="rId4" cstate="print"/>
          <a:srcRect r="3315" b="4714"/>
          <a:stretch>
            <a:fillRect/>
          </a:stretch>
        </p:blipFill>
        <p:spPr bwMode="auto">
          <a:xfrm>
            <a:off x="6084168" y="2564904"/>
            <a:ext cx="2880320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http://www.goethezeitportal.de/fileadmin/Images/db/wiss/bildende_kunst/illustrationen/bruening_buch_der_lieder/Heine_Minerva_Portrait__600x880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492896"/>
            <a:ext cx="2880320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/>
          <a:lstStyle/>
          <a:p>
            <a:r>
              <a:rPr lang="de-DE" dirty="0" smtClean="0">
                <a:latin typeface="Freehand521 BT" pitchFamily="66" charset="0"/>
              </a:rPr>
              <a:t>Heine  reiste  sehr  viel  durch  Deutschland.</a:t>
            </a:r>
            <a:r>
              <a:rPr lang="ru-RU" dirty="0" smtClean="0"/>
              <a:t> </a:t>
            </a:r>
            <a:r>
              <a:rPr lang="de-DE" dirty="0" smtClean="0">
                <a:latin typeface="Freehand521 BT" pitchFamily="66" charset="0"/>
              </a:rPr>
              <a:t>Noch  als  Student  machte  er  eine  Wanderung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Freehand521 BT" pitchFamily="66" charset="0"/>
              </a:rPr>
              <a:t>durch  den  Harz</a:t>
            </a:r>
            <a:r>
              <a:rPr lang="de-DE" dirty="0" smtClean="0">
                <a:latin typeface="Freehand521 BT" pitchFamily="66" charset="0"/>
              </a:rPr>
              <a:t>.</a:t>
            </a:r>
            <a:endParaRPr lang="ru-RU" dirty="0"/>
          </a:p>
        </p:txBody>
      </p:sp>
      <p:pic>
        <p:nvPicPr>
          <p:cNvPr id="43010" name="Picture 2" descr="http://cdn.eupedia.com/images/content/wernigero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4048125" cy="269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www.travdo.de/data/offer/559c3b3dc77468dd31e49b2823def4e4_136135439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367808" cy="290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http://www.freizeitfreunde.de/media/images/artikel/5kultur___unterhaltung/1wissenswert/archiv_43/08_22/wasserregal/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995682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4525963"/>
          </a:xfrm>
        </p:spPr>
        <p:txBody>
          <a:bodyPr/>
          <a:lstStyle/>
          <a:p>
            <a:r>
              <a:rPr lang="de-DE" dirty="0" smtClean="0">
                <a:latin typeface="Freehand521 BT" pitchFamily="66" charset="0"/>
              </a:rPr>
              <a:t>Davon  erzählte  der  Dichter  in  seinem Prosawerk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Freehand521 BT" pitchFamily="66" charset="0"/>
              </a:rPr>
              <a:t>“Die  Harzreise”.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smtClean="0">
                <a:latin typeface="Freehand521 BT" pitchFamily="66" charset="0"/>
              </a:rPr>
              <a:t>Dieses  Werk  ist  eine  scharfe  Satire  auf das damalige Deutschland, auf die bürgerliche  Gesellschaft.</a:t>
            </a:r>
            <a:endParaRPr lang="ru-RU" dirty="0"/>
          </a:p>
        </p:txBody>
      </p:sp>
      <p:pic>
        <p:nvPicPr>
          <p:cNvPr id="46082" name="Picture 2" descr="http://www.buchladen-alpnach.ch/images/product_images/popup_images/7937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2704438" cy="418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http://creativeimages.akg-images.de/wp-content/flagallery/wald/2-l13-a1-1828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564904"/>
            <a:ext cx="5544616" cy="419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4525963"/>
          </a:xfrm>
        </p:spPr>
        <p:txBody>
          <a:bodyPr/>
          <a:lstStyle/>
          <a:p>
            <a:r>
              <a:rPr lang="de-DE" dirty="0" smtClean="0">
                <a:latin typeface="Freehand521 BT" pitchFamily="66" charset="0"/>
              </a:rPr>
              <a:t>1831  fuhr  Heine  nach  Paris,  wo  er  bis zu  seinem  Tode  lebte. In  Paris  entstanden  seine  schönsten Dichtungen,  wie  sein  größtes  politisches  Poem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Freehand521 BT" pitchFamily="66" charset="0"/>
              </a:rPr>
              <a:t>“Deutschland.  Ein  Wintermärchen” </a:t>
            </a:r>
            <a:r>
              <a:rPr lang="de-DE" dirty="0" smtClean="0">
                <a:latin typeface="Freehand521 BT" pitchFamily="66" charset="0"/>
              </a:rPr>
              <a:t> und  das  Gedicht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Freehand521 BT" pitchFamily="66" charset="0"/>
              </a:rPr>
              <a:t>“Die Weber”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7108" name="Picture 4" descr="http://fb2.booksgid.com/content/4C/aleksandr-deych-genrih-geyne/img/image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73016"/>
            <a:ext cx="3528392" cy="261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0" name="Picture 6" descr="http://www.kinderzeitmaschine.de/uploads/tx_sgkzm/wintermaerchen_tit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924944"/>
            <a:ext cx="2448271" cy="377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2" name="Picture 8" descr="http://purl.pt/22529/1/iconografia/fotos/heinrich-heine2_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799184"/>
            <a:ext cx="3044112" cy="405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45</TotalTime>
  <Words>264</Words>
  <Application>Microsoft Office PowerPoint</Application>
  <PresentationFormat>Экран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Heinrich Heine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Heinrich Heine</dc:title>
  <dc:creator>HOME</dc:creator>
  <cp:lastModifiedBy>HOME</cp:lastModifiedBy>
  <cp:revision>10</cp:revision>
  <dcterms:created xsi:type="dcterms:W3CDTF">2014-03-29T12:28:29Z</dcterms:created>
  <dcterms:modified xsi:type="dcterms:W3CDTF">2014-04-01T15:30:21Z</dcterms:modified>
</cp:coreProperties>
</file>