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1" r:id="rId9"/>
    <p:sldId id="262" r:id="rId10"/>
    <p:sldId id="264" r:id="rId11"/>
    <p:sldId id="273" r:id="rId12"/>
    <p:sldId id="268" r:id="rId13"/>
    <p:sldId id="269" r:id="rId14"/>
    <p:sldId id="270" r:id="rId15"/>
    <p:sldId id="266" r:id="rId16"/>
    <p:sldId id="267" r:id="rId17"/>
    <p:sldId id="271" r:id="rId18"/>
    <p:sldId id="272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1" autoAdjust="0"/>
  </p:normalViewPr>
  <p:slideViewPr>
    <p:cSldViewPr>
      <p:cViewPr>
        <p:scale>
          <a:sx n="76" d="100"/>
          <a:sy n="76" d="100"/>
        </p:scale>
        <p:origin x="-34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C089C-45BD-4AC1-9FDE-FAA59CB2EB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2B659-BDF6-45D6-AB5D-16513236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5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2B659-BDF6-45D6-AB5D-1651323615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8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2B659-BDF6-45D6-AB5D-1651323615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91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2B659-BDF6-45D6-AB5D-1651323615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4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2B659-BDF6-45D6-AB5D-1651323615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8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2B659-BDF6-45D6-AB5D-1651323615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35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2B659-BDF6-45D6-AB5D-1651323615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5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8431EA-E593-42B6-9D09-56FCCBDEB17B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CAD0F4-2BA3-425E-8EEE-7FC18C2201E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31EA-E593-42B6-9D09-56FCCBDEB17B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0F4-2BA3-425E-8EEE-7FC18C2201E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31EA-E593-42B6-9D09-56FCCBDEB17B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0F4-2BA3-425E-8EEE-7FC18C2201E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31EA-E593-42B6-9D09-56FCCBDEB17B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0F4-2BA3-425E-8EEE-7FC18C2201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31EA-E593-42B6-9D09-56FCCBDEB17B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0F4-2BA3-425E-8EEE-7FC18C2201E9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31EA-E593-42B6-9D09-56FCCBDEB17B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0F4-2BA3-425E-8EEE-7FC18C2201E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31EA-E593-42B6-9D09-56FCCBDEB17B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0F4-2BA3-425E-8EEE-7FC18C2201E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31EA-E593-42B6-9D09-56FCCBDEB17B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0F4-2BA3-425E-8EEE-7FC18C2201E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31EA-E593-42B6-9D09-56FCCBDEB17B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0F4-2BA3-425E-8EEE-7FC18C220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31EA-E593-42B6-9D09-56FCCBDEB17B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0F4-2BA3-425E-8EEE-7FC18C220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31EA-E593-42B6-9D09-56FCCBDEB17B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0F4-2BA3-425E-8EEE-7FC18C2201E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08431EA-E593-42B6-9D09-56FCCBDEB17B}" type="datetimeFigureOut">
              <a:rPr lang="ru-RU" smtClean="0"/>
              <a:t>13.05.2014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CAD0F4-2BA3-425E-8EEE-7FC18C2201E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323" y="6093296"/>
            <a:ext cx="7117180" cy="620688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uk-UA" dirty="0" smtClean="0">
                <a:solidFill>
                  <a:srgbClr val="FFFFFF"/>
                </a:solidFill>
              </a:rPr>
              <a:t>2014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613" y="1052736"/>
            <a:ext cx="83529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Рос</a:t>
            </a:r>
            <a:r>
              <a:rPr lang="uk-UA" sz="44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ійський живопис</a:t>
            </a:r>
          </a:p>
          <a:p>
            <a:pPr algn="ctr"/>
            <a:r>
              <a:rPr lang="uk-UA" sz="4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r>
              <a:rPr lang="uk-UA" sz="4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ругої половини </a:t>
            </a:r>
          </a:p>
          <a:p>
            <a:pPr algn="ctr"/>
            <a:r>
              <a:rPr lang="en-US" sz="4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XIX</a:t>
            </a:r>
            <a:r>
              <a:rPr lang="uk-UA" sz="4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століття</a:t>
            </a:r>
            <a:endParaRPr lang="ru-RU" sz="44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 useBgFill="1">
        <p:nvSpPr>
          <p:cNvPr id="5" name="Подзаголовок 2"/>
          <p:cNvSpPr txBox="1">
            <a:spLocks/>
          </p:cNvSpPr>
          <p:nvPr/>
        </p:nvSpPr>
        <p:spPr>
          <a:xfrm>
            <a:off x="4785628" y="3717032"/>
            <a:ext cx="3972913" cy="182076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Виконала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учениця 11-А класу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Данільченко Віталія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dirty="0" smtClean="0">
                <a:solidFill>
                  <a:srgbClr val="FFFFFF"/>
                </a:solidFill>
                <a:latin typeface="Arial"/>
              </a:rPr>
              <a:t>Перевірила Т.С.</a:t>
            </a:r>
            <a:r>
              <a:rPr lang="uk-UA" sz="2400" dirty="0" err="1" smtClean="0">
                <a:solidFill>
                  <a:srgbClr val="FFFFFF"/>
                </a:solidFill>
                <a:latin typeface="Arial"/>
              </a:rPr>
              <a:t>Лавренчук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8" name="Подзаголовок 2"/>
          <p:cNvSpPr txBox="1">
            <a:spLocks/>
          </p:cNvSpPr>
          <p:nvPr/>
        </p:nvSpPr>
        <p:spPr>
          <a:xfrm>
            <a:off x="539552" y="3845218"/>
            <a:ext cx="2837679" cy="40759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Художня культура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077" y="260648"/>
            <a:ext cx="8748464" cy="648072"/>
          </a:xfrm>
          <a:prstGeom prst="rect">
            <a:avLst/>
          </a:prstGeom>
          <a:noFill/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60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Спец</a:t>
            </a:r>
            <a:r>
              <a:rPr kumimoji="0" lang="uk-UA" sz="160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іалізована школа </a:t>
            </a:r>
            <a:r>
              <a:rPr lang="uk-UA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mbria" pitchFamily="18" charset="0"/>
                <a:ea typeface="+mj-ea"/>
                <a:cs typeface="Arial" pitchFamily="34" charset="0"/>
              </a:rPr>
              <a:t>№</a:t>
            </a:r>
            <a:r>
              <a:rPr lang="uk-UA" sz="1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mbria" pitchFamily="18" charset="0"/>
                <a:ea typeface="+mj-ea"/>
                <a:cs typeface="Arial" pitchFamily="34" charset="0"/>
              </a:rPr>
              <a:t>273 </a:t>
            </a:r>
            <a:r>
              <a:rPr kumimoji="0" lang="ru-RU" sz="160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 </a:t>
            </a:r>
            <a:r>
              <a:rPr kumimoji="0" lang="en-US" sz="160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I-III</a:t>
            </a:r>
            <a:r>
              <a:rPr kumimoji="0" lang="ru-RU" sz="160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 ступен</a:t>
            </a:r>
            <a:r>
              <a:rPr kumimoji="0" lang="uk-UA" sz="160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ів  з поглибленим вивченням </a:t>
            </a:r>
            <a:endParaRPr kumimoji="0" lang="en-US" sz="160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8F8F8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Cambria" pitchFamily="18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української мови </a:t>
            </a:r>
            <a:r>
              <a:rPr lang="en-US" sz="1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mbria" pitchFamily="18" charset="0"/>
                <a:ea typeface="+mj-ea"/>
                <a:cs typeface="Arial" pitchFamily="34" charset="0"/>
              </a:rPr>
              <a:t> </a:t>
            </a:r>
            <a:r>
              <a:rPr kumimoji="0" lang="uk-UA" sz="160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та літератури міста Києва</a:t>
            </a:r>
            <a:endParaRPr kumimoji="0" lang="ru-RU" sz="160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8F8F8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Cambria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14" y="3051565"/>
            <a:ext cx="4679586" cy="3041731"/>
          </a:xfr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56263" cy="1054250"/>
          </a:xfrm>
        </p:spPr>
        <p:txBody>
          <a:bodyPr/>
          <a:lstStyle/>
          <a:p>
            <a:r>
              <a:rPr lang="en-US" sz="4800" b="1" i="1" dirty="0" smtClean="0">
                <a:solidFill>
                  <a:srgbClr val="FFFFFF"/>
                </a:solidFill>
              </a:rPr>
              <a:t>C</a:t>
            </a:r>
            <a:r>
              <a:rPr lang="uk-UA" sz="4800" b="1" i="1" dirty="0" err="1" smtClean="0">
                <a:solidFill>
                  <a:srgbClr val="FFFFFF"/>
                </a:solidFill>
              </a:rPr>
              <a:t>южетна</a:t>
            </a:r>
            <a:r>
              <a:rPr lang="uk-UA" sz="4800" b="1" i="1" dirty="0" smtClean="0">
                <a:solidFill>
                  <a:srgbClr val="FFFFFF"/>
                </a:solidFill>
              </a:rPr>
              <a:t> композиція </a:t>
            </a:r>
            <a:r>
              <a:rPr lang="uk-UA" sz="4800" b="1" i="1" dirty="0">
                <a:solidFill>
                  <a:srgbClr val="FFFFFF"/>
                </a:solidFill>
              </a:rPr>
              <a:t/>
            </a:r>
            <a:br>
              <a:rPr lang="uk-UA" sz="4800" b="1" i="1" dirty="0">
                <a:solidFill>
                  <a:srgbClr val="FFFFFF"/>
                </a:solidFill>
              </a:rPr>
            </a:br>
            <a:r>
              <a:rPr lang="uk-UA" sz="4800" b="1" i="1" dirty="0" smtClean="0">
                <a:solidFill>
                  <a:srgbClr val="FFFFFF"/>
                </a:solidFill>
              </a:rPr>
              <a:t>Василь </a:t>
            </a:r>
            <a:r>
              <a:rPr lang="uk-UA" sz="4800" b="1" i="1" dirty="0" err="1" smtClean="0">
                <a:solidFill>
                  <a:srgbClr val="FFFFFF"/>
                </a:solidFill>
              </a:rPr>
              <a:t>Перов</a:t>
            </a:r>
            <a:r>
              <a:rPr lang="ru-RU" sz="4800" dirty="0">
                <a:solidFill>
                  <a:srgbClr val="FFFFFF"/>
                </a:solidFill>
              </a:rPr>
              <a:t/>
            </a:r>
            <a:br>
              <a:rPr lang="ru-RU" sz="4800" dirty="0">
                <a:solidFill>
                  <a:srgbClr val="FFFFFF"/>
                </a:solidFill>
              </a:rPr>
            </a:b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8960"/>
            <a:ext cx="4107757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6237312"/>
            <a:ext cx="46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Мисливці на привалі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(1871)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48904" y="6237312"/>
            <a:ext cx="420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Трійка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(1886)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10531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Василь </a:t>
            </a:r>
            <a:r>
              <a:rPr lang="uk-UA" dirty="0" err="1" smtClean="0"/>
              <a:t>Перов</a:t>
            </a:r>
            <a:r>
              <a:rPr lang="uk-UA" dirty="0" smtClean="0"/>
              <a:t> (1833-1882) –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/>
              <a:t>живописець</a:t>
            </a:r>
            <a:r>
              <a:rPr lang="ru-RU" dirty="0"/>
              <a:t>, один з </a:t>
            </a:r>
            <a:r>
              <a:rPr lang="ru-RU" dirty="0" err="1"/>
              <a:t>членів-засновників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пересувних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 smtClean="0"/>
              <a:t>виставок</a:t>
            </a:r>
            <a:r>
              <a:rPr lang="ru-RU" dirty="0" smtClean="0"/>
              <a:t>.  </a:t>
            </a:r>
            <a:r>
              <a:rPr lang="uk-UA" dirty="0"/>
              <a:t>Т</a:t>
            </a:r>
            <a:r>
              <a:rPr lang="ru-RU" dirty="0" err="1" smtClean="0"/>
              <a:t>ворчість</a:t>
            </a:r>
            <a:r>
              <a:rPr lang="ru-RU" dirty="0" smtClean="0"/>
              <a:t> Перова </a:t>
            </a:r>
            <a:r>
              <a:rPr lang="ru-RU" dirty="0" err="1" smtClean="0"/>
              <a:t>залишил</a:t>
            </a:r>
            <a:r>
              <a:rPr lang="en-US" dirty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глибокий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8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99" y="2060848"/>
            <a:ext cx="9143999" cy="1900733"/>
          </a:xfrm>
        </p:spPr>
        <p:txBody>
          <a:bodyPr>
            <a:normAutofit/>
          </a:bodyPr>
          <a:lstStyle/>
          <a:p>
            <a:r>
              <a:rPr lang="vi-VN" sz="2000" dirty="0"/>
              <a:t>Іван  </a:t>
            </a:r>
            <a:r>
              <a:rPr lang="vi-VN" sz="2000" dirty="0" smtClean="0"/>
              <a:t>Айвазовський </a:t>
            </a:r>
            <a:r>
              <a:rPr lang="uk-UA" sz="2000" dirty="0" smtClean="0"/>
              <a:t>(1817-1900) </a:t>
            </a:r>
            <a:r>
              <a:rPr lang="vi-VN" sz="2000" dirty="0" smtClean="0"/>
              <a:t>—</a:t>
            </a:r>
            <a:r>
              <a:rPr lang="en-US" sz="2000" dirty="0" smtClean="0"/>
              <a:t> </a:t>
            </a:r>
            <a:r>
              <a:rPr lang="vi-VN" sz="2000" dirty="0" smtClean="0"/>
              <a:t>всесвітньо </a:t>
            </a:r>
            <a:r>
              <a:rPr lang="vi-VN" sz="2000" dirty="0"/>
              <a:t>відомий російський живописець-мариніст. Створив понад 6 тисяч полотен, найвідоміші з котрих морські пейзажі та сцени морських баталій.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7299" y="332656"/>
            <a:ext cx="7756263" cy="105425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uk-UA" b="1" i="1" dirty="0">
                <a:solidFill>
                  <a:srgbClr val="FFFFFF"/>
                </a:solidFill>
                <a:ea typeface="+mn-ea"/>
                <a:cs typeface="+mn-cs"/>
              </a:rPr>
              <a:t>Пейзажний </a:t>
            </a:r>
            <a:r>
              <a:rPr lang="uk-UA" b="1" i="1" dirty="0" smtClean="0">
                <a:solidFill>
                  <a:srgbClr val="FFFFFF"/>
                </a:solidFill>
                <a:ea typeface="+mn-ea"/>
                <a:cs typeface="+mn-cs"/>
              </a:rPr>
              <a:t>живопис</a:t>
            </a:r>
            <a:r>
              <a:rPr lang="uk-UA" b="1" i="1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uk-UA" b="1" i="1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uk-UA" b="1" i="1" dirty="0" smtClean="0">
                <a:solidFill>
                  <a:srgbClr val="FFFFFF"/>
                </a:solidFill>
                <a:ea typeface="+mn-ea"/>
                <a:cs typeface="+mn-cs"/>
              </a:rPr>
              <a:t>Іван Айвазовський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02" y="3118250"/>
            <a:ext cx="4944057" cy="3263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0279" y="632024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Дев'ятий вал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(1850)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9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98856" y="1988840"/>
            <a:ext cx="6084168" cy="324036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Іван Шишкін </a:t>
            </a:r>
            <a:r>
              <a:rPr lang="en-US" sz="2000" dirty="0" smtClean="0"/>
              <a:t>(1832-1898) </a:t>
            </a:r>
            <a:r>
              <a:rPr lang="uk-UA" sz="2000" dirty="0" smtClean="0"/>
              <a:t>– один з найвидатніших російських пейзажистів. </a:t>
            </a:r>
            <a:r>
              <a:rPr lang="ru-RU" sz="2000" dirty="0"/>
              <a:t>З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ім'ям</a:t>
            </a:r>
            <a:r>
              <a:rPr lang="ru-RU" sz="2000" dirty="0"/>
              <a:t> </a:t>
            </a:r>
            <a:r>
              <a:rPr lang="ru-RU" sz="2000" dirty="0" err="1" smtClean="0"/>
              <a:t>пов'язано</a:t>
            </a:r>
            <a:r>
              <a:rPr lang="ru-RU" sz="2000" dirty="0" smtClean="0"/>
              <a:t> </a:t>
            </a:r>
            <a:r>
              <a:rPr lang="ru-RU" sz="2000" dirty="0" err="1"/>
              <a:t>розквіт</a:t>
            </a:r>
            <a:r>
              <a:rPr lang="ru-RU" sz="2000" dirty="0"/>
              <a:t> </a:t>
            </a:r>
            <a:r>
              <a:rPr lang="ru-RU" sz="2000" dirty="0" err="1"/>
              <a:t>реалістичного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 в </a:t>
            </a:r>
            <a:r>
              <a:rPr lang="ru-RU" sz="2000" dirty="0" err="1"/>
              <a:t>Росії</a:t>
            </a:r>
            <a:r>
              <a:rPr lang="ru-RU" sz="2000" dirty="0"/>
              <a:t> </a:t>
            </a:r>
            <a:r>
              <a:rPr lang="ru-RU" sz="2000" dirty="0" err="1"/>
              <a:t>другої</a:t>
            </a:r>
            <a:r>
              <a:rPr lang="ru-RU" sz="2000" dirty="0"/>
              <a:t> </a:t>
            </a:r>
            <a:r>
              <a:rPr lang="ru-RU" sz="2000" dirty="0" err="1" smtClean="0"/>
              <a:t>половини</a:t>
            </a:r>
            <a:r>
              <a:rPr lang="ru-RU" sz="2000" dirty="0" smtClean="0"/>
              <a:t> ХІХ ст.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56263" cy="1054250"/>
          </a:xfrm>
        </p:spPr>
        <p:txBody>
          <a:bodyPr/>
          <a:lstStyle/>
          <a:p>
            <a:r>
              <a:rPr lang="uk-UA" b="1" i="1" dirty="0">
                <a:solidFill>
                  <a:srgbClr val="FFFFFF"/>
                </a:solidFill>
              </a:rPr>
              <a:t>Пейзажний </a:t>
            </a:r>
            <a:r>
              <a:rPr lang="uk-UA" b="1" i="1" dirty="0" smtClean="0">
                <a:solidFill>
                  <a:srgbClr val="FFFFFF"/>
                </a:solidFill>
              </a:rPr>
              <a:t>живопис</a:t>
            </a:r>
            <a:r>
              <a:rPr lang="uk-UA" b="1" i="1" dirty="0">
                <a:solidFill>
                  <a:srgbClr val="FFFFFF"/>
                </a:solidFill>
              </a:rPr>
              <a:t/>
            </a:r>
            <a:br>
              <a:rPr lang="uk-UA" b="1" i="1" dirty="0">
                <a:solidFill>
                  <a:srgbClr val="FFFFFF"/>
                </a:solidFill>
              </a:rPr>
            </a:br>
            <a:r>
              <a:rPr lang="uk-UA" b="1" i="1" dirty="0" smtClean="0">
                <a:solidFill>
                  <a:srgbClr val="FFFFFF"/>
                </a:solidFill>
              </a:rPr>
              <a:t>Іван Шишкін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2" y="2060848"/>
            <a:ext cx="2934926" cy="42128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821" y="6242828"/>
            <a:ext cx="2280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smtClean="0"/>
              <a:t>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дикій</a:t>
            </a:r>
            <a:r>
              <a:rPr lang="ru-RU" dirty="0" smtClean="0"/>
              <a:t>…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(1890)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53" y="3287574"/>
            <a:ext cx="4451171" cy="30156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80301" y="6257591"/>
            <a:ext cx="274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smtClean="0"/>
              <a:t>Ранок в сосновому </a:t>
            </a:r>
            <a:r>
              <a:rPr lang="ru-RU" dirty="0" err="1" smtClean="0"/>
              <a:t>лісі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9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56263" cy="1054250"/>
          </a:xfrm>
        </p:spPr>
        <p:txBody>
          <a:bodyPr/>
          <a:lstStyle/>
          <a:p>
            <a:r>
              <a:rPr lang="uk-UA" b="1" i="1" dirty="0">
                <a:solidFill>
                  <a:srgbClr val="FFFFFF"/>
                </a:solidFill>
              </a:rPr>
              <a:t>Пейзажний </a:t>
            </a:r>
            <a:r>
              <a:rPr lang="uk-UA" b="1" i="1" dirty="0" smtClean="0">
                <a:solidFill>
                  <a:srgbClr val="FFFFFF"/>
                </a:solidFill>
              </a:rPr>
              <a:t>живопис</a:t>
            </a:r>
            <a:r>
              <a:rPr lang="uk-UA" b="1" i="1" dirty="0">
                <a:solidFill>
                  <a:srgbClr val="FFFFFF"/>
                </a:solidFill>
              </a:rPr>
              <a:t/>
            </a:r>
            <a:br>
              <a:rPr lang="uk-UA" b="1" i="1" dirty="0">
                <a:solidFill>
                  <a:srgbClr val="FFFFFF"/>
                </a:solidFill>
              </a:rPr>
            </a:br>
            <a:r>
              <a:rPr lang="uk-UA" b="1" i="1" dirty="0">
                <a:solidFill>
                  <a:srgbClr val="FFFFFF"/>
                </a:solidFill>
              </a:rPr>
              <a:t>Іван Шишкін</a:t>
            </a:r>
            <a:r>
              <a:rPr lang="ru-RU" dirty="0">
                <a:solidFill>
                  <a:srgbClr val="895D1D"/>
                </a:solidFill>
              </a:rPr>
              <a:t/>
            </a:r>
            <a:br>
              <a:rPr lang="ru-RU" dirty="0">
                <a:solidFill>
                  <a:srgbClr val="895D1D"/>
                </a:solidFill>
              </a:rPr>
            </a:br>
            <a:r>
              <a:rPr lang="en-US" dirty="0">
                <a:solidFill>
                  <a:srgbClr val="895D1D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28" y="2106486"/>
            <a:ext cx="7460436" cy="4224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626751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Жито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ru-RU" dirty="0" smtClean="0"/>
              <a:t>(1878)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0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060" y="2060848"/>
            <a:ext cx="9143999" cy="720080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Олексій</a:t>
            </a:r>
            <a:r>
              <a:rPr lang="ru-RU" sz="1600" dirty="0" smtClean="0"/>
              <a:t> Саврасов (1830-1897) з </a:t>
            </a:r>
            <a:r>
              <a:rPr lang="ru-RU" sz="1600" dirty="0" err="1" smtClean="0"/>
              <a:t>усіх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пір</a:t>
            </a:r>
            <a:r>
              <a:rPr lang="ru-RU" sz="1600" dirty="0" smtClean="0"/>
              <a:t> року </a:t>
            </a:r>
            <a:r>
              <a:rPr lang="ru-RU" sz="1600" dirty="0" err="1"/>
              <a:t>найбільше</a:t>
            </a:r>
            <a:r>
              <a:rPr lang="ru-RU" sz="1600" dirty="0"/>
              <a:t> любив весну. </a:t>
            </a:r>
            <a:r>
              <a:rPr lang="ru-RU" sz="1600" dirty="0" err="1"/>
              <a:t>Йому</a:t>
            </a:r>
            <a:r>
              <a:rPr lang="ru-RU" sz="1600" dirty="0"/>
              <a:t> все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цікаво</a:t>
            </a:r>
            <a:r>
              <a:rPr lang="ru-RU" sz="1600" dirty="0"/>
              <a:t>: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розквітли</a:t>
            </a:r>
            <a:r>
              <a:rPr lang="ru-RU" sz="1600" dirty="0"/>
              <a:t> </a:t>
            </a:r>
            <a:r>
              <a:rPr lang="ru-RU" sz="1600" dirty="0" err="1"/>
              <a:t>квіти</a:t>
            </a:r>
            <a:r>
              <a:rPr lang="ru-RU" sz="1600" dirty="0"/>
              <a:t>,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прилетіли</a:t>
            </a:r>
            <a:r>
              <a:rPr lang="ru-RU" sz="1600" dirty="0"/>
              <a:t> </a:t>
            </a:r>
            <a:r>
              <a:rPr lang="ru-RU" sz="1600" dirty="0" err="1"/>
              <a:t>граки</a:t>
            </a:r>
            <a:r>
              <a:rPr lang="ru-RU" sz="1600" dirty="0"/>
              <a:t>? А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захопленням</a:t>
            </a:r>
            <a:r>
              <a:rPr lang="ru-RU" sz="1600" dirty="0"/>
              <a:t> і </a:t>
            </a:r>
            <a:r>
              <a:rPr lang="ru-RU" sz="1600" dirty="0" err="1"/>
              <a:t>натхненням</a:t>
            </a:r>
            <a:r>
              <a:rPr lang="ru-RU" sz="1600" dirty="0"/>
              <a:t> </a:t>
            </a:r>
            <a:r>
              <a:rPr lang="ru-RU" sz="1600" dirty="0" err="1"/>
              <a:t>розповідав</a:t>
            </a:r>
            <a:r>
              <a:rPr lang="ru-RU" sz="1600" dirty="0"/>
              <a:t> студентам про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побачив</a:t>
            </a:r>
            <a:r>
              <a:rPr lang="ru-RU" sz="1600" dirty="0"/>
              <a:t>: "Я </a:t>
            </a:r>
            <a:r>
              <a:rPr lang="ru-RU" sz="1600" dirty="0" err="1"/>
              <a:t>був</a:t>
            </a:r>
            <a:r>
              <a:rPr lang="ru-RU" sz="1600" dirty="0"/>
              <a:t> у гаю ... На дубах кора </a:t>
            </a:r>
            <a:r>
              <a:rPr lang="ru-RU" sz="1600" dirty="0" err="1"/>
              <a:t>зеленіє</a:t>
            </a:r>
            <a:r>
              <a:rPr lang="ru-RU" sz="1600" dirty="0"/>
              <a:t> ... Як добре в </a:t>
            </a:r>
            <a:r>
              <a:rPr lang="ru-RU" sz="1600" dirty="0" err="1"/>
              <a:t>повітрі</a:t>
            </a:r>
            <a:r>
              <a:rPr lang="ru-RU" sz="1600" dirty="0"/>
              <a:t> </a:t>
            </a:r>
            <a:r>
              <a:rPr lang="ru-RU" sz="1600" dirty="0" err="1"/>
              <a:t>відчувається</a:t>
            </a:r>
            <a:r>
              <a:rPr lang="ru-RU" sz="1600" dirty="0"/>
              <a:t> весна!"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56263" cy="1054250"/>
          </a:xfrm>
        </p:spPr>
        <p:txBody>
          <a:bodyPr/>
          <a:lstStyle/>
          <a:p>
            <a:r>
              <a:rPr lang="uk-UA" b="1" i="1" dirty="0">
                <a:solidFill>
                  <a:srgbClr val="FFFFFF"/>
                </a:solidFill>
              </a:rPr>
              <a:t>Пейзажний </a:t>
            </a:r>
            <a:r>
              <a:rPr lang="uk-UA" b="1" i="1" dirty="0" smtClean="0">
                <a:solidFill>
                  <a:srgbClr val="FFFFFF"/>
                </a:solidFill>
              </a:rPr>
              <a:t>живопис</a:t>
            </a:r>
            <a:r>
              <a:rPr lang="uk-UA" b="1" i="1" dirty="0">
                <a:solidFill>
                  <a:srgbClr val="FFFFFF"/>
                </a:solidFill>
              </a:rPr>
              <a:t/>
            </a:r>
            <a:br>
              <a:rPr lang="uk-UA" b="1" i="1" dirty="0">
                <a:solidFill>
                  <a:srgbClr val="FFFFFF"/>
                </a:solidFill>
              </a:rPr>
            </a:br>
            <a:r>
              <a:rPr lang="uk-UA" b="1" i="1" dirty="0" smtClean="0">
                <a:solidFill>
                  <a:srgbClr val="FFFFFF"/>
                </a:solidFill>
              </a:rPr>
              <a:t>Олексій </a:t>
            </a:r>
            <a:r>
              <a:rPr lang="uk-UA" b="1" i="1" dirty="0" err="1" smtClean="0">
                <a:solidFill>
                  <a:srgbClr val="FFFFFF"/>
                </a:solidFill>
              </a:rPr>
              <a:t>Саврасов</a:t>
            </a:r>
            <a:r>
              <a:rPr lang="ru-RU" dirty="0">
                <a:solidFill>
                  <a:srgbClr val="895D1D"/>
                </a:solidFill>
              </a:rPr>
              <a:t/>
            </a:r>
            <a:br>
              <a:rPr lang="ru-RU" dirty="0">
                <a:solidFill>
                  <a:srgbClr val="895D1D"/>
                </a:solidFill>
              </a:rPr>
            </a:br>
            <a:r>
              <a:rPr lang="en-US" dirty="0">
                <a:solidFill>
                  <a:srgbClr val="895D1D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84" y="2884563"/>
            <a:ext cx="2643641" cy="3442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0362" y="621650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Граки прилетіли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ru-RU" dirty="0" smtClean="0"/>
              <a:t>(1871)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3077914"/>
            <a:ext cx="4320479" cy="3175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226739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Рання весна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(1868)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1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988840"/>
            <a:ext cx="9143999" cy="3772941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З 80-х років ХІХ ст. у російському мистецтві зростає роль пейзажного живопису, новаторство в якому належить </a:t>
            </a:r>
            <a:r>
              <a:rPr lang="uk-UA" sz="1800" dirty="0" err="1" smtClean="0"/>
              <a:t>Ісааку</a:t>
            </a:r>
            <a:r>
              <a:rPr lang="uk-UA" sz="1800" dirty="0" smtClean="0"/>
              <a:t> Левітану (1960-1900). Художник збагатив пейзажний живопис безліччю нових мотивів і прийомів їх живописного втілення. </a:t>
            </a:r>
            <a:endParaRPr lang="ru-RU" sz="18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83568" y="404664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i="1" dirty="0" smtClean="0">
                <a:solidFill>
                  <a:srgbClr val="FFFFFF"/>
                </a:solidFill>
              </a:rPr>
              <a:t>Пейзажний живопис</a:t>
            </a:r>
          </a:p>
          <a:p>
            <a:r>
              <a:rPr lang="uk-UA" sz="4800" b="1" i="1" dirty="0" err="1" smtClean="0">
                <a:solidFill>
                  <a:srgbClr val="FFFFFF"/>
                </a:solidFill>
              </a:rPr>
              <a:t>Ісаак</a:t>
            </a:r>
            <a:r>
              <a:rPr lang="uk-UA" sz="4800" b="1" i="1" dirty="0" smtClean="0">
                <a:solidFill>
                  <a:srgbClr val="FFFFFF"/>
                </a:solidFill>
              </a:rPr>
              <a:t> Левітан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69" y="3054670"/>
            <a:ext cx="3769757" cy="3089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5607" y="624173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err="1" smtClean="0"/>
              <a:t>Березень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ru-RU" dirty="0" smtClean="0"/>
              <a:t>(1895)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10" y="2924944"/>
            <a:ext cx="2449714" cy="331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4447" y="6271162"/>
            <a:ext cx="262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Сонячний день. Весна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/>
              <a:t> </a:t>
            </a:r>
            <a:r>
              <a:rPr lang="uk-UA" dirty="0" smtClean="0"/>
              <a:t>(1877)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18" y="2924943"/>
            <a:ext cx="2622501" cy="33494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0004" y="6274365"/>
            <a:ext cx="256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 “</a:t>
            </a:r>
            <a:r>
              <a:rPr lang="uk-UA" dirty="0" smtClean="0"/>
              <a:t>Навесні в лісі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2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755575" y="404429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i="1" dirty="0" smtClean="0">
                <a:solidFill>
                  <a:srgbClr val="FFFFFF"/>
                </a:solidFill>
              </a:rPr>
              <a:t>Пейзажний живопис</a:t>
            </a:r>
          </a:p>
          <a:p>
            <a:r>
              <a:rPr lang="uk-UA" sz="4800" b="1" i="1" dirty="0" err="1" smtClean="0">
                <a:solidFill>
                  <a:srgbClr val="FFFFFF"/>
                </a:solidFill>
              </a:rPr>
              <a:t>Ісаак</a:t>
            </a:r>
            <a:r>
              <a:rPr lang="uk-UA" sz="4800" b="1" i="1" dirty="0" smtClean="0">
                <a:solidFill>
                  <a:srgbClr val="FFFFFF"/>
                </a:solidFill>
              </a:rPr>
              <a:t> Левітан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73709"/>
            <a:ext cx="3563888" cy="4399862"/>
          </a:xfrm>
        </p:spPr>
      </p:pic>
      <p:sp>
        <p:nvSpPr>
          <p:cNvPr id="8" name="TextBox 7"/>
          <p:cNvSpPr txBox="1"/>
          <p:nvPr/>
        </p:nvSpPr>
        <p:spPr>
          <a:xfrm>
            <a:off x="827584" y="627185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Взимку в лісі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ru-RU" dirty="0" smtClean="0"/>
              <a:t>(1885)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82" y="2492896"/>
            <a:ext cx="5161596" cy="3361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2362" y="587856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Золота осінь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</a:t>
            </a:r>
            <a:r>
              <a:rPr lang="ru-RU" dirty="0" smtClean="0"/>
              <a:t>1895)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1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52067"/>
            <a:ext cx="6024140" cy="1944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sz="2000" dirty="0"/>
              <a:t>Архип </a:t>
            </a:r>
            <a:r>
              <a:rPr lang="ru-RU" sz="2000" dirty="0" err="1" smtClean="0"/>
              <a:t>Куїнджі</a:t>
            </a:r>
            <a:r>
              <a:rPr lang="en-US" sz="2000" dirty="0" smtClean="0"/>
              <a:t> (1869-1910) </a:t>
            </a:r>
            <a:r>
              <a:rPr lang="ru-RU" sz="2000" dirty="0" smtClean="0"/>
              <a:t> </a:t>
            </a:r>
            <a:r>
              <a:rPr lang="ru-RU" sz="2000" dirty="0"/>
              <a:t>писав </a:t>
            </a:r>
            <a:r>
              <a:rPr lang="ru-RU" sz="2000" dirty="0" err="1"/>
              <a:t>сповнені</a:t>
            </a:r>
            <a:r>
              <a:rPr lang="ru-RU" sz="2000" dirty="0"/>
              <a:t> </a:t>
            </a:r>
            <a:r>
              <a:rPr lang="ru-RU" sz="2000" dirty="0" err="1"/>
              <a:t>урочистості</a:t>
            </a:r>
            <a:r>
              <a:rPr lang="ru-RU" sz="2000" dirty="0"/>
              <a:t> й </a:t>
            </a:r>
            <a:r>
              <a:rPr lang="ru-RU" sz="2000" dirty="0" err="1"/>
              <a:t>оптимізму</a:t>
            </a:r>
            <a:r>
              <a:rPr lang="ru-RU" sz="2000" dirty="0"/>
              <a:t> </a:t>
            </a:r>
            <a:r>
              <a:rPr lang="ru-RU" sz="2000" dirty="0" err="1"/>
              <a:t>картини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природи</a:t>
            </a:r>
            <a:r>
              <a:rPr lang="ru-RU" sz="2000" dirty="0"/>
              <a:t>, </a:t>
            </a:r>
            <a:r>
              <a:rPr lang="ru-RU" sz="2000" dirty="0" err="1"/>
              <a:t>розкрив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поезію</a:t>
            </a:r>
            <a:r>
              <a:rPr lang="ru-RU" sz="2000" dirty="0"/>
              <a:t> і </a:t>
            </a:r>
            <a:r>
              <a:rPr lang="ru-RU" sz="2000" dirty="0" smtClean="0"/>
              <a:t>красу.</a:t>
            </a:r>
            <a:r>
              <a:rPr lang="en-US" sz="2000" dirty="0" smtClean="0"/>
              <a:t> </a:t>
            </a:r>
            <a:r>
              <a:rPr lang="ru-RU" sz="2000" dirty="0" err="1" smtClean="0"/>
              <a:t>Колористичні</a:t>
            </a:r>
            <a:r>
              <a:rPr lang="ru-RU" sz="2000" dirty="0" smtClean="0"/>
              <a:t> </a:t>
            </a:r>
            <a:r>
              <a:rPr lang="ru-RU" sz="2000" dirty="0" err="1"/>
              <a:t>знахідки</a:t>
            </a:r>
            <a:r>
              <a:rPr lang="ru-RU" sz="2000" dirty="0"/>
              <a:t> </a:t>
            </a:r>
            <a:r>
              <a:rPr lang="ru-RU" sz="2000" dirty="0" err="1"/>
              <a:t>Куїнджі</a:t>
            </a:r>
            <a:r>
              <a:rPr lang="ru-RU" sz="2000" dirty="0"/>
              <a:t> і </a:t>
            </a:r>
            <a:r>
              <a:rPr lang="ru-RU" sz="2000" dirty="0" err="1"/>
              <a:t>ефекти</a:t>
            </a:r>
            <a:r>
              <a:rPr lang="ru-RU" sz="2000" dirty="0"/>
              <a:t> </a:t>
            </a:r>
            <a:r>
              <a:rPr lang="ru-RU" sz="2000" dirty="0" err="1"/>
              <a:t>освітлення</a:t>
            </a:r>
            <a:r>
              <a:rPr lang="ru-RU" sz="2000" dirty="0"/>
              <a:t> в картинах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 smtClean="0"/>
              <a:t>цінував</a:t>
            </a:r>
            <a:r>
              <a:rPr lang="ru-RU" sz="2000" dirty="0" smtClean="0"/>
              <a:t> </a:t>
            </a:r>
            <a:r>
              <a:rPr lang="ru-RU" sz="2000" dirty="0"/>
              <a:t>Врубель Михайло </a:t>
            </a:r>
            <a:r>
              <a:rPr lang="ru-RU" sz="2000" dirty="0" err="1"/>
              <a:t>Олександрович</a:t>
            </a:r>
            <a:r>
              <a:rPr lang="ru-RU" sz="2000" dirty="0"/>
              <a:t>, </a:t>
            </a:r>
            <a:r>
              <a:rPr lang="ru-RU" sz="2000" dirty="0" err="1"/>
              <a:t>вважав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вчителем</a:t>
            </a:r>
            <a:r>
              <a:rPr lang="ru-RU" sz="2000" dirty="0"/>
              <a:t> в </a:t>
            </a:r>
            <a:r>
              <a:rPr lang="ru-RU" sz="2000" dirty="0" err="1" smtClean="0"/>
              <a:t>колориті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uk-UA" b="1" i="1" dirty="0">
                <a:solidFill>
                  <a:srgbClr val="FFFFFF"/>
                </a:solidFill>
              </a:rPr>
              <a:t>Пейзажний </a:t>
            </a:r>
            <a:r>
              <a:rPr lang="uk-UA" b="1" i="1" dirty="0" smtClean="0">
                <a:solidFill>
                  <a:srgbClr val="FFFFFF"/>
                </a:solidFill>
              </a:rPr>
              <a:t>живопис</a:t>
            </a:r>
            <a:r>
              <a:rPr lang="uk-UA" b="1" i="1" dirty="0">
                <a:solidFill>
                  <a:srgbClr val="FFFFFF"/>
                </a:solidFill>
              </a:rPr>
              <a:t/>
            </a:r>
            <a:br>
              <a:rPr lang="uk-UA" b="1" i="1" dirty="0">
                <a:solidFill>
                  <a:srgbClr val="FFFFFF"/>
                </a:solidFill>
              </a:rPr>
            </a:br>
            <a:r>
              <a:rPr lang="uk-UA" b="1" i="1" dirty="0" smtClean="0">
                <a:solidFill>
                  <a:srgbClr val="FFFFFF"/>
                </a:solidFill>
              </a:rPr>
              <a:t>Архип Куїнджі</a:t>
            </a:r>
            <a:r>
              <a:rPr lang="ru-RU" dirty="0">
                <a:solidFill>
                  <a:srgbClr val="895D1D"/>
                </a:solidFill>
              </a:rPr>
              <a:t/>
            </a:r>
            <a:br>
              <a:rPr lang="ru-RU" dirty="0">
                <a:solidFill>
                  <a:srgbClr val="895D1D"/>
                </a:solidFill>
              </a:rPr>
            </a:br>
            <a:r>
              <a:rPr lang="en-US" dirty="0">
                <a:solidFill>
                  <a:srgbClr val="895D1D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8" y="3573016"/>
            <a:ext cx="4248472" cy="27986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9088" y="6317526"/>
            <a:ext cx="3856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err="1" smtClean="0"/>
              <a:t>Дарьяльська</a:t>
            </a:r>
            <a:r>
              <a:rPr lang="ru-RU" dirty="0" smtClean="0"/>
              <a:t> </a:t>
            </a:r>
            <a:r>
              <a:rPr lang="ru-RU" dirty="0" err="1" smtClean="0"/>
              <a:t>ущелина</a:t>
            </a:r>
            <a:r>
              <a:rPr lang="ru-RU" dirty="0" smtClean="0"/>
              <a:t>. </a:t>
            </a:r>
            <a:r>
              <a:rPr lang="ru-RU" dirty="0" err="1" smtClean="0"/>
              <a:t>Місячна</a:t>
            </a:r>
            <a:r>
              <a:rPr lang="ru-RU" dirty="0" smtClean="0"/>
              <a:t> </a:t>
            </a:r>
            <a:r>
              <a:rPr lang="ru-RU" dirty="0" err="1" smtClean="0"/>
              <a:t>ніч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ru-RU" dirty="0"/>
              <a:t> </a:t>
            </a:r>
            <a:r>
              <a:rPr lang="ru-RU" dirty="0" smtClean="0"/>
              <a:t>(1890 та 1895)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55721"/>
            <a:ext cx="3096344" cy="44159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60231" y="6317526"/>
            <a:ext cx="194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err="1" smtClean="0"/>
              <a:t>Березовий</a:t>
            </a:r>
            <a:r>
              <a:rPr lang="ru-RU" dirty="0" smtClean="0"/>
              <a:t> гай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(1879)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603" y="1988840"/>
            <a:ext cx="9144000" cy="3168351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Найвизначнішим і самобутнім виразником художньо-естетичних тенденцій початку нового століття, а саме </a:t>
            </a:r>
            <a:r>
              <a:rPr lang="uk-UA" sz="2000" i="1" dirty="0" smtClean="0"/>
              <a:t>символізму</a:t>
            </a:r>
            <a:r>
              <a:rPr lang="uk-UA" sz="2000" dirty="0" smtClean="0"/>
              <a:t> і </a:t>
            </a:r>
            <a:r>
              <a:rPr lang="uk-UA" sz="2000" i="1" dirty="0" smtClean="0"/>
              <a:t>модерну</a:t>
            </a:r>
            <a:r>
              <a:rPr lang="uk-UA" sz="2000" dirty="0" smtClean="0"/>
              <a:t>, в російському живописі був Михайло Врубель (1856-1919). Сюжети багатьох його картин відверто фантастичні, що було рисою нового мистецтва. </a:t>
            </a:r>
            <a:endParaRPr lang="ru-RU" sz="20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uk-UA" b="1" i="1" dirty="0" smtClean="0">
                <a:solidFill>
                  <a:srgbClr val="FFFFFF"/>
                </a:solidFill>
              </a:rPr>
              <a:t>Модерний живопис Михайло Врубель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95" y="3329079"/>
            <a:ext cx="5508104" cy="2995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5935" y="6249353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Демон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ru-RU" dirty="0" smtClean="0"/>
              <a:t>(1890)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4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653136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Історичний</a:t>
            </a:r>
            <a:r>
              <a:rPr lang="ru-RU" b="1" dirty="0"/>
              <a:t> </a:t>
            </a:r>
            <a:r>
              <a:rPr lang="ru-RU" b="1" dirty="0" err="1" smtClean="0"/>
              <a:t>живопис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/>
              <a:t>важливий</a:t>
            </a:r>
            <a:r>
              <a:rPr lang="ru-RU" dirty="0"/>
              <a:t> жанр </a:t>
            </a:r>
            <a:r>
              <a:rPr lang="ru-RU" dirty="0" err="1"/>
              <a:t>живопису</a:t>
            </a:r>
            <a:r>
              <a:rPr lang="ru-RU" dirty="0"/>
              <a:t>, </a:t>
            </a:r>
            <a:r>
              <a:rPr lang="ru-RU" dirty="0" err="1"/>
              <a:t>спеціалізований</a:t>
            </a:r>
            <a:r>
              <a:rPr lang="ru-RU" dirty="0"/>
              <a:t> на </a:t>
            </a:r>
            <a:r>
              <a:rPr lang="ru-RU" dirty="0" err="1"/>
              <a:t>зображенні</a:t>
            </a:r>
            <a:r>
              <a:rPr lang="ru-RU" dirty="0"/>
              <a:t> </a:t>
            </a:r>
            <a:r>
              <a:rPr lang="ru-RU" dirty="0" err="1"/>
              <a:t>значущих</a:t>
            </a:r>
            <a:r>
              <a:rPr lang="ru-RU" dirty="0"/>
              <a:t> для </a:t>
            </a:r>
            <a:r>
              <a:rPr lang="ru-RU" dirty="0" err="1"/>
              <a:t>окремого</a:t>
            </a:r>
            <a:r>
              <a:rPr lang="ru-RU" dirty="0"/>
              <a:t> народу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Портретний</a:t>
            </a:r>
            <a:r>
              <a:rPr lang="ru-RU" b="1" dirty="0"/>
              <a:t> </a:t>
            </a:r>
            <a:r>
              <a:rPr lang="ru-RU" b="1" dirty="0" err="1" smtClean="0"/>
              <a:t>живопис</a:t>
            </a:r>
            <a:r>
              <a:rPr lang="ru-RU" b="1" dirty="0"/>
              <a:t> </a:t>
            </a:r>
            <a:r>
              <a:rPr lang="ru-RU" dirty="0" smtClean="0"/>
              <a:t>—</a:t>
            </a:r>
            <a:r>
              <a:rPr lang="ru-RU" b="1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яко</a:t>
            </a:r>
            <a:r>
              <a:rPr lang="uk-UA" dirty="0" smtClean="0"/>
              <a:t>ї</a:t>
            </a:r>
            <a:r>
              <a:rPr lang="ru-RU" dirty="0" smtClean="0"/>
              <a:t>-</a:t>
            </a:r>
            <a:r>
              <a:rPr lang="ru-RU" dirty="0" err="1" smtClean="0"/>
              <a:t>небудь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людей, </a:t>
            </a:r>
            <a:r>
              <a:rPr lang="ru-RU" dirty="0" err="1" smtClean="0"/>
              <a:t>існуючих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існувавших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реальній</a:t>
            </a:r>
            <a:r>
              <a:rPr lang="ru-RU" dirty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b="1" dirty="0" err="1"/>
              <a:t>сюжетної</a:t>
            </a:r>
            <a:r>
              <a:rPr lang="ru-RU" b="1" dirty="0"/>
              <a:t> </a:t>
            </a:r>
            <a:r>
              <a:rPr lang="ru-RU" b="1" dirty="0" err="1"/>
              <a:t>композиції</a:t>
            </a:r>
            <a:r>
              <a:rPr lang="ru-RU" b="1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образа,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сенсове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виражає</a:t>
            </a:r>
            <a:r>
              <a:rPr lang="ru-RU" dirty="0"/>
              <a:t> </a:t>
            </a:r>
            <a:r>
              <a:rPr lang="ru-RU" dirty="0" err="1"/>
              <a:t>задум</a:t>
            </a:r>
            <a:r>
              <a:rPr lang="ru-RU" dirty="0"/>
              <a:t> художника</a:t>
            </a:r>
            <a:r>
              <a:rPr lang="ru-RU" dirty="0" smtClean="0"/>
              <a:t>.</a:t>
            </a:r>
          </a:p>
          <a:p>
            <a:r>
              <a:rPr lang="vi-VN" b="1" dirty="0" smtClean="0"/>
              <a:t>Пе</a:t>
            </a:r>
            <a:r>
              <a:rPr lang="uk-UA" b="1" dirty="0" err="1" smtClean="0"/>
              <a:t>йза</a:t>
            </a:r>
            <a:r>
              <a:rPr lang="vi-VN" b="1" dirty="0" smtClean="0"/>
              <a:t>ж</a:t>
            </a:r>
            <a:r>
              <a:rPr lang="uk-UA" b="1" dirty="0" smtClean="0"/>
              <a:t> </a:t>
            </a:r>
            <a:r>
              <a:rPr lang="vi-VN" dirty="0" smtClean="0"/>
              <a:t>— </a:t>
            </a:r>
            <a:r>
              <a:rPr lang="vi-VN" dirty="0"/>
              <a:t>жанр в образотворчому мистецтві, в якому об'єктом зображення є природа. </a:t>
            </a:r>
            <a:r>
              <a:rPr lang="ru-RU" dirty="0" err="1"/>
              <a:t>Різновидом</a:t>
            </a:r>
            <a:r>
              <a:rPr lang="ru-RU" dirty="0"/>
              <a:t> пейзажу є </a:t>
            </a:r>
            <a:r>
              <a:rPr lang="ru-RU" dirty="0" err="1"/>
              <a:t>зображення</a:t>
            </a:r>
            <a:r>
              <a:rPr lang="ru-RU" dirty="0"/>
              <a:t> моря і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на </a:t>
            </a:r>
            <a:r>
              <a:rPr lang="ru-RU" dirty="0" err="1" smtClean="0"/>
              <a:t>морі</a:t>
            </a:r>
            <a:r>
              <a:rPr lang="ru-RU" dirty="0"/>
              <a:t>. Пейзаж за </a:t>
            </a:r>
            <a:r>
              <a:rPr lang="ru-RU" dirty="0" err="1"/>
              <a:t>морською</a:t>
            </a:r>
            <a:r>
              <a:rPr lang="ru-RU" dirty="0"/>
              <a:t> темою </a:t>
            </a:r>
            <a:r>
              <a:rPr lang="ru-RU" dirty="0" err="1"/>
              <a:t>називається</a:t>
            </a:r>
            <a:r>
              <a:rPr lang="ru-RU" dirty="0"/>
              <a:t> марина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75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1872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У живописі ХІХ ст.  домінує реалізм. Серед найвидатніших досягнень цього періоду – історичний живопис, визначним представником якого є Ілля Рєпін (1844-1930). Найвідоміша його картина цього жанру – </a:t>
            </a:r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uk-UA" sz="2000" dirty="0" smtClean="0">
                <a:solidFill>
                  <a:schemeClr val="tx1"/>
                </a:solidFill>
              </a:rPr>
              <a:t>Бурлаки на Волзі</a:t>
            </a:r>
            <a:r>
              <a:rPr lang="en-US" sz="2000" dirty="0" smtClean="0">
                <a:solidFill>
                  <a:schemeClr val="tx1"/>
                </a:solidFill>
              </a:rPr>
              <a:t>”</a:t>
            </a:r>
            <a:r>
              <a:rPr lang="uk-UA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FFFF"/>
                </a:solidFill>
              </a:rPr>
              <a:t>Історичний живопис </a:t>
            </a:r>
            <a:br>
              <a:rPr lang="uk-UA" b="1" i="1" dirty="0" smtClean="0">
                <a:solidFill>
                  <a:srgbClr val="FFFFFF"/>
                </a:solidFill>
              </a:rPr>
            </a:br>
            <a:r>
              <a:rPr lang="uk-UA" b="1" i="1" dirty="0" smtClean="0">
                <a:solidFill>
                  <a:srgbClr val="FFFFFF"/>
                </a:solidFill>
              </a:rPr>
              <a:t>Ілля Рєпін</a:t>
            </a:r>
            <a:endParaRPr lang="ru-RU" b="1" i="1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42842"/>
            <a:ext cx="7083779" cy="3276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62041" y="6296426"/>
            <a:ext cx="21349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“Бурлаки на </a:t>
            </a:r>
            <a:r>
              <a:rPr lang="ru-RU" dirty="0" err="1"/>
              <a:t>Волзі</a:t>
            </a:r>
            <a:r>
              <a:rPr lang="ru-RU" dirty="0"/>
              <a:t>”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(1870—1873)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3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7523" y="1412776"/>
            <a:ext cx="75375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8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6523" y="2564904"/>
            <a:ext cx="9143999" cy="3877815"/>
          </a:xfrm>
        </p:spPr>
        <p:txBody>
          <a:bodyPr>
            <a:normAutofit/>
          </a:bodyPr>
          <a:lstStyle/>
          <a:p>
            <a:r>
              <a:rPr lang="uk-UA" sz="1800" dirty="0" err="1" smtClean="0"/>
              <a:t>Искусство</a:t>
            </a:r>
            <a:r>
              <a:rPr lang="uk-UA" sz="1800" dirty="0" smtClean="0"/>
              <a:t>. </a:t>
            </a:r>
            <a:r>
              <a:rPr lang="uk-UA" sz="1800" dirty="0" err="1" smtClean="0"/>
              <a:t>Энциклопедический</a:t>
            </a:r>
            <a:r>
              <a:rPr lang="uk-UA" sz="1800" dirty="0" smtClean="0"/>
              <a:t> </a:t>
            </a:r>
            <a:r>
              <a:rPr lang="uk-UA" sz="1800" dirty="0" err="1" smtClean="0"/>
              <a:t>словарь</a:t>
            </a:r>
            <a:r>
              <a:rPr lang="uk-UA" sz="1800" dirty="0" smtClean="0"/>
              <a:t> </a:t>
            </a:r>
            <a:r>
              <a:rPr lang="uk-UA" sz="1800" dirty="0" err="1" smtClean="0"/>
              <a:t>школьника</a:t>
            </a:r>
            <a:r>
              <a:rPr lang="uk-UA" sz="1800" dirty="0" smtClean="0"/>
              <a:t>/</a:t>
            </a:r>
            <a:r>
              <a:rPr lang="uk-UA" sz="1800" dirty="0" err="1" smtClean="0"/>
              <a:t>Сост</a:t>
            </a:r>
            <a:r>
              <a:rPr lang="uk-UA" sz="1800" dirty="0" smtClean="0"/>
              <a:t>. П. </a:t>
            </a:r>
            <a:r>
              <a:rPr lang="uk-UA" sz="1800" dirty="0" err="1" smtClean="0"/>
              <a:t>Кошель</a:t>
            </a:r>
            <a:r>
              <a:rPr lang="uk-UA" sz="1800" dirty="0" smtClean="0"/>
              <a:t>. – М.: ОЛМА-ПРЕС, 2000. – 446 ст.;  </a:t>
            </a:r>
          </a:p>
          <a:p>
            <a:r>
              <a:rPr lang="uk-UA" sz="1800" dirty="0" err="1" smtClean="0"/>
              <a:t>Искусство</a:t>
            </a:r>
            <a:r>
              <a:rPr lang="uk-UA" sz="1800" dirty="0" smtClean="0"/>
              <a:t>. </a:t>
            </a:r>
            <a:r>
              <a:rPr lang="uk-UA" sz="1800" dirty="0" err="1" smtClean="0"/>
              <a:t>Живопись</a:t>
            </a:r>
            <a:r>
              <a:rPr lang="uk-UA" sz="1800" dirty="0" smtClean="0"/>
              <a:t>. Скульптура. </a:t>
            </a:r>
            <a:r>
              <a:rPr lang="uk-UA" sz="1800" dirty="0" err="1" smtClean="0"/>
              <a:t>Архитектура</a:t>
            </a:r>
            <a:r>
              <a:rPr lang="uk-UA" sz="1800" dirty="0" smtClean="0"/>
              <a:t>. </a:t>
            </a:r>
            <a:r>
              <a:rPr lang="uk-UA" sz="1800" dirty="0" err="1" smtClean="0"/>
              <a:t>Графика</a:t>
            </a:r>
            <a:r>
              <a:rPr lang="uk-UA" sz="1800" dirty="0" smtClean="0"/>
              <a:t>. Кн. для учителя. В 3 ч. Ч.3. </a:t>
            </a:r>
            <a:r>
              <a:rPr lang="uk-UA" sz="1800" dirty="0" err="1" smtClean="0"/>
              <a:t>Русское</a:t>
            </a:r>
            <a:r>
              <a:rPr lang="uk-UA" sz="1800" dirty="0" smtClean="0"/>
              <a:t> </a:t>
            </a:r>
            <a:r>
              <a:rPr lang="uk-UA" sz="1800" dirty="0" err="1" smtClean="0"/>
              <a:t>искусство</a:t>
            </a:r>
            <a:r>
              <a:rPr lang="uk-UA" sz="1800" dirty="0" smtClean="0"/>
              <a:t>. </a:t>
            </a:r>
            <a:r>
              <a:rPr lang="uk-UA" sz="1800" dirty="0" err="1" smtClean="0"/>
              <a:t>Советское</a:t>
            </a:r>
            <a:r>
              <a:rPr lang="uk-UA" sz="1800" dirty="0" smtClean="0"/>
              <a:t> </a:t>
            </a:r>
            <a:r>
              <a:rPr lang="uk-UA" sz="1800" dirty="0" err="1" smtClean="0"/>
              <a:t>искусство</a:t>
            </a:r>
            <a:r>
              <a:rPr lang="uk-UA" sz="1800" dirty="0" smtClean="0"/>
              <a:t>;</a:t>
            </a:r>
          </a:p>
          <a:p>
            <a:r>
              <a:rPr lang="uk-UA" sz="1800" dirty="0" err="1" smtClean="0"/>
              <a:t>Пророкова</a:t>
            </a:r>
            <a:r>
              <a:rPr lang="uk-UA" sz="1800" dirty="0" smtClean="0"/>
              <a:t> С.А. </a:t>
            </a:r>
            <a:r>
              <a:rPr lang="uk-UA" sz="1800" dirty="0" err="1" smtClean="0"/>
              <a:t>Исаак</a:t>
            </a:r>
            <a:r>
              <a:rPr lang="uk-UA" sz="1800" dirty="0" smtClean="0"/>
              <a:t> </a:t>
            </a:r>
            <a:r>
              <a:rPr lang="uk-UA" sz="1800" dirty="0" err="1" smtClean="0"/>
              <a:t>Ильич</a:t>
            </a:r>
            <a:r>
              <a:rPr lang="uk-UA" sz="1800" dirty="0" smtClean="0"/>
              <a:t> </a:t>
            </a:r>
            <a:r>
              <a:rPr lang="uk-UA" sz="1800" dirty="0" err="1" smtClean="0"/>
              <a:t>Левитан</a:t>
            </a:r>
            <a:r>
              <a:rPr lang="uk-UA" sz="1800" dirty="0" smtClean="0"/>
              <a:t>. – К.: Рад. Шк., 1990. – 159 с. </a:t>
            </a:r>
          </a:p>
          <a:p>
            <a:r>
              <a:rPr lang="uk-UA" sz="1800" dirty="0" err="1" smtClean="0"/>
              <a:t>Осокин</a:t>
            </a:r>
            <a:r>
              <a:rPr lang="uk-UA" sz="1800" dirty="0" smtClean="0"/>
              <a:t> В.Н. </a:t>
            </a:r>
            <a:r>
              <a:rPr lang="uk-UA" sz="1800" dirty="0" err="1" smtClean="0"/>
              <a:t>Виктор</a:t>
            </a:r>
            <a:r>
              <a:rPr lang="uk-UA" sz="1800" dirty="0" smtClean="0"/>
              <a:t> </a:t>
            </a:r>
            <a:r>
              <a:rPr lang="uk-UA" sz="1800" dirty="0" err="1" smtClean="0"/>
              <a:t>Васнецов</a:t>
            </a:r>
            <a:r>
              <a:rPr lang="uk-UA" sz="1800" dirty="0" smtClean="0"/>
              <a:t>. – К.: Рад. шк., 1989. – 160 с. </a:t>
            </a:r>
          </a:p>
          <a:p>
            <a:r>
              <a:rPr lang="uk-UA" sz="1800" dirty="0" err="1" smtClean="0"/>
              <a:t>Популярный</a:t>
            </a:r>
            <a:r>
              <a:rPr lang="uk-UA" sz="1800" dirty="0" smtClean="0"/>
              <a:t> журнал о </a:t>
            </a:r>
            <a:r>
              <a:rPr lang="uk-UA" sz="1800" dirty="0" err="1" smtClean="0"/>
              <a:t>творчестве</a:t>
            </a:r>
            <a:r>
              <a:rPr lang="uk-UA" sz="1800" dirty="0" smtClean="0"/>
              <a:t> </a:t>
            </a:r>
            <a:r>
              <a:rPr lang="uk-UA" sz="1800" dirty="0" err="1" smtClean="0"/>
              <a:t>мастеров</a:t>
            </a:r>
            <a:r>
              <a:rPr lang="uk-UA" sz="1800" dirty="0" smtClean="0"/>
              <a:t> </a:t>
            </a:r>
            <a:r>
              <a:rPr lang="uk-UA" sz="1800" dirty="0" err="1" smtClean="0"/>
              <a:t>изобразительного</a:t>
            </a:r>
            <a:r>
              <a:rPr lang="uk-UA" sz="1800" dirty="0" smtClean="0"/>
              <a:t> </a:t>
            </a:r>
            <a:r>
              <a:rPr lang="uk-UA" sz="1800" dirty="0" err="1" smtClean="0"/>
              <a:t>искусства</a:t>
            </a:r>
            <a:r>
              <a:rPr lang="uk-UA" sz="1800" dirty="0" smtClean="0"/>
              <a:t>. Галерея </a:t>
            </a:r>
            <a:r>
              <a:rPr lang="uk-UA" sz="1800" dirty="0" err="1" smtClean="0"/>
              <a:t>искусств</a:t>
            </a:r>
            <a:r>
              <a:rPr lang="uk-UA" sz="1800" dirty="0" smtClean="0"/>
              <a:t>. 2005 №3. І. </a:t>
            </a:r>
            <a:r>
              <a:rPr lang="uk-UA" sz="1800" dirty="0" err="1" smtClean="0"/>
              <a:t>Левитан</a:t>
            </a:r>
            <a:r>
              <a:rPr lang="uk-UA" sz="1800" dirty="0" smtClean="0"/>
              <a:t>;</a:t>
            </a:r>
          </a:p>
          <a:p>
            <a:r>
              <a:rPr lang="uk-UA" sz="1800" dirty="0" smtClean="0"/>
              <a:t>Феодосійська картинна галерея імені І.К. Айвазовського. Київ </a:t>
            </a:r>
            <a:r>
              <a:rPr lang="en-US" sz="1800" dirty="0" smtClean="0"/>
              <a:t>“</a:t>
            </a:r>
            <a:r>
              <a:rPr lang="uk-UA" sz="1800" dirty="0" smtClean="0"/>
              <a:t>Мистецтво</a:t>
            </a:r>
            <a:r>
              <a:rPr lang="en-US" sz="1800" dirty="0" smtClean="0"/>
              <a:t>”</a:t>
            </a:r>
            <a:r>
              <a:rPr lang="uk-UA" sz="1800" dirty="0" smtClean="0"/>
              <a:t> 1988</a:t>
            </a:r>
          </a:p>
          <a:p>
            <a:r>
              <a:rPr lang="uk-UA" sz="1800" dirty="0" smtClean="0"/>
              <a:t>Архип </a:t>
            </a:r>
            <a:r>
              <a:rPr lang="uk-UA" sz="1800" dirty="0" err="1" smtClean="0"/>
              <a:t>Куинджи</a:t>
            </a:r>
            <a:r>
              <a:rPr lang="uk-UA" sz="1800" dirty="0" smtClean="0"/>
              <a:t>. Москва, 2006. Бел</a:t>
            </a:r>
            <a:r>
              <a:rPr lang="ru-RU" sz="1800" dirty="0" err="1" smtClean="0"/>
              <a:t>ый</a:t>
            </a:r>
            <a:r>
              <a:rPr lang="ru-RU" sz="1800" dirty="0" smtClean="0"/>
              <a:t> город.</a:t>
            </a:r>
          </a:p>
          <a:p>
            <a:r>
              <a:rPr lang="en-US" sz="1800" dirty="0" smtClean="0"/>
              <a:t>www.wikipedia.org</a:t>
            </a:r>
            <a:endParaRPr lang="uk-UA" sz="1800" dirty="0" smtClean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uk-UA" b="1" i="1" dirty="0" smtClean="0">
                <a:solidFill>
                  <a:srgbClr val="FFFFFF"/>
                </a:solidFill>
              </a:rPr>
              <a:t>Список використаної літератури</a:t>
            </a:r>
            <a:r>
              <a:rPr lang="ru-RU" dirty="0">
                <a:solidFill>
                  <a:srgbClr val="895D1D"/>
                </a:solidFill>
              </a:rPr>
              <a:t/>
            </a:r>
            <a:br>
              <a:rPr lang="ru-RU" dirty="0">
                <a:solidFill>
                  <a:srgbClr val="895D1D"/>
                </a:solidFill>
              </a:rPr>
            </a:br>
            <a:r>
              <a:rPr lang="en-US" dirty="0">
                <a:solidFill>
                  <a:srgbClr val="895D1D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15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988840"/>
            <a:ext cx="9143999" cy="3877815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Історичним епізодам із життя країни  присвячено такі полотна І.Рєпіна, як </a:t>
            </a:r>
            <a:r>
              <a:rPr lang="en-US" sz="2000" dirty="0" smtClean="0"/>
              <a:t>“</a:t>
            </a:r>
            <a:r>
              <a:rPr lang="uk-UA" sz="2000" dirty="0" smtClean="0"/>
              <a:t>Царівна Соф</a:t>
            </a:r>
            <a:r>
              <a:rPr lang="en-US" sz="2000" dirty="0" smtClean="0"/>
              <a:t>’</a:t>
            </a:r>
            <a:r>
              <a:rPr lang="uk-UA" sz="2000" dirty="0" smtClean="0"/>
              <a:t>я у Новодівичому монастирі</a:t>
            </a:r>
            <a:r>
              <a:rPr lang="en-US" sz="2000" dirty="0" smtClean="0"/>
              <a:t>”</a:t>
            </a:r>
            <a:r>
              <a:rPr lang="uk-UA" sz="2000" dirty="0" smtClean="0"/>
              <a:t> (1879), </a:t>
            </a:r>
            <a:r>
              <a:rPr lang="en-US" sz="2000" dirty="0" smtClean="0"/>
              <a:t>“</a:t>
            </a:r>
            <a:r>
              <a:rPr lang="uk-UA" sz="2000" dirty="0" smtClean="0"/>
              <a:t>Іван Грозний та його син Іван</a:t>
            </a:r>
            <a:r>
              <a:rPr lang="en-US" sz="2000" dirty="0" smtClean="0"/>
              <a:t>”</a:t>
            </a:r>
            <a:r>
              <a:rPr lang="uk-UA" sz="2000" dirty="0" smtClean="0"/>
              <a:t> (1885), </a:t>
            </a:r>
            <a:r>
              <a:rPr lang="en-US" sz="2000" dirty="0" smtClean="0"/>
              <a:t>“</a:t>
            </a:r>
            <a:r>
              <a:rPr lang="uk-UA" sz="2000" dirty="0" smtClean="0"/>
              <a:t>Запорожці пишуть листа турецькому султану</a:t>
            </a:r>
            <a:r>
              <a:rPr lang="en-US" sz="2000" dirty="0" smtClean="0"/>
              <a:t>”</a:t>
            </a:r>
            <a:r>
              <a:rPr lang="uk-UA" sz="2000" dirty="0" smtClean="0"/>
              <a:t> (1891).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3290" y="116632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FFFFFF"/>
                </a:solidFill>
              </a:rPr>
              <a:t>Історичний живопис </a:t>
            </a:r>
            <a:br>
              <a:rPr lang="uk-UA" sz="4800" b="1" i="1" dirty="0" smtClean="0">
                <a:solidFill>
                  <a:srgbClr val="FFFFFF"/>
                </a:solidFill>
              </a:rPr>
            </a:br>
            <a:r>
              <a:rPr lang="uk-UA" sz="4800" b="1" i="1" dirty="0" smtClean="0">
                <a:solidFill>
                  <a:srgbClr val="FFFFFF"/>
                </a:solidFill>
              </a:rPr>
              <a:t>Ілля Рєпін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-383087" y="6079947"/>
            <a:ext cx="46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Грозний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(1885)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77" y="3083768"/>
            <a:ext cx="4870986" cy="2873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7" y="3086075"/>
            <a:ext cx="3926940" cy="2871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177" y="6096373"/>
            <a:ext cx="500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ru-RU" dirty="0" err="1" smtClean="0"/>
              <a:t>Запорожці</a:t>
            </a:r>
            <a:r>
              <a:rPr lang="ru-RU" dirty="0" smtClean="0"/>
              <a:t> </a:t>
            </a:r>
            <a:r>
              <a:rPr lang="ru-RU" dirty="0" err="1" smtClean="0"/>
              <a:t>пишуть</a:t>
            </a:r>
            <a:r>
              <a:rPr lang="ru-RU" dirty="0" smtClean="0"/>
              <a:t> листа </a:t>
            </a:r>
            <a:r>
              <a:rPr lang="ru-RU" dirty="0" err="1" smtClean="0"/>
              <a:t>турецькому</a:t>
            </a:r>
            <a:r>
              <a:rPr lang="ru-RU" dirty="0" smtClean="0"/>
              <a:t> султану</a:t>
            </a:r>
            <a:r>
              <a:rPr lang="en-US" dirty="0" smtClean="0"/>
              <a:t>”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                           (1891)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9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988840"/>
            <a:ext cx="9143999" cy="399330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Поруч із І. Рєпіним у цьому жанрі творив й Василь Суриков (1848-1916). Твори В.Сурикова присвячені переломним моментам, напруженим конфліктам російської історії, які розкривають героїчні сторінки російського характеру.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56263" cy="105425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uk-UA" sz="4800" b="1" i="1" dirty="0">
                <a:solidFill>
                  <a:srgbClr val="FFFFFF"/>
                </a:solidFill>
                <a:ea typeface="+mn-ea"/>
                <a:cs typeface="+mn-cs"/>
              </a:rPr>
              <a:t>Історичний </a:t>
            </a:r>
            <a:r>
              <a:rPr lang="uk-UA" sz="4800" b="1" i="1" dirty="0" smtClean="0">
                <a:solidFill>
                  <a:srgbClr val="FFFFFF"/>
                </a:solidFill>
                <a:ea typeface="+mn-ea"/>
                <a:cs typeface="+mn-cs"/>
              </a:rPr>
              <a:t>живопис </a:t>
            </a:r>
            <a:r>
              <a:rPr lang="uk-UA" sz="4800" b="1" i="1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uk-UA" sz="4800" b="1" i="1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uk-UA" sz="4800" b="1" i="1" dirty="0" smtClean="0">
                <a:solidFill>
                  <a:srgbClr val="FFFFFF"/>
                </a:solidFill>
                <a:ea typeface="+mn-ea"/>
                <a:cs typeface="+mn-cs"/>
              </a:rPr>
              <a:t>Василь Суриков</a:t>
            </a:r>
            <a:r>
              <a:rPr lang="ru-RU" sz="4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679828" y="6192586"/>
            <a:ext cx="46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Меншиков у Березові</a:t>
            </a:r>
            <a:r>
              <a:rPr lang="en-US" dirty="0" smtClean="0"/>
              <a:t>”</a:t>
            </a:r>
            <a:r>
              <a:rPr lang="uk-UA" dirty="0" smtClean="0"/>
              <a:t>  </a:t>
            </a:r>
          </a:p>
          <a:p>
            <a:pPr algn="ctr"/>
            <a:r>
              <a:rPr lang="ru-RU" dirty="0" smtClean="0"/>
              <a:t>(1883)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1" y="3284984"/>
            <a:ext cx="3327574" cy="2803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41" y="3284984"/>
            <a:ext cx="5444602" cy="2803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8285" y="6192586"/>
            <a:ext cx="539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Бояриня Морозова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676456" cy="3484909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Інтерес до долі народу прослідковуємо й у творчості Віктора </a:t>
            </a:r>
            <a:r>
              <a:rPr lang="uk-UA" sz="2000" dirty="0" err="1" smtClean="0"/>
              <a:t>Васнєцова</a:t>
            </a:r>
            <a:r>
              <a:rPr lang="uk-UA" sz="2000" dirty="0" smtClean="0"/>
              <a:t> (1848-1926), який звертається до фольклорних мотивів історичного жанру: легендарні російські богатирі – захисники Вітчизни від ворожих нападів, одвічні мрії народу про правду, щастя.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56263" cy="1054250"/>
          </a:xfrm>
        </p:spPr>
        <p:txBody>
          <a:bodyPr/>
          <a:lstStyle/>
          <a:p>
            <a:r>
              <a:rPr lang="uk-UA" sz="4800" b="1" i="1" dirty="0">
                <a:solidFill>
                  <a:srgbClr val="FFFFFF"/>
                </a:solidFill>
              </a:rPr>
              <a:t>Історичний </a:t>
            </a:r>
            <a:r>
              <a:rPr lang="uk-UA" sz="4800" b="1" i="1" dirty="0" smtClean="0">
                <a:solidFill>
                  <a:srgbClr val="FFFFFF"/>
                </a:solidFill>
              </a:rPr>
              <a:t>живопис </a:t>
            </a:r>
            <a:r>
              <a:rPr lang="uk-UA" sz="4800" b="1" i="1" dirty="0">
                <a:solidFill>
                  <a:srgbClr val="FFFFFF"/>
                </a:solidFill>
              </a:rPr>
              <a:t/>
            </a:r>
            <a:br>
              <a:rPr lang="uk-UA" sz="4800" b="1" i="1" dirty="0">
                <a:solidFill>
                  <a:srgbClr val="FFFFFF"/>
                </a:solidFill>
              </a:rPr>
            </a:br>
            <a:r>
              <a:rPr lang="uk-UA" sz="4800" b="1" i="1" dirty="0" smtClean="0">
                <a:solidFill>
                  <a:srgbClr val="FFFFFF"/>
                </a:solidFill>
              </a:rPr>
              <a:t>Віктор </a:t>
            </a:r>
            <a:r>
              <a:rPr lang="uk-UA" sz="4800" b="1" i="1" dirty="0" err="1" smtClean="0">
                <a:solidFill>
                  <a:srgbClr val="FFFFFF"/>
                </a:solidFill>
              </a:rPr>
              <a:t>Васнєцов</a:t>
            </a:r>
            <a:r>
              <a:rPr lang="ru-RU" sz="4800" dirty="0">
                <a:solidFill>
                  <a:prstClr val="black"/>
                </a:solidFill>
              </a:rPr>
              <a:t/>
            </a:r>
            <a:br>
              <a:rPr lang="ru-RU" sz="48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87245"/>
            <a:ext cx="538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побоїща</a:t>
            </a:r>
            <a:r>
              <a:rPr lang="ru-RU" dirty="0" smtClean="0"/>
              <a:t> </a:t>
            </a:r>
            <a:r>
              <a:rPr lang="ru-RU" dirty="0" err="1" smtClean="0"/>
              <a:t>Ігоря</a:t>
            </a:r>
            <a:r>
              <a:rPr lang="ru-RU" dirty="0" smtClean="0"/>
              <a:t> </a:t>
            </a:r>
            <a:r>
              <a:rPr lang="ru-RU" dirty="0" err="1" smtClean="0"/>
              <a:t>Святославича</a:t>
            </a:r>
            <a:r>
              <a:rPr lang="ru-RU" dirty="0" smtClean="0"/>
              <a:t> з </a:t>
            </a:r>
            <a:r>
              <a:rPr lang="ru-RU" dirty="0" err="1" smtClean="0"/>
              <a:t>половцями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(1880)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6" y="3213933"/>
            <a:ext cx="2526915" cy="3032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8" y="6246230"/>
            <a:ext cx="485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uk-UA" dirty="0" smtClean="0"/>
              <a:t>Хрещення Русі князем</a:t>
            </a:r>
            <a:endParaRPr lang="en-US" dirty="0" smtClean="0"/>
          </a:p>
          <a:p>
            <a:r>
              <a:rPr lang="uk-UA" dirty="0" smtClean="0"/>
              <a:t> Володимиром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10730"/>
            <a:ext cx="5257790" cy="27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99" y="4309226"/>
            <a:ext cx="3714198" cy="2042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90" y="1700780"/>
            <a:ext cx="3702017" cy="2082385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054250"/>
          </a:xfrm>
        </p:spPr>
        <p:txBody>
          <a:bodyPr/>
          <a:lstStyle/>
          <a:p>
            <a:r>
              <a:rPr lang="uk-UA" sz="4800" b="1" i="1" dirty="0" smtClean="0">
                <a:solidFill>
                  <a:srgbClr val="FFFFFF"/>
                </a:solidFill>
              </a:rPr>
              <a:t>Казковий живопис </a:t>
            </a:r>
            <a:r>
              <a:rPr lang="uk-UA" sz="4800" b="1" i="1" dirty="0">
                <a:solidFill>
                  <a:srgbClr val="FFFFFF"/>
                </a:solidFill>
              </a:rPr>
              <a:t/>
            </a:r>
            <a:br>
              <a:rPr lang="uk-UA" sz="4800" b="1" i="1" dirty="0">
                <a:solidFill>
                  <a:srgbClr val="FFFFFF"/>
                </a:solidFill>
              </a:rPr>
            </a:br>
            <a:r>
              <a:rPr lang="uk-UA" sz="4800" b="1" i="1" dirty="0" smtClean="0">
                <a:solidFill>
                  <a:srgbClr val="FFFFFF"/>
                </a:solidFill>
              </a:rPr>
              <a:t>Віктор </a:t>
            </a:r>
            <a:r>
              <a:rPr lang="uk-UA" sz="4800" b="1" i="1" dirty="0" err="1" smtClean="0">
                <a:solidFill>
                  <a:srgbClr val="FFFFFF"/>
                </a:solidFill>
              </a:rPr>
              <a:t>Васнєцов</a:t>
            </a:r>
            <a:r>
              <a:rPr lang="ru-RU" sz="4800" dirty="0">
                <a:solidFill>
                  <a:prstClr val="black"/>
                </a:solidFill>
              </a:rPr>
              <a:t/>
            </a:r>
            <a:br>
              <a:rPr lang="ru-RU" sz="48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70" y="2257636"/>
            <a:ext cx="2682091" cy="3871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2280" y="616736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uk-UA" dirty="0" err="1" smtClean="0"/>
              <a:t>Альонушка</a:t>
            </a:r>
            <a:r>
              <a:rPr lang="en-US" dirty="0" smtClean="0"/>
              <a:t>”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        (1881)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63782"/>
            <a:ext cx="2799591" cy="3783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8594" y="3687344"/>
            <a:ext cx="46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Витязь на роздоріжжі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ru-RU" dirty="0" smtClean="0"/>
              <a:t>(1882)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-13139" y="6027442"/>
            <a:ext cx="26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Іван Царевич на Сірому</a:t>
            </a:r>
          </a:p>
          <a:p>
            <a:pPr algn="ctr"/>
            <a:r>
              <a:rPr lang="uk-UA" dirty="0" smtClean="0"/>
              <a:t> Вовку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(1889)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72515" y="6283478"/>
            <a:ext cx="363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Літаючий килим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8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64870"/>
            <a:ext cx="3816424" cy="2973837"/>
          </a:xfr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uk-UA" sz="4800" b="1" i="1" dirty="0" smtClean="0">
                <a:solidFill>
                  <a:srgbClr val="FFFFFF"/>
                </a:solidFill>
              </a:rPr>
              <a:t>Портретний живопис </a:t>
            </a:r>
            <a:r>
              <a:rPr lang="uk-UA" sz="4800" b="1" i="1" dirty="0">
                <a:solidFill>
                  <a:srgbClr val="FFFFFF"/>
                </a:solidFill>
              </a:rPr>
              <a:t/>
            </a:r>
            <a:br>
              <a:rPr lang="uk-UA" sz="4800" b="1" i="1" dirty="0">
                <a:solidFill>
                  <a:srgbClr val="FFFFFF"/>
                </a:solidFill>
              </a:rPr>
            </a:br>
            <a:r>
              <a:rPr lang="uk-UA" sz="4800" b="1" i="1" dirty="0" smtClean="0">
                <a:solidFill>
                  <a:srgbClr val="FFFFFF"/>
                </a:solidFill>
              </a:rPr>
              <a:t>Іван </a:t>
            </a:r>
            <a:r>
              <a:rPr lang="uk-UA" sz="4800" b="1" i="1" dirty="0" err="1" smtClean="0">
                <a:solidFill>
                  <a:srgbClr val="FFFFFF"/>
                </a:solidFill>
              </a:rPr>
              <a:t>Крамськой</a:t>
            </a:r>
            <a:r>
              <a:rPr lang="ru-RU" sz="4800" dirty="0">
                <a:solidFill>
                  <a:prstClr val="black"/>
                </a:solidFill>
              </a:rPr>
              <a:t/>
            </a:r>
            <a:br>
              <a:rPr lang="ru-RU" sz="48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122" y="2049705"/>
            <a:ext cx="6254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Крамсько́й Іван Миколайович</a:t>
            </a:r>
            <a:r>
              <a:rPr lang="uk-UA" dirty="0" smtClean="0"/>
              <a:t>  (1837- 1887) </a:t>
            </a:r>
            <a:r>
              <a:rPr lang="vi-VN" dirty="0" smtClean="0"/>
              <a:t>— російський художник-портретист, теоретик образотворчого мистецтва, творець Артілі художників (1865 рік), один з організаторів та керівник Товариства </a:t>
            </a:r>
            <a:r>
              <a:rPr lang="vi-VN" dirty="0" smtClean="0"/>
              <a:t>пересувни</a:t>
            </a:r>
            <a:r>
              <a:rPr lang="ru-RU" dirty="0" smtClean="0"/>
              <a:t>х</a:t>
            </a:r>
            <a:r>
              <a:rPr lang="vi-VN" dirty="0" smtClean="0"/>
              <a:t> </a:t>
            </a:r>
            <a:r>
              <a:rPr lang="vi-VN" dirty="0" smtClean="0"/>
              <a:t>виставок (1870 рік), академік живопису.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511" y="634694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Незнайома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(1883)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57" y="1700808"/>
            <a:ext cx="2812260" cy="46328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68477" y="628550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Невтішне горе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3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30" y="2997270"/>
            <a:ext cx="2459037" cy="338612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83" y="1988840"/>
            <a:ext cx="9143999" cy="3888431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Валентин Сєров (1865-1911) прославився</a:t>
            </a:r>
            <a:r>
              <a:rPr lang="en-US" sz="2000" dirty="0"/>
              <a:t>,</a:t>
            </a:r>
            <a:r>
              <a:rPr lang="uk-UA" sz="2000" dirty="0" smtClean="0"/>
              <a:t> коли йому виповнилося лише 20 років. Він постав у портретах як тонкий аналітик художнього світу людини, здатний збагнути найтонші відтінки духовного життя.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uk-UA" sz="4800" b="1" i="1" dirty="0" smtClean="0">
                <a:solidFill>
                  <a:srgbClr val="FFFFFF"/>
                </a:solidFill>
              </a:rPr>
              <a:t>Портретний живопис</a:t>
            </a:r>
            <a:r>
              <a:rPr lang="uk-UA" sz="4800" b="1" i="1" dirty="0">
                <a:solidFill>
                  <a:srgbClr val="FFFFFF"/>
                </a:solidFill>
              </a:rPr>
              <a:t/>
            </a:r>
            <a:br>
              <a:rPr lang="uk-UA" sz="4800" b="1" i="1" dirty="0">
                <a:solidFill>
                  <a:srgbClr val="FFFFFF"/>
                </a:solidFill>
              </a:rPr>
            </a:br>
            <a:r>
              <a:rPr lang="uk-UA" sz="4800" b="1" i="1" dirty="0" smtClean="0">
                <a:solidFill>
                  <a:srgbClr val="FFFFFF"/>
                </a:solidFill>
              </a:rPr>
              <a:t>Валентин Сєров</a:t>
            </a:r>
            <a:r>
              <a:rPr lang="ru-RU" sz="4800" dirty="0">
                <a:solidFill>
                  <a:prstClr val="black"/>
                </a:solidFill>
              </a:rPr>
              <a:t/>
            </a:r>
            <a:br>
              <a:rPr lang="ru-RU" sz="48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2997271"/>
            <a:ext cx="2987824" cy="3388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116" y="6255532"/>
            <a:ext cx="301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Дівчинка з персиками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(1887)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76053"/>
            <a:ext cx="3151030" cy="33821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79467" y="6286310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Віра Рєпіна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(1882)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89948" y="6286310"/>
            <a:ext cx="27717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smtClean="0"/>
              <a:t>“</a:t>
            </a:r>
            <a:r>
              <a:rPr lang="uk-UA" sz="1700" dirty="0" smtClean="0"/>
              <a:t>Дівчина, осяяна сонцем</a:t>
            </a:r>
            <a:r>
              <a:rPr lang="en-US" sz="1700" dirty="0" smtClean="0"/>
              <a:t>”</a:t>
            </a:r>
            <a:endParaRPr lang="uk-UA" sz="1700" dirty="0" smtClean="0"/>
          </a:p>
          <a:p>
            <a:pPr algn="ctr"/>
            <a:r>
              <a:rPr lang="uk-UA" sz="1700" dirty="0" smtClean="0"/>
              <a:t>(1887)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3207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2209" y="1988840"/>
            <a:ext cx="9143999" cy="3877815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В. Сєрова вважають водночас останнім класиком і першопрохідцем, оскільки він, органічно продовжуючи кращі традиції класики, йшов уперед, прокладаючи нові шляхи ХХ століттю. </a:t>
            </a:r>
            <a:endParaRPr lang="ru-RU" sz="20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uk-UA" sz="4800" b="1" i="1" dirty="0" smtClean="0">
                <a:solidFill>
                  <a:srgbClr val="FFFFFF"/>
                </a:solidFill>
              </a:rPr>
              <a:t>Портретний живопис </a:t>
            </a:r>
            <a:r>
              <a:rPr lang="uk-UA" sz="4800" b="1" i="1" dirty="0">
                <a:solidFill>
                  <a:srgbClr val="FFFFFF"/>
                </a:solidFill>
              </a:rPr>
              <a:t/>
            </a:r>
            <a:br>
              <a:rPr lang="uk-UA" sz="4800" b="1" i="1" dirty="0">
                <a:solidFill>
                  <a:srgbClr val="FFFFFF"/>
                </a:solidFill>
              </a:rPr>
            </a:br>
            <a:r>
              <a:rPr lang="uk-UA" sz="4800" b="1" i="1" dirty="0" smtClean="0">
                <a:solidFill>
                  <a:srgbClr val="FFFFFF"/>
                </a:solidFill>
              </a:rPr>
              <a:t>Валентин Сєров</a:t>
            </a:r>
            <a:r>
              <a:rPr lang="ru-RU" sz="4800" dirty="0">
                <a:solidFill>
                  <a:prstClr val="black"/>
                </a:solidFill>
              </a:rPr>
              <a:t/>
            </a:r>
            <a:br>
              <a:rPr lang="ru-RU" sz="48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31" y="3006165"/>
            <a:ext cx="2548934" cy="3303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0219" y="6235093"/>
            <a:ext cx="301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Автопортрет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(1880)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09705"/>
            <a:ext cx="2141856" cy="32996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47100" y="6256590"/>
            <a:ext cx="1712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</a:t>
            </a:r>
            <a:r>
              <a:rPr lang="ru-RU" dirty="0" err="1" smtClean="0"/>
              <a:t>Льоля</a:t>
            </a:r>
            <a:r>
              <a:rPr lang="ru-RU" dirty="0" smtClean="0"/>
              <a:t> </a:t>
            </a:r>
            <a:r>
              <a:rPr lang="ru-RU" dirty="0" err="1" smtClean="0"/>
              <a:t>Дервіз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(1891)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9" y="3009705"/>
            <a:ext cx="2749679" cy="32996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87865" y="6261322"/>
            <a:ext cx="349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uk-UA" dirty="0" smtClean="0"/>
              <a:t>Олександр Сергійович Пушкін</a:t>
            </a:r>
            <a:r>
              <a:rPr lang="en-US" dirty="0" smtClean="0"/>
              <a:t>”</a:t>
            </a:r>
            <a:endParaRPr lang="uk-UA" dirty="0" smtClean="0"/>
          </a:p>
          <a:p>
            <a:pPr algn="ctr"/>
            <a:r>
              <a:rPr lang="uk-UA" dirty="0" smtClean="0"/>
              <a:t>(1899)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4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31">
      <a:dk1>
        <a:sysClr val="windowText" lastClr="000000"/>
      </a:dk1>
      <a:lt1>
        <a:srgbClr val="EED7B4"/>
      </a:lt1>
      <a:dk2>
        <a:srgbClr val="895D1D"/>
      </a:dk2>
      <a:lt2>
        <a:srgbClr val="DAA454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697</TotalTime>
  <Words>1105</Words>
  <Application>Microsoft Office PowerPoint</Application>
  <PresentationFormat>Экран (4:3)</PresentationFormat>
  <Paragraphs>137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Презентация PowerPoint</vt:lpstr>
      <vt:lpstr>Історичний живопис  Ілля Рєпін</vt:lpstr>
      <vt:lpstr>Презентация PowerPoint</vt:lpstr>
      <vt:lpstr>Історичний живопис  Василь Суриков </vt:lpstr>
      <vt:lpstr>Історичний живопис  Віктор Васнєцов </vt:lpstr>
      <vt:lpstr>Казковий живопис  Віктор Васнєцов </vt:lpstr>
      <vt:lpstr>Портретний живопис  Іван Крамськой </vt:lpstr>
      <vt:lpstr>Портретний живопис Валентин Сєров </vt:lpstr>
      <vt:lpstr>Портретний живопис  Валентин Сєров </vt:lpstr>
      <vt:lpstr>Cюжетна композиція  Василь Перов </vt:lpstr>
      <vt:lpstr>Пейзажний живопис Іван Айвазовський</vt:lpstr>
      <vt:lpstr>Пейзажний живопис Іван Шишкін  </vt:lpstr>
      <vt:lpstr>Пейзажний живопис Іван Шишкін  </vt:lpstr>
      <vt:lpstr>Пейзажний живопис Олексій Саврасов  </vt:lpstr>
      <vt:lpstr>Презентация PowerPoint</vt:lpstr>
      <vt:lpstr>Презентация PowerPoint</vt:lpstr>
      <vt:lpstr>Пейзажний живопис Архип Куїнджі  </vt:lpstr>
      <vt:lpstr>Модерний живопис Михайло Врубель</vt:lpstr>
      <vt:lpstr>Презентация PowerPoint</vt:lpstr>
      <vt:lpstr>Презентация PowerPoint</vt:lpstr>
      <vt:lpstr>Список використаної літератури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56</cp:revision>
  <dcterms:created xsi:type="dcterms:W3CDTF">2014-04-26T01:54:57Z</dcterms:created>
  <dcterms:modified xsi:type="dcterms:W3CDTF">2014-05-13T11:52:20Z</dcterms:modified>
</cp:coreProperties>
</file>