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9014-4F25-448B-B5B2-324E35A62877}" type="datetimeFigureOut">
              <a:rPr lang="uk-UA" smtClean="0"/>
              <a:pPr/>
              <a:t>12.11.2012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E15-4955-45DA-9ACE-038258F2B0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9014-4F25-448B-B5B2-324E35A62877}" type="datetimeFigureOut">
              <a:rPr lang="uk-UA" smtClean="0"/>
              <a:pPr/>
              <a:t>12.11.2012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E15-4955-45DA-9ACE-038258F2B0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9014-4F25-448B-B5B2-324E35A62877}" type="datetimeFigureOut">
              <a:rPr lang="uk-UA" smtClean="0"/>
              <a:pPr/>
              <a:t>12.11.2012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E15-4955-45DA-9ACE-038258F2B0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9014-4F25-448B-B5B2-324E35A62877}" type="datetimeFigureOut">
              <a:rPr lang="uk-UA" smtClean="0"/>
              <a:pPr/>
              <a:t>12.11.2012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E15-4955-45DA-9ACE-038258F2B0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9014-4F25-448B-B5B2-324E35A62877}" type="datetimeFigureOut">
              <a:rPr lang="uk-UA" smtClean="0"/>
              <a:pPr/>
              <a:t>12.11.2012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E15-4955-45DA-9ACE-038258F2B0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9014-4F25-448B-B5B2-324E35A62877}" type="datetimeFigureOut">
              <a:rPr lang="uk-UA" smtClean="0"/>
              <a:pPr/>
              <a:t>12.11.2012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E15-4955-45DA-9ACE-038258F2B0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9014-4F25-448B-B5B2-324E35A62877}" type="datetimeFigureOut">
              <a:rPr lang="uk-UA" smtClean="0"/>
              <a:pPr/>
              <a:t>12.11.2012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E15-4955-45DA-9ACE-038258F2B0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9014-4F25-448B-B5B2-324E35A62877}" type="datetimeFigureOut">
              <a:rPr lang="uk-UA" smtClean="0"/>
              <a:pPr/>
              <a:t>12.11.2012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E15-4955-45DA-9ACE-038258F2B0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9014-4F25-448B-B5B2-324E35A62877}" type="datetimeFigureOut">
              <a:rPr lang="uk-UA" smtClean="0"/>
              <a:pPr/>
              <a:t>12.11.2012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E15-4955-45DA-9ACE-038258F2B0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9014-4F25-448B-B5B2-324E35A62877}" type="datetimeFigureOut">
              <a:rPr lang="uk-UA" smtClean="0"/>
              <a:pPr/>
              <a:t>12.11.2012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E15-4955-45DA-9ACE-038258F2B0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9014-4F25-448B-B5B2-324E35A62877}" type="datetimeFigureOut">
              <a:rPr lang="uk-UA" smtClean="0"/>
              <a:pPr/>
              <a:t>12.11.2012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E15-4955-45DA-9ACE-038258F2B0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9014-4F25-448B-B5B2-324E35A62877}" type="datetimeFigureOut">
              <a:rPr lang="uk-UA" smtClean="0"/>
              <a:pPr/>
              <a:t>12.11.2012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79E15-4955-45DA-9ACE-038258F2B03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517232"/>
            <a:ext cx="82541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err="1" smtClean="0">
                <a:latin typeface="Monotype Corsiva" pitchFamily="66" charset="0"/>
              </a:rPr>
              <a:t>Творчий</a:t>
            </a:r>
            <a:r>
              <a:rPr lang="ru-RU" sz="6600" b="1" dirty="0" smtClean="0">
                <a:latin typeface="Monotype Corsiva" pitchFamily="66" charset="0"/>
              </a:rPr>
              <a:t> шлях Вольтера</a:t>
            </a:r>
            <a:endParaRPr lang="en-US" sz="6600" b="1" dirty="0" smtClean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135070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54868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>
                <a:latin typeface="Monotype Corsiva" pitchFamily="66" charset="0"/>
              </a:rPr>
              <a:t>Вольтер — один із творців сучасної історіографії. З його іменем пов'язане виникнення понять історичного факту та історизму, що відобразилось на подальшому розвитку не лише науки, а й літератури. Своїм завданням він вважав — створити історію народів. Історію він вважав наукою моральною, оскільки віковічний процес — це боротьба розуму та забобонів.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239831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wp147dd1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20888"/>
            <a:ext cx="494553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548680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Monotype Corsiva" pitchFamily="66" charset="0"/>
              </a:rPr>
              <a:t>Як ліричний поет, Вольтер менш значний. Набагато талановитіший він в епіграмах, сатирах, комічних поемах. І невипадково вершиною його поетичної творчості стала поема «Орлеанська діва» — своєрідна пародія на </a:t>
            </a:r>
            <a:r>
              <a:rPr lang="uk-UA" sz="2800" dirty="0" smtClean="0">
                <a:latin typeface="Monotype Corsiva" pitchFamily="66" charset="0"/>
              </a:rPr>
              <a:t>твір </a:t>
            </a:r>
            <a:r>
              <a:rPr lang="uk-UA" sz="2800" dirty="0">
                <a:latin typeface="Monotype Corsiva" pitchFamily="66" charset="0"/>
              </a:rPr>
              <a:t>офіціозного поета </a:t>
            </a:r>
            <a:r>
              <a:rPr lang="uk-UA" sz="2800" dirty="0" smtClean="0">
                <a:latin typeface="Monotype Corsiva" pitchFamily="66" charset="0"/>
              </a:rPr>
              <a:t>XVII </a:t>
            </a:r>
            <a:r>
              <a:rPr lang="uk-UA" sz="2800" dirty="0">
                <a:latin typeface="Monotype Corsiva" pitchFamily="66" charset="0"/>
              </a:rPr>
              <a:t>ст. Ж. </a:t>
            </a:r>
            <a:r>
              <a:rPr lang="uk-UA" sz="2800" dirty="0" err="1" smtClean="0">
                <a:latin typeface="Monotype Corsiva" pitchFamily="66" charset="0"/>
              </a:rPr>
              <a:t>Шаплена</a:t>
            </a:r>
            <a:r>
              <a:rPr lang="uk-UA" sz="2800" dirty="0" smtClean="0">
                <a:latin typeface="Monotype Corsiva" pitchFamily="66" charset="0"/>
              </a:rPr>
              <a:t> </a:t>
            </a:r>
          </a:p>
          <a:p>
            <a:r>
              <a:rPr lang="uk-UA" sz="2800" dirty="0" smtClean="0">
                <a:latin typeface="Monotype Corsiva" pitchFamily="66" charset="0"/>
              </a:rPr>
              <a:t>«</a:t>
            </a:r>
            <a:r>
              <a:rPr lang="uk-UA" sz="2800" dirty="0">
                <a:latin typeface="Monotype Corsiva" pitchFamily="66" charset="0"/>
              </a:rPr>
              <a:t>Діва, </a:t>
            </a:r>
            <a:r>
              <a:rPr lang="uk-UA" sz="2800" dirty="0" smtClean="0">
                <a:latin typeface="Monotype Corsiva" pitchFamily="66" charset="0"/>
              </a:rPr>
              <a:t>або </a:t>
            </a:r>
            <a:r>
              <a:rPr lang="uk-UA" sz="2800" dirty="0">
                <a:latin typeface="Monotype Corsiva" pitchFamily="66" charset="0"/>
              </a:rPr>
              <a:t>Визволена </a:t>
            </a:r>
            <a:r>
              <a:rPr lang="uk-UA" sz="2800" dirty="0" err="1" smtClean="0">
                <a:latin typeface="Monotype Corsiva" pitchFamily="66" charset="0"/>
              </a:rPr>
              <a:t>Фран</a:t>
            </a:r>
            <a:r>
              <a:rPr lang="en-US" sz="2800" dirty="0" smtClean="0">
                <a:latin typeface="Monotype Corsiva" pitchFamily="66" charset="0"/>
              </a:rPr>
              <a:t>-</a:t>
            </a:r>
          </a:p>
          <a:p>
            <a:r>
              <a:rPr lang="uk-UA" sz="2800" dirty="0" err="1" smtClean="0">
                <a:latin typeface="Monotype Corsiva" pitchFamily="66" charset="0"/>
              </a:rPr>
              <a:t>ція</a:t>
            </a:r>
            <a:r>
              <a:rPr lang="uk-UA" sz="2800" dirty="0" smtClean="0">
                <a:latin typeface="Monotype Corsiva" pitchFamily="66" charset="0"/>
              </a:rPr>
              <a:t>»</a:t>
            </a:r>
            <a:r>
              <a:rPr lang="en-US" sz="2800" dirty="0" smtClean="0">
                <a:latin typeface="Monotype Corsiva" pitchFamily="66" charset="0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(</a:t>
            </a:r>
            <a:r>
              <a:rPr lang="uk-UA" sz="2800" dirty="0">
                <a:latin typeface="Monotype Corsiva" pitchFamily="66" charset="0"/>
              </a:rPr>
              <a:t>1656). Твір В. </a:t>
            </a:r>
            <a:r>
              <a:rPr lang="uk-UA" sz="2800" dirty="0" err="1" smtClean="0">
                <a:latin typeface="Monotype Corsiva" pitchFamily="66" charset="0"/>
              </a:rPr>
              <a:t>Спрямо</a:t>
            </a:r>
            <a:r>
              <a:rPr lang="en-US" sz="2800" dirty="0" smtClean="0">
                <a:latin typeface="Monotype Corsiva" pitchFamily="66" charset="0"/>
              </a:rPr>
              <a:t>-</a:t>
            </a:r>
          </a:p>
          <a:p>
            <a:r>
              <a:rPr lang="uk-UA" sz="2800" dirty="0" err="1" smtClean="0">
                <a:latin typeface="Monotype Corsiva" pitchFamily="66" charset="0"/>
              </a:rPr>
              <a:t>ваний</a:t>
            </a:r>
            <a:r>
              <a:rPr lang="en-US" sz="2800" dirty="0" smtClean="0">
                <a:latin typeface="Monotype Corsiva" pitchFamily="66" charset="0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перш </a:t>
            </a:r>
            <a:r>
              <a:rPr lang="uk-UA" sz="2800" dirty="0">
                <a:latin typeface="Monotype Corsiva" pitchFamily="66" charset="0"/>
              </a:rPr>
              <a:t>за все супроти </a:t>
            </a:r>
            <a:endParaRPr lang="en-US" sz="2800" dirty="0" smtClean="0">
              <a:latin typeface="Monotype Corsiva" pitchFamily="66" charset="0"/>
            </a:endParaRPr>
          </a:p>
          <a:p>
            <a:r>
              <a:rPr lang="uk-UA" sz="2800" dirty="0" err="1" smtClean="0">
                <a:latin typeface="Monotype Corsiva" pitchFamily="66" charset="0"/>
              </a:rPr>
              <a:t>офіційноїцеркви</a:t>
            </a:r>
            <a:r>
              <a:rPr lang="uk-UA" sz="2800" dirty="0">
                <a:latin typeface="Monotype Corsiva" pitchFamily="66" charset="0"/>
              </a:rPr>
              <a:t>. </a:t>
            </a:r>
            <a:r>
              <a:rPr lang="uk-UA" sz="2800" dirty="0" smtClean="0">
                <a:latin typeface="Monotype Corsiva" pitchFamily="66" charset="0"/>
              </a:rPr>
              <a:t>Проте</a:t>
            </a:r>
            <a:r>
              <a:rPr lang="en-US" sz="2800" dirty="0" smtClean="0">
                <a:latin typeface="Monotype Corsiva" pitchFamily="66" charset="0"/>
              </a:rPr>
              <a:t> </a:t>
            </a:r>
          </a:p>
          <a:p>
            <a:r>
              <a:rPr lang="uk-UA" sz="2800" dirty="0" smtClean="0">
                <a:latin typeface="Monotype Corsiva" pitchFamily="66" charset="0"/>
              </a:rPr>
              <a:t>водночас поет</a:t>
            </a:r>
            <a:r>
              <a:rPr lang="en-US" sz="2800" dirty="0" smtClean="0">
                <a:latin typeface="Monotype Corsiva" pitchFamily="66" charset="0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карикатурно</a:t>
            </a:r>
            <a:endParaRPr lang="en-US" sz="2800" dirty="0" smtClean="0">
              <a:latin typeface="Monotype Corsiva" pitchFamily="66" charset="0"/>
            </a:endParaRPr>
          </a:p>
          <a:p>
            <a:r>
              <a:rPr lang="uk-UA" sz="2800" dirty="0" smtClean="0">
                <a:latin typeface="Monotype Corsiva" pitchFamily="66" charset="0"/>
              </a:rPr>
              <a:t> </a:t>
            </a:r>
            <a:r>
              <a:rPr lang="uk-UA" sz="2800" dirty="0">
                <a:latin typeface="Monotype Corsiva" pitchFamily="66" charset="0"/>
              </a:rPr>
              <a:t>змалював </a:t>
            </a:r>
            <a:r>
              <a:rPr lang="uk-UA" sz="2800" dirty="0" smtClean="0">
                <a:latin typeface="Monotype Corsiva" pitchFamily="66" charset="0"/>
              </a:rPr>
              <a:t>національну</a:t>
            </a:r>
          </a:p>
          <a:p>
            <a:r>
              <a:rPr lang="uk-UA" sz="2800" dirty="0" smtClean="0">
                <a:latin typeface="Monotype Corsiva" pitchFamily="66" charset="0"/>
              </a:rPr>
              <a:t> </a:t>
            </a:r>
            <a:r>
              <a:rPr lang="uk-UA" sz="2800" dirty="0">
                <a:latin typeface="Monotype Corsiva" pitchFamily="66" charset="0"/>
              </a:rPr>
              <a:t>героїню </a:t>
            </a:r>
            <a:r>
              <a:rPr lang="uk-UA" sz="2800" dirty="0" smtClean="0">
                <a:latin typeface="Monotype Corsiva" pitchFamily="66" charset="0"/>
              </a:rPr>
              <a:t>Франції Жанну</a:t>
            </a:r>
          </a:p>
          <a:p>
            <a:r>
              <a:rPr lang="uk-UA" sz="2800" dirty="0" smtClean="0">
                <a:latin typeface="Monotype Corsiva" pitchFamily="66" charset="0"/>
              </a:rPr>
              <a:t> </a:t>
            </a:r>
            <a:r>
              <a:rPr lang="uk-UA" sz="2800" dirty="0">
                <a:latin typeface="Monotype Corsiva" pitchFamily="66" charset="0"/>
              </a:rPr>
              <a:t>Д'Арк.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39604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Monotype Corsiva" pitchFamily="66" charset="0"/>
              </a:rPr>
              <a:t>Вольтер був також першим драматургом епохи, створивши понад 50 трагедій, комедій, оперних лібрето. Як і в поезії, в галузі драматургії він був послідовним </a:t>
            </a:r>
            <a:r>
              <a:rPr lang="uk-UA" sz="3200" dirty="0" err="1">
                <a:latin typeface="Monotype Corsiva" pitchFamily="66" charset="0"/>
              </a:rPr>
              <a:t>класицистом</a:t>
            </a:r>
            <a:r>
              <a:rPr lang="uk-UA" sz="3200" dirty="0">
                <a:latin typeface="Monotype Corsiva" pitchFamily="66" charset="0"/>
              </a:rPr>
              <a:t>, хоча й враховував досвід англійського театру.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4536504" cy="5226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548680"/>
            <a:ext cx="4427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Monotype Corsiva" pitchFamily="66" charset="0"/>
              </a:rPr>
              <a:t>Визнаними шедеврами Вольтера стали трагедії «Заїра» і «Магомет», у яких йдеться про людські долі, зневажені релігійною нетерпимістю і деспотизмом. У певному плані театр Вольтера — це трибуна його ідей. Одним із перших він звернувся до змалювання Сходу, що для романтиків стане вже одним із основоположних принципів.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020544" cy="3312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08920"/>
            <a:ext cx="2393530" cy="3702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88640"/>
            <a:ext cx="35283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Monotype Corsiva" pitchFamily="66" charset="0"/>
              </a:rPr>
              <a:t>З величезної художньої спадщини Вольтера найвідомішими є «Філософські повісті», які він писав упродовж тривалого часу — з 1747 по 1775 </a:t>
            </a:r>
            <a:r>
              <a:rPr lang="uk-UA" sz="2400" dirty="0" err="1">
                <a:latin typeface="Monotype Corsiva" pitchFamily="66" charset="0"/>
              </a:rPr>
              <a:t>pp</a:t>
            </a:r>
            <a:r>
              <a:rPr lang="uk-UA" sz="2400" dirty="0">
                <a:latin typeface="Monotype Corsiva" pitchFamily="66" charset="0"/>
              </a:rPr>
              <a:t>. До них, зокрема, ввійшли «</a:t>
            </a:r>
            <a:r>
              <a:rPr lang="uk-UA" sz="2400" dirty="0" err="1">
                <a:latin typeface="Monotype Corsiva" pitchFamily="66" charset="0"/>
              </a:rPr>
              <a:t>Задіг</a:t>
            </a:r>
            <a:r>
              <a:rPr lang="uk-UA" sz="2400" dirty="0">
                <a:latin typeface="Monotype Corsiva" pitchFamily="66" charset="0"/>
              </a:rPr>
              <a:t>, або Доля» (1747), «</a:t>
            </a:r>
            <a:r>
              <a:rPr lang="uk-UA" sz="2400" dirty="0" err="1">
                <a:latin typeface="Monotype Corsiva" pitchFamily="66" charset="0"/>
              </a:rPr>
              <a:t>Мемнон</a:t>
            </a:r>
            <a:r>
              <a:rPr lang="uk-UA" sz="2400" dirty="0">
                <a:latin typeface="Monotype Corsiva" pitchFamily="66" charset="0"/>
              </a:rPr>
              <a:t>, або Людська розсудливість» (1747), «</a:t>
            </a:r>
            <a:r>
              <a:rPr lang="uk-UA" sz="2400" dirty="0" err="1">
                <a:latin typeface="Monotype Corsiva" pitchFamily="66" charset="0"/>
              </a:rPr>
              <a:t>Мікромегас</a:t>
            </a:r>
            <a:r>
              <a:rPr lang="uk-UA" sz="2400" dirty="0">
                <a:latin typeface="Monotype Corsiva" pitchFamily="66" charset="0"/>
              </a:rPr>
              <a:t>» (1752), «</a:t>
            </a:r>
            <a:r>
              <a:rPr lang="uk-UA" sz="2400" dirty="0" err="1">
                <a:latin typeface="Monotype Corsiva" pitchFamily="66" charset="0"/>
              </a:rPr>
              <a:t>Кандід</a:t>
            </a:r>
            <a:r>
              <a:rPr lang="uk-UA" sz="2400" dirty="0">
                <a:latin typeface="Monotype Corsiva" pitchFamily="66" charset="0"/>
              </a:rPr>
              <a:t>, або Оптимізм» (1759), «Простак» (1767), «Вавилонська царівна» (1768).</a:t>
            </a:r>
            <a:br>
              <a:rPr lang="uk-UA" sz="2400" dirty="0">
                <a:latin typeface="Monotype Corsiva" pitchFamily="66" charset="0"/>
              </a:rPr>
            </a:br>
            <a:r>
              <a:rPr lang="uk-UA" sz="2400" dirty="0">
                <a:latin typeface="Monotype Corsiva" pitchFamily="66" charset="0"/>
              </a:rPr>
              <a:t/>
            </a:r>
            <a:br>
              <a:rPr lang="uk-UA" sz="2400" dirty="0">
                <a:latin typeface="Monotype Corsiva" pitchFamily="66" charset="0"/>
              </a:rPr>
            </a:b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669282" cy="4249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24744"/>
            <a:ext cx="2456744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58772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Перша філософська повість Вольтера «</a:t>
            </a:r>
            <a:r>
              <a:rPr lang="uk-UA" sz="2400" dirty="0" err="1" smtClean="0">
                <a:latin typeface="Monotype Corsiva" pitchFamily="66" charset="0"/>
              </a:rPr>
              <a:t>Задіґ</a:t>
            </a:r>
            <a:r>
              <a:rPr lang="uk-UA" sz="2400" dirty="0" smtClean="0">
                <a:latin typeface="Monotype Corsiva" pitchFamily="66" charset="0"/>
              </a:rPr>
              <a:t>» «побачила світ у 1747 р. </a:t>
            </a:r>
            <a:endParaRPr lang="uk-UA" sz="2400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637142" cy="3782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422108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Головне питання, яке хвилює письменника, це співвідношення добра і зла у світі, вплив цих сил на людські долі. Чітка поляризація добра і зла призводить до певного схематизму і спрощення характерів. Це, звичайно, не свідчить про якусь творчу «неміч» Вольтера, а підтверджує те, що перед письменником постали зовсім інші художні завдання, які він вирішував згідно з вимогами створеного ним жанру.</a:t>
            </a:r>
            <a:endParaRPr lang="uk-UA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7687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dirty="0" smtClean="0">
                <a:latin typeface="Monotype Corsiva" pitchFamily="66" charset="0"/>
              </a:rPr>
              <a:t>Дякую за увагу!</a:t>
            </a:r>
            <a:endParaRPr lang="uk-UA" sz="96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1571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Презентацію підготувала</a:t>
            </a:r>
          </a:p>
          <a:p>
            <a:pPr algn="ctr"/>
            <a:r>
              <a:rPr lang="uk-UA" sz="2800" dirty="0" smtClean="0">
                <a:latin typeface="Monotype Corsiva" pitchFamily="66" charset="0"/>
              </a:rPr>
              <a:t> учениця 9-А класу</a:t>
            </a:r>
          </a:p>
          <a:p>
            <a:pPr algn="ctr"/>
            <a:r>
              <a:rPr lang="uk-UA" sz="2800" dirty="0" smtClean="0">
                <a:latin typeface="Monotype Corsiva" pitchFamily="66" charset="0"/>
              </a:rPr>
              <a:t>Чубар Діна</a:t>
            </a:r>
            <a:endParaRPr lang="uk-UA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2012-11-11T19:42:50Z</dcterms:created>
  <dcterms:modified xsi:type="dcterms:W3CDTF">2012-11-12T20:38:02Z</dcterms:modified>
</cp:coreProperties>
</file>