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93B4A9-56DB-4EE2-9636-940DAE98D8F6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8CCDE6-00D6-4A8F-8BB1-66CD75E02F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3B4A9-56DB-4EE2-9636-940DAE98D8F6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CCDE6-00D6-4A8F-8BB1-66CD75E02F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793B4A9-56DB-4EE2-9636-940DAE98D8F6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8CCDE6-00D6-4A8F-8BB1-66CD75E02F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3B4A9-56DB-4EE2-9636-940DAE98D8F6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CCDE6-00D6-4A8F-8BB1-66CD75E02F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93B4A9-56DB-4EE2-9636-940DAE98D8F6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98CCDE6-00D6-4A8F-8BB1-66CD75E02F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3B4A9-56DB-4EE2-9636-940DAE98D8F6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CCDE6-00D6-4A8F-8BB1-66CD75E02F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3B4A9-56DB-4EE2-9636-940DAE98D8F6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CCDE6-00D6-4A8F-8BB1-66CD75E02F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3B4A9-56DB-4EE2-9636-940DAE98D8F6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CCDE6-00D6-4A8F-8BB1-66CD75E02F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93B4A9-56DB-4EE2-9636-940DAE98D8F6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CCDE6-00D6-4A8F-8BB1-66CD75E02F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3B4A9-56DB-4EE2-9636-940DAE98D8F6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CCDE6-00D6-4A8F-8BB1-66CD75E02F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3B4A9-56DB-4EE2-9636-940DAE98D8F6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CCDE6-00D6-4A8F-8BB1-66CD75E02F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793B4A9-56DB-4EE2-9636-940DAE98D8F6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98CCDE6-00D6-4A8F-8BB1-66CD75E02F7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err="1">
                <a:solidFill>
                  <a:schemeClr val="accent4"/>
                </a:solidFill>
              </a:rPr>
              <a:t>Обмороження</a:t>
            </a:r>
            <a:r>
              <a:rPr lang="ru-RU" i="1" dirty="0">
                <a:solidFill>
                  <a:schemeClr val="accent4"/>
                </a:solidFill>
              </a:rPr>
              <a:t> у </a:t>
            </a:r>
            <a:r>
              <a:rPr lang="ru-RU" i="1" dirty="0" err="1">
                <a:solidFill>
                  <a:schemeClr val="accent4"/>
                </a:solidFill>
              </a:rPr>
              <a:t>людини</a:t>
            </a:r>
            <a:endParaRPr lang="ru-RU" i="1" dirty="0">
              <a:solidFill>
                <a:schemeClr val="accent4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ru-RU" sz="4200" i="1" dirty="0" err="1">
                <a:solidFill>
                  <a:schemeClr val="accent4"/>
                </a:solidFill>
              </a:rPr>
              <a:t>методи</a:t>
            </a:r>
            <a:r>
              <a:rPr lang="ru-RU" sz="4200" i="1" dirty="0">
                <a:solidFill>
                  <a:schemeClr val="accent4"/>
                </a:solidFill>
              </a:rPr>
              <a:t> </a:t>
            </a:r>
            <a:r>
              <a:rPr lang="ru-RU" sz="4200" i="1" dirty="0" err="1">
                <a:solidFill>
                  <a:schemeClr val="accent4"/>
                </a:solidFill>
              </a:rPr>
              <a:t>лікування</a:t>
            </a:r>
            <a:endParaRPr lang="ru-RU" sz="4200" i="1" dirty="0">
              <a:solidFill>
                <a:schemeClr val="accent4"/>
              </a:solidFill>
            </a:endParaRPr>
          </a:p>
          <a:p>
            <a:endParaRPr lang="uk-UA" dirty="0" smtClean="0"/>
          </a:p>
          <a:p>
            <a:endParaRPr lang="uk-UA" dirty="0"/>
          </a:p>
          <a:p>
            <a:r>
              <a:rPr lang="uk-UA" sz="6300" b="1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Сенько Ольги</a:t>
            </a:r>
            <a:endParaRPr lang="ru-RU" sz="6300" b="1" i="1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9079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9070"/>
            <a:ext cx="7239000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Якщо</a:t>
            </a:r>
            <a:r>
              <a:rPr lang="ru-RU" sz="3200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людина</a:t>
            </a:r>
            <a:r>
              <a:rPr lang="ru-RU" sz="32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тривалий</a:t>
            </a:r>
            <a:r>
              <a:rPr lang="ru-RU" sz="32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час </a:t>
            </a:r>
            <a:r>
              <a:rPr lang="ru-RU" sz="32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перебуває</a:t>
            </a:r>
            <a:r>
              <a:rPr lang="ru-RU" sz="32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 </a:t>
            </a:r>
            <a:r>
              <a:rPr lang="ru-RU" sz="3200" i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холоді</a:t>
            </a:r>
            <a:r>
              <a:rPr lang="ru-RU" sz="32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в </a:t>
            </a:r>
            <a:r>
              <a:rPr lang="ru-RU" sz="32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неї</a:t>
            </a:r>
            <a:r>
              <a:rPr lang="ru-RU" sz="32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може</a:t>
            </a:r>
            <a:r>
              <a:rPr lang="ru-RU" sz="32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виникнути</a:t>
            </a:r>
            <a:r>
              <a:rPr lang="ru-RU" sz="32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переохолодження</a:t>
            </a:r>
            <a:r>
              <a:rPr lang="ru-RU" sz="32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всього</a:t>
            </a:r>
            <a:r>
              <a:rPr lang="ru-RU" sz="32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організму</a:t>
            </a:r>
            <a:r>
              <a:rPr lang="ru-RU" sz="32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ru-RU" sz="32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або</a:t>
            </a:r>
            <a:r>
              <a:rPr lang="ru-RU" sz="32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загальне</a:t>
            </a:r>
            <a:r>
              <a:rPr lang="ru-RU" sz="32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замерзання</a:t>
            </a:r>
            <a:r>
              <a:rPr lang="ru-RU" sz="32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564903"/>
            <a:ext cx="5184576" cy="375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3504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4320480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0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 </a:t>
            </a:r>
            <a:r>
              <a:rPr lang="ru-RU" sz="40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розвитку</a:t>
            </a:r>
            <a:r>
              <a:rPr lang="ru-RU" sz="40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загального</a:t>
            </a:r>
            <a:r>
              <a:rPr lang="ru-RU" sz="40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переохолодження</a:t>
            </a:r>
            <a:r>
              <a:rPr lang="ru-RU" sz="40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виділяють</a:t>
            </a:r>
            <a:r>
              <a:rPr lang="ru-RU" sz="40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кілька</a:t>
            </a:r>
            <a:r>
              <a:rPr lang="ru-RU" sz="40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фаз</a:t>
            </a:r>
            <a:r>
              <a:rPr lang="ru-RU" sz="4000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:</a:t>
            </a:r>
          </a:p>
          <a:p>
            <a:r>
              <a:rPr lang="ru-RU" sz="3000" i="1" dirty="0" smtClean="0">
                <a:latin typeface="Monotype Corsiva" pitchFamily="66" charset="0"/>
              </a:rPr>
              <a:t>1</a:t>
            </a:r>
            <a:r>
              <a:rPr lang="ru-RU" sz="3000" i="1" dirty="0">
                <a:latin typeface="Monotype Corsiva" pitchFamily="66" charset="0"/>
              </a:rPr>
              <a:t>) </a:t>
            </a:r>
            <a:r>
              <a:rPr lang="ru-RU" sz="3000" i="1" dirty="0" err="1">
                <a:latin typeface="Monotype Corsiva" pitchFamily="66" charset="0"/>
              </a:rPr>
              <a:t>людина</a:t>
            </a:r>
            <a:r>
              <a:rPr lang="ru-RU" sz="3000" i="1" dirty="0">
                <a:latin typeface="Monotype Corsiva" pitchFamily="66" charset="0"/>
              </a:rPr>
              <a:t> </a:t>
            </a:r>
            <a:r>
              <a:rPr lang="ru-RU" sz="3000" i="1" dirty="0" err="1">
                <a:latin typeface="Monotype Corsiva" pitchFamily="66" charset="0"/>
              </a:rPr>
              <a:t>відчуває</a:t>
            </a:r>
            <a:r>
              <a:rPr lang="ru-RU" sz="3000" i="1" dirty="0">
                <a:latin typeface="Monotype Corsiva" pitchFamily="66" charset="0"/>
              </a:rPr>
              <a:t> </a:t>
            </a:r>
            <a:r>
              <a:rPr lang="ru-RU" sz="3000" i="1" dirty="0" err="1">
                <a:latin typeface="Monotype Corsiva" pitchFamily="66" charset="0"/>
              </a:rPr>
              <a:t>втому</a:t>
            </a:r>
            <a:r>
              <a:rPr lang="ru-RU" sz="3000" i="1" dirty="0">
                <a:latin typeface="Monotype Corsiva" pitchFamily="66" charset="0"/>
              </a:rPr>
              <a:t>, </a:t>
            </a:r>
            <a:r>
              <a:rPr lang="ru-RU" sz="3000" i="1" dirty="0" err="1">
                <a:latin typeface="Monotype Corsiva" pitchFamily="66" charset="0"/>
              </a:rPr>
              <a:t>скутість</a:t>
            </a:r>
            <a:r>
              <a:rPr lang="ru-RU" sz="3000" i="1" dirty="0">
                <a:latin typeface="Monotype Corsiva" pitchFamily="66" charset="0"/>
              </a:rPr>
              <a:t>, </a:t>
            </a:r>
            <a:r>
              <a:rPr lang="ru-RU" sz="3000" i="1" dirty="0" err="1">
                <a:latin typeface="Monotype Corsiva" pitchFamily="66" charset="0"/>
              </a:rPr>
              <a:t>сонливість</a:t>
            </a:r>
            <a:r>
              <a:rPr lang="ru-RU" sz="3000" i="1" dirty="0">
                <a:latin typeface="Monotype Corsiva" pitchFamily="66" charset="0"/>
              </a:rPr>
              <a:t>, </a:t>
            </a:r>
            <a:r>
              <a:rPr lang="ru-RU" sz="3000" i="1" dirty="0" err="1">
                <a:latin typeface="Monotype Corsiva" pitchFamily="66" charset="0"/>
              </a:rPr>
              <a:t>байдужість</a:t>
            </a:r>
            <a:r>
              <a:rPr lang="ru-RU" sz="3000" i="1" dirty="0">
                <a:latin typeface="Monotype Corsiva" pitchFamily="66" charset="0"/>
              </a:rPr>
              <a:t> до </a:t>
            </a:r>
            <a:r>
              <a:rPr lang="ru-RU" sz="3000" i="1" dirty="0" err="1">
                <a:latin typeface="Monotype Corsiva" pitchFamily="66" charset="0"/>
              </a:rPr>
              <a:t>навколишнього</a:t>
            </a:r>
            <a:r>
              <a:rPr lang="ru-RU" sz="3000" i="1" dirty="0">
                <a:latin typeface="Monotype Corsiva" pitchFamily="66" charset="0"/>
              </a:rPr>
              <a:t>; </a:t>
            </a:r>
            <a:endParaRPr lang="ru-RU" sz="3000" i="1" dirty="0" smtClean="0">
              <a:latin typeface="Monotype Corsiva" pitchFamily="66" charset="0"/>
            </a:endParaRPr>
          </a:p>
          <a:p>
            <a:r>
              <a:rPr lang="ru-RU" sz="3000" i="1" dirty="0" smtClean="0">
                <a:latin typeface="Monotype Corsiva" pitchFamily="66" charset="0"/>
              </a:rPr>
              <a:t>2</a:t>
            </a:r>
            <a:r>
              <a:rPr lang="ru-RU" sz="3000" i="1" dirty="0">
                <a:latin typeface="Monotype Corsiva" pitchFamily="66" charset="0"/>
              </a:rPr>
              <a:t>) за </a:t>
            </a:r>
            <a:r>
              <a:rPr lang="ru-RU" sz="3000" i="1" dirty="0" err="1">
                <a:latin typeface="Monotype Corsiva" pitchFamily="66" charset="0"/>
              </a:rPr>
              <a:t>подальшого</a:t>
            </a:r>
            <a:r>
              <a:rPr lang="ru-RU" sz="3000" i="1" dirty="0">
                <a:latin typeface="Monotype Corsiva" pitchFamily="66" charset="0"/>
              </a:rPr>
              <a:t> </a:t>
            </a:r>
            <a:r>
              <a:rPr lang="ru-RU" sz="3000" i="1" dirty="0" err="1">
                <a:latin typeface="Monotype Corsiva" pitchFamily="66" charset="0"/>
              </a:rPr>
              <a:t>зниження</a:t>
            </a:r>
            <a:r>
              <a:rPr lang="ru-RU" sz="3000" i="1" dirty="0">
                <a:latin typeface="Monotype Corsiva" pitchFamily="66" charset="0"/>
              </a:rPr>
              <a:t> </a:t>
            </a:r>
            <a:r>
              <a:rPr lang="ru-RU" sz="3000" i="1" dirty="0" err="1">
                <a:latin typeface="Monotype Corsiva" pitchFamily="66" charset="0"/>
              </a:rPr>
              <a:t>температури</a:t>
            </a:r>
            <a:r>
              <a:rPr lang="ru-RU" sz="3000" i="1" dirty="0">
                <a:latin typeface="Monotype Corsiva" pitchFamily="66" charset="0"/>
              </a:rPr>
              <a:t> </a:t>
            </a:r>
            <a:r>
              <a:rPr lang="ru-RU" sz="3000" i="1" dirty="0" err="1">
                <a:latin typeface="Monotype Corsiva" pitchFamily="66" charset="0"/>
              </a:rPr>
              <a:t>тіла</a:t>
            </a:r>
            <a:r>
              <a:rPr lang="ru-RU" sz="3000" i="1" dirty="0">
                <a:latin typeface="Monotype Corsiva" pitchFamily="66" charset="0"/>
              </a:rPr>
              <a:t> </a:t>
            </a:r>
            <a:r>
              <a:rPr lang="ru-RU" sz="3000" i="1" dirty="0" err="1">
                <a:latin typeface="Monotype Corsiva" pitchFamily="66" charset="0"/>
              </a:rPr>
              <a:t>спостерігається</a:t>
            </a:r>
            <a:r>
              <a:rPr lang="ru-RU" sz="3000" i="1" dirty="0">
                <a:latin typeface="Monotype Corsiva" pitchFamily="66" charset="0"/>
              </a:rPr>
              <a:t> </a:t>
            </a:r>
            <a:r>
              <a:rPr lang="ru-RU" sz="3000" i="1" dirty="0" err="1">
                <a:latin typeface="Monotype Corsiva" pitchFamily="66" charset="0"/>
              </a:rPr>
              <a:t>запаморочення</a:t>
            </a:r>
            <a:r>
              <a:rPr lang="ru-RU" sz="3000" i="1" dirty="0" smtClean="0">
                <a:latin typeface="Monotype Corsiva" pitchFamily="66" charset="0"/>
              </a:rPr>
              <a:t>;</a:t>
            </a:r>
          </a:p>
          <a:p>
            <a:r>
              <a:rPr lang="ru-RU" sz="3000" i="1" dirty="0" err="1">
                <a:latin typeface="Monotype Corsiva" pitchFamily="66" charset="0"/>
              </a:rPr>
              <a:t>зупинка</a:t>
            </a:r>
            <a:r>
              <a:rPr lang="ru-RU" sz="3000" i="1" dirty="0">
                <a:latin typeface="Monotype Corsiva" pitchFamily="66" charset="0"/>
              </a:rPr>
              <a:t> </a:t>
            </a:r>
            <a:r>
              <a:rPr lang="ru-RU" sz="3000" i="1" dirty="0" err="1">
                <a:latin typeface="Monotype Corsiva" pitchFamily="66" charset="0"/>
              </a:rPr>
              <a:t>кровообігу</a:t>
            </a:r>
            <a:r>
              <a:rPr lang="ru-RU" sz="3000" i="1" dirty="0">
                <a:latin typeface="Monotype Corsiva" pitchFamily="66" charset="0"/>
              </a:rPr>
              <a:t>, </a:t>
            </a:r>
            <a:r>
              <a:rPr lang="ru-RU" sz="3000" i="1" dirty="0" err="1">
                <a:latin typeface="Monotype Corsiva" pitchFamily="66" charset="0"/>
              </a:rPr>
              <a:t>серцевої</a:t>
            </a:r>
            <a:r>
              <a:rPr lang="ru-RU" sz="3000" i="1" dirty="0">
                <a:latin typeface="Monotype Corsiva" pitchFamily="66" charset="0"/>
              </a:rPr>
              <a:t> </a:t>
            </a:r>
            <a:r>
              <a:rPr lang="ru-RU" sz="3000" i="1" dirty="0" err="1">
                <a:latin typeface="Monotype Corsiva" pitchFamily="66" charset="0"/>
              </a:rPr>
              <a:t>діяльності</a:t>
            </a:r>
            <a:r>
              <a:rPr lang="ru-RU" sz="3000" i="1" dirty="0">
                <a:latin typeface="Monotype Corsiva" pitchFamily="66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980728"/>
            <a:ext cx="3816424" cy="409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1691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Якщо</a:t>
            </a:r>
            <a:r>
              <a:rPr lang="ru-RU" sz="4400" b="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400" b="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виявлене</a:t>
            </a:r>
            <a:r>
              <a:rPr lang="ru-RU" sz="4400" b="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400" b="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обмороження</a:t>
            </a:r>
            <a:r>
              <a:rPr lang="ru-RU" sz="4400" b="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4400" i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i="1" dirty="0" smtClean="0">
                <a:latin typeface="Monotype Corsiva" pitchFamily="66" charset="0"/>
              </a:rPr>
              <a:t>не </a:t>
            </a:r>
            <a:r>
              <a:rPr lang="ru-RU" sz="2800" i="1" dirty="0" err="1">
                <a:latin typeface="Monotype Corsiva" pitchFamily="66" charset="0"/>
              </a:rPr>
              <a:t>тріть</a:t>
            </a:r>
            <a:r>
              <a:rPr lang="ru-RU" sz="2800" i="1" dirty="0">
                <a:latin typeface="Monotype Corsiva" pitchFamily="66" charset="0"/>
              </a:rPr>
              <a:t> і не </a:t>
            </a:r>
            <a:r>
              <a:rPr lang="ru-RU" sz="2800" i="1" dirty="0" err="1">
                <a:latin typeface="Monotype Corsiva" pitchFamily="66" charset="0"/>
              </a:rPr>
              <a:t>масажуйте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постраждалий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ділянку</a:t>
            </a:r>
            <a:r>
              <a:rPr lang="ru-RU" sz="2800" i="1" dirty="0">
                <a:latin typeface="Monotype Corsiva" pitchFamily="66" charset="0"/>
              </a:rPr>
              <a:t>;</a:t>
            </a:r>
          </a:p>
          <a:p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>
                <a:latin typeface="Monotype Corsiva" pitchFamily="66" charset="0"/>
              </a:rPr>
              <a:t>не </a:t>
            </a:r>
            <a:r>
              <a:rPr lang="ru-RU" sz="2800" i="1" dirty="0" err="1">
                <a:latin typeface="Monotype Corsiva" pitchFamily="66" charset="0"/>
              </a:rPr>
              <a:t>прикладайте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чи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сніг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лід</a:t>
            </a:r>
            <a:r>
              <a:rPr lang="ru-RU" sz="2800" i="1" dirty="0">
                <a:latin typeface="Monotype Corsiva" pitchFamily="66" charset="0"/>
              </a:rPr>
              <a:t> — </a:t>
            </a:r>
            <a:r>
              <a:rPr lang="ru-RU" sz="2800" i="1" dirty="0" err="1">
                <a:latin typeface="Monotype Corsiva" pitchFamily="66" charset="0"/>
              </a:rPr>
              <a:t>це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небезпечно</a:t>
            </a:r>
            <a:r>
              <a:rPr lang="ru-RU" sz="2800" i="1" dirty="0">
                <a:latin typeface="Monotype Corsiva" pitchFamily="66" charset="0"/>
              </a:rPr>
              <a:t>;</a:t>
            </a:r>
          </a:p>
          <a:p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>
                <a:latin typeface="Monotype Corsiva" pitchFamily="66" charset="0"/>
              </a:rPr>
              <a:t>не </a:t>
            </a:r>
            <a:r>
              <a:rPr lang="ru-RU" sz="2800" i="1" dirty="0" err="1">
                <a:latin typeface="Monotype Corsiva" pitchFamily="66" charset="0"/>
              </a:rPr>
              <a:t>використовуйте</a:t>
            </a:r>
            <a:r>
              <a:rPr lang="ru-RU" sz="2800" i="1" dirty="0">
                <a:latin typeface="Monotype Corsiva" pitchFamily="66" charset="0"/>
              </a:rPr>
              <a:t> для </a:t>
            </a:r>
            <a:r>
              <a:rPr lang="ru-RU" sz="2800" i="1" dirty="0" err="1">
                <a:latin typeface="Monotype Corsiva" pitchFamily="66" charset="0"/>
              </a:rPr>
              <a:t>відігрівання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гарячі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чи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камені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вогонь</a:t>
            </a:r>
            <a:r>
              <a:rPr lang="ru-RU" sz="2800" i="1" dirty="0">
                <a:latin typeface="Monotype Corsiva" pitchFamily="66" charset="0"/>
              </a:rPr>
              <a:t>;</a:t>
            </a:r>
          </a:p>
          <a:p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>
                <a:latin typeface="Monotype Corsiva" pitchFamily="66" charset="0"/>
              </a:rPr>
              <a:t>не давайте </a:t>
            </a:r>
            <a:r>
              <a:rPr lang="ru-RU" sz="2800" i="1" dirty="0" err="1">
                <a:latin typeface="Monotype Corsiva" pitchFamily="66" charset="0"/>
              </a:rPr>
              <a:t>пити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алкогольні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напої</a:t>
            </a:r>
            <a:r>
              <a:rPr lang="ru-RU" sz="2800" i="1" dirty="0">
                <a:latin typeface="Monotype Corsiva" pitchFamily="66" charset="0"/>
              </a:rPr>
              <a:t>;</a:t>
            </a:r>
          </a:p>
          <a:p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smtClean="0">
                <a:latin typeface="Monotype Corsiva" pitchFamily="66" charset="0"/>
              </a:rPr>
              <a:t>не </a:t>
            </a:r>
            <a:r>
              <a:rPr lang="ru-RU" sz="2800" i="1" dirty="0">
                <a:latin typeface="Monotype Corsiva" pitchFamily="66" charset="0"/>
              </a:rPr>
              <a:t>дозволяйте </a:t>
            </a:r>
            <a:r>
              <a:rPr lang="ru-RU" sz="2800" i="1" dirty="0" err="1">
                <a:latin typeface="Monotype Corsiva" pitchFamily="66" charset="0"/>
              </a:rPr>
              <a:t>потерпіл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ходити</a:t>
            </a:r>
            <a:r>
              <a:rPr lang="ru-RU" sz="2800" i="1" dirty="0">
                <a:latin typeface="Monotype Corsiva" pitchFamily="66" charset="0"/>
              </a:rPr>
              <a:t>, </a:t>
            </a:r>
            <a:r>
              <a:rPr lang="ru-RU" sz="2800" i="1" dirty="0" err="1">
                <a:latin typeface="Monotype Corsiva" pitchFamily="66" charset="0"/>
              </a:rPr>
              <a:t>спираючи</a:t>
            </a:r>
            <a:r>
              <a:rPr lang="ru-RU" sz="2800" i="1" dirty="0">
                <a:latin typeface="Monotype Corsiva" pitchFamily="66" charset="0"/>
              </a:rPr>
              <a:t> на недавно </a:t>
            </a:r>
            <a:r>
              <a:rPr lang="ru-RU" sz="2800" i="1" dirty="0" err="1">
                <a:latin typeface="Monotype Corsiva" pitchFamily="66" charset="0"/>
              </a:rPr>
              <a:t>відморожену</a:t>
            </a:r>
            <a:r>
              <a:rPr lang="ru-RU" sz="2800" i="1" dirty="0">
                <a:latin typeface="Monotype Corsiva" pitchFamily="66" charset="0"/>
              </a:rPr>
              <a:t> ногу;</a:t>
            </a:r>
          </a:p>
          <a:p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>
                <a:latin typeface="Monotype Corsiva" pitchFamily="66" charset="0"/>
              </a:rPr>
              <a:t>не </a:t>
            </a:r>
            <a:r>
              <a:rPr lang="ru-RU" sz="2800" i="1" dirty="0" err="1">
                <a:latin typeface="Monotype Corsiva" pitchFamily="66" charset="0"/>
              </a:rPr>
              <a:t>розкривайте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пухирів</a:t>
            </a:r>
            <a:r>
              <a:rPr lang="ru-RU" sz="2800" i="1" dirty="0">
                <a:latin typeface="Monotype Corsiva" pitchFamily="66" charset="0"/>
              </a:rPr>
              <a:t>, </a:t>
            </a:r>
            <a:r>
              <a:rPr lang="ru-RU" sz="2800" i="1" dirty="0" err="1">
                <a:latin typeface="Monotype Corsiva" pitchFamily="66" charset="0"/>
              </a:rPr>
              <a:t>що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можуть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з"явитися</a:t>
            </a:r>
            <a:r>
              <a:rPr lang="ru-RU" sz="2800" i="1" dirty="0">
                <a:latin typeface="Monotype Corsiva" pitchFamily="66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4237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383016" cy="2007096"/>
          </a:xfrm>
        </p:spPr>
        <p:txBody>
          <a:bodyPr>
            <a:noAutofit/>
          </a:bodyPr>
          <a:lstStyle/>
          <a:p>
            <a:r>
              <a:rPr lang="ru-RU" sz="30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Переохолодження</a:t>
            </a:r>
            <a:r>
              <a:rPr lang="ru-RU" sz="30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не </a:t>
            </a:r>
            <a:r>
              <a:rPr lang="ru-RU" sz="30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завжди</a:t>
            </a:r>
            <a:r>
              <a:rPr lang="ru-RU" sz="30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0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легке</a:t>
            </a:r>
            <a:r>
              <a:rPr lang="ru-RU" sz="30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0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діагностувати</a:t>
            </a:r>
            <a:r>
              <a:rPr lang="ru-RU" sz="30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 Тому </a:t>
            </a:r>
            <a:r>
              <a:rPr lang="ru-RU" sz="30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важливо</a:t>
            </a:r>
            <a:r>
              <a:rPr lang="ru-RU" sz="30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0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стежити</a:t>
            </a:r>
            <a:r>
              <a:rPr lang="ru-RU" sz="30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ru-RU" sz="30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чи</a:t>
            </a:r>
            <a:r>
              <a:rPr lang="ru-RU" sz="30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не </a:t>
            </a:r>
            <a:r>
              <a:rPr lang="ru-RU" sz="30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проявилися</a:t>
            </a:r>
            <a:r>
              <a:rPr lang="ru-RU" sz="30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у вас </a:t>
            </a:r>
            <a:r>
              <a:rPr lang="ru-RU" sz="30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наступні</a:t>
            </a:r>
            <a:r>
              <a:rPr lang="ru-RU" sz="3000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000" i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симптоми</a:t>
            </a:r>
            <a:r>
              <a:rPr lang="ru-RU" sz="3000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:</a:t>
            </a:r>
            <a:endParaRPr lang="ru-RU" sz="3000" i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564904"/>
            <a:ext cx="6768752" cy="4032448"/>
          </a:xfrm>
        </p:spPr>
        <p:txBody>
          <a:bodyPr>
            <a:normAutofit/>
          </a:bodyPr>
          <a:lstStyle/>
          <a:p>
            <a:r>
              <a:rPr lang="ru-RU" sz="2800" i="1" dirty="0" err="1" smtClean="0">
                <a:latin typeface="Monotype Corsiva" pitchFamily="66" charset="0"/>
              </a:rPr>
              <a:t>блідість</a:t>
            </a:r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>
                <a:latin typeface="Monotype Corsiva" pitchFamily="66" charset="0"/>
              </a:rPr>
              <a:t>і </a:t>
            </a:r>
            <a:r>
              <a:rPr lang="ru-RU" sz="2800" i="1" dirty="0" err="1">
                <a:latin typeface="Monotype Corsiva" pitchFamily="66" charset="0"/>
              </a:rPr>
              <a:t>сильне</a:t>
            </a:r>
            <a:r>
              <a:rPr lang="ru-RU" sz="2800" i="1" dirty="0">
                <a:latin typeface="Monotype Corsiva" pitchFamily="66" charset="0"/>
              </a:rPr>
              <a:t>, </a:t>
            </a:r>
            <a:r>
              <a:rPr lang="ru-RU" sz="2800" i="1" dirty="0" err="1">
                <a:latin typeface="Monotype Corsiva" pitchFamily="66" charset="0"/>
              </a:rPr>
              <a:t>некероване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тремтіння</a:t>
            </a:r>
            <a:r>
              <a:rPr lang="ru-RU" sz="2800" i="1" dirty="0">
                <a:latin typeface="Monotype Corsiva" pitchFamily="66" charset="0"/>
              </a:rPr>
              <a:t>;</a:t>
            </a:r>
          </a:p>
          <a:p>
            <a:r>
              <a:rPr lang="ru-RU" sz="2800" i="1" dirty="0" smtClean="0">
                <a:latin typeface="Monotype Corsiva" pitchFamily="66" charset="0"/>
              </a:rPr>
              <a:t>ненормально </a:t>
            </a:r>
            <a:r>
              <a:rPr lang="ru-RU" sz="2800" i="1" dirty="0" err="1">
                <a:latin typeface="Monotype Corsiva" pitchFamily="66" charset="0"/>
              </a:rPr>
              <a:t>низька</a:t>
            </a:r>
            <a:r>
              <a:rPr lang="ru-RU" sz="2800" i="1" dirty="0">
                <a:latin typeface="Monotype Corsiva" pitchFamily="66" charset="0"/>
              </a:rPr>
              <a:t> температура </a:t>
            </a:r>
            <a:r>
              <a:rPr lang="ru-RU" sz="2800" i="1" dirty="0" err="1">
                <a:latin typeface="Monotype Corsiva" pitchFamily="66" charset="0"/>
              </a:rPr>
              <a:t>тіла</a:t>
            </a:r>
            <a:r>
              <a:rPr lang="ru-RU" sz="2800" i="1" dirty="0">
                <a:latin typeface="Monotype Corsiva" pitchFamily="66" charset="0"/>
              </a:rPr>
              <a:t> (</a:t>
            </a:r>
            <a:r>
              <a:rPr lang="ru-RU" sz="2800" i="1" dirty="0" err="1">
                <a:latin typeface="Monotype Corsiva" pitchFamily="66" charset="0"/>
              </a:rPr>
              <a:t>перевіряється</a:t>
            </a:r>
            <a:r>
              <a:rPr lang="ru-RU" sz="2800" i="1" dirty="0">
                <a:latin typeface="Monotype Corsiva" pitchFamily="66" charset="0"/>
              </a:rPr>
              <a:t> на ощупь);</a:t>
            </a:r>
          </a:p>
          <a:p>
            <a:r>
              <a:rPr lang="ru-RU" sz="2800" i="1" dirty="0" err="1" smtClean="0">
                <a:latin typeface="Monotype Corsiva" pitchFamily="66" charset="0"/>
              </a:rPr>
              <a:t>слабість</a:t>
            </a:r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>
                <a:latin typeface="Monotype Corsiva" pitchFamily="66" charset="0"/>
              </a:rPr>
              <a:t>і </a:t>
            </a:r>
            <a:r>
              <a:rPr lang="ru-RU" sz="2800" i="1" dirty="0" err="1">
                <a:latin typeface="Monotype Corsiva" pitchFamily="66" charset="0"/>
              </a:rPr>
              <a:t>утома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м"язів</a:t>
            </a:r>
            <a:r>
              <a:rPr lang="ru-RU" sz="2800" i="1" dirty="0">
                <a:latin typeface="Monotype Corsiva" pitchFamily="66" charset="0"/>
              </a:rPr>
              <a:t>;</a:t>
            </a:r>
          </a:p>
          <a:p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сонливість</a:t>
            </a:r>
            <a:r>
              <a:rPr lang="ru-RU" sz="2800" i="1" dirty="0">
                <a:latin typeface="Monotype Corsiva" pitchFamily="66" charset="0"/>
              </a:rPr>
              <a:t> і </a:t>
            </a:r>
            <a:r>
              <a:rPr lang="ru-RU" sz="2800" i="1" dirty="0" err="1">
                <a:latin typeface="Monotype Corsiva" pitchFamily="66" charset="0"/>
              </a:rPr>
              <a:t>ослаблення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зору</a:t>
            </a:r>
            <a:r>
              <a:rPr lang="ru-RU" sz="2800" i="1" dirty="0">
                <a:latin typeface="Monotype Corsiva" pitchFamily="66" charset="0"/>
              </a:rPr>
              <a:t>;</a:t>
            </a:r>
          </a:p>
          <a:p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скорочення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частоти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серцебиття</a:t>
            </a:r>
            <a:r>
              <a:rPr lang="ru-RU" sz="2800" i="1" dirty="0">
                <a:latin typeface="Monotype Corsiva" pitchFamily="66" charset="0"/>
              </a:rPr>
              <a:t> і </a:t>
            </a:r>
            <a:r>
              <a:rPr lang="ru-RU" sz="2800" i="1" dirty="0" err="1">
                <a:latin typeface="Monotype Corsiva" pitchFamily="66" charset="0"/>
              </a:rPr>
              <a:t>подихи</a:t>
            </a:r>
            <a:r>
              <a:rPr lang="ru-RU" sz="2800" i="1" dirty="0">
                <a:latin typeface="Monotype Corsiva" pitchFamily="66" charset="0"/>
              </a:rPr>
              <a:t>;</a:t>
            </a:r>
          </a:p>
          <a:p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непритомність</a:t>
            </a:r>
            <a:r>
              <a:rPr lang="ru-RU" sz="2800" i="1" dirty="0">
                <a:latin typeface="Monotype Corsiva" pitchFamily="66" charset="0"/>
              </a:rPr>
              <a:t>, утрата </a:t>
            </a:r>
            <a:r>
              <a:rPr lang="ru-RU" sz="2800" i="1" dirty="0" err="1">
                <a:latin typeface="Monotype Corsiva" pitchFamily="66" charset="0"/>
              </a:rPr>
              <a:t>свідомості</a:t>
            </a:r>
            <a:r>
              <a:rPr lang="ru-RU" sz="2800" i="1" dirty="0">
                <a:latin typeface="Monotype Corsiva" pitchFamily="66" charset="0"/>
              </a:rPr>
              <a:t> (особливо </a:t>
            </a:r>
            <a:r>
              <a:rPr lang="ru-RU" sz="2800" i="1" dirty="0" err="1">
                <a:latin typeface="Monotype Corsiva" pitchFamily="66" charset="0"/>
              </a:rPr>
              <a:t>небезпечно</a:t>
            </a:r>
            <a:r>
              <a:rPr lang="ru-RU" sz="2800" i="1" dirty="0">
                <a:latin typeface="Monotype Corsiva" pitchFamily="66" charset="0"/>
              </a:rPr>
              <a:t>!).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24802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444680" cy="1956832"/>
          </a:xfrm>
        </p:spPr>
        <p:txBody>
          <a:bodyPr>
            <a:noAutofit/>
          </a:bodyPr>
          <a:lstStyle/>
          <a:p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Після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зігрівання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слід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визначити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чи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не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відбулося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обмороження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кінцівок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та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інших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частин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тіла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Якщо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такі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ознаки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є, треба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вжити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заходів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щодо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обробки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обморожених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місць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852936"/>
            <a:ext cx="7372672" cy="3602800"/>
          </a:xfrm>
        </p:spPr>
        <p:txBody>
          <a:bodyPr>
            <a:normAutofit lnSpcReduction="10000"/>
          </a:bodyPr>
          <a:lstStyle/>
          <a:p>
            <a:r>
              <a:rPr lang="ru-RU" dirty="0" err="1">
                <a:solidFill>
                  <a:schemeClr val="accent4"/>
                </a:solidFill>
                <a:latin typeface="Monotype Corsiva" pitchFamily="66" charset="0"/>
              </a:rPr>
              <a:t>Обмороження</a:t>
            </a:r>
            <a:r>
              <a:rPr lang="ru-RU" dirty="0">
                <a:latin typeface="Monotype Corsiva" pitchFamily="66" charset="0"/>
              </a:rPr>
              <a:t> — </a:t>
            </a:r>
            <a:r>
              <a:rPr lang="ru-RU" dirty="0" err="1">
                <a:latin typeface="Monotype Corsiva" pitchFamily="66" charset="0"/>
              </a:rPr>
              <a:t>це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ушкодження</a:t>
            </a:r>
            <a:r>
              <a:rPr lang="ru-RU" dirty="0">
                <a:latin typeface="Monotype Corsiva" pitchFamily="66" charset="0"/>
              </a:rPr>
              <a:t> тканин у </a:t>
            </a:r>
            <a:r>
              <a:rPr lang="ru-RU" dirty="0" err="1">
                <a:latin typeface="Monotype Corsiva" pitchFamily="66" charset="0"/>
              </a:rPr>
              <a:t>результаті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дії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низьких</a:t>
            </a:r>
            <a:r>
              <a:rPr lang="ru-RU" dirty="0">
                <a:latin typeface="Monotype Corsiva" pitchFamily="66" charset="0"/>
              </a:rPr>
              <a:t> температур. </a:t>
            </a:r>
            <a:r>
              <a:rPr lang="ru-RU" dirty="0" err="1">
                <a:latin typeface="Monotype Corsiva" pitchFamily="66" charset="0"/>
              </a:rPr>
              <a:t>Може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виникнути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навіть</a:t>
            </a:r>
            <a:r>
              <a:rPr lang="ru-RU" dirty="0">
                <a:latin typeface="Monotype Corsiva" pitchFamily="66" charset="0"/>
              </a:rPr>
              <a:t> за </a:t>
            </a:r>
            <a:r>
              <a:rPr lang="ru-RU" dirty="0" err="1">
                <a:latin typeface="Monotype Corsiva" pitchFamily="66" charset="0"/>
              </a:rPr>
              <a:t>температури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вищої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від</a:t>
            </a:r>
            <a:r>
              <a:rPr lang="ru-RU" dirty="0">
                <a:latin typeface="Monotype Corsiva" pitchFamily="66" charset="0"/>
              </a:rPr>
              <a:t> О °С. </a:t>
            </a:r>
            <a:r>
              <a:rPr lang="ru-RU" dirty="0" err="1">
                <a:latin typeface="Monotype Corsiva" pitchFamily="66" charset="0"/>
              </a:rPr>
              <a:t>Мокре</a:t>
            </a:r>
            <a:r>
              <a:rPr lang="ru-RU" dirty="0">
                <a:latin typeface="Monotype Corsiva" pitchFamily="66" charset="0"/>
              </a:rPr>
              <a:t> та </a:t>
            </a:r>
            <a:r>
              <a:rPr lang="ru-RU" dirty="0" err="1">
                <a:latin typeface="Monotype Corsiva" pitchFamily="66" charset="0"/>
              </a:rPr>
              <a:t>тісне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взуття</a:t>
            </a:r>
            <a:r>
              <a:rPr lang="ru-RU" dirty="0">
                <a:latin typeface="Monotype Corsiva" pitchFamily="66" charset="0"/>
              </a:rPr>
              <a:t>; </a:t>
            </a:r>
            <a:r>
              <a:rPr lang="ru-RU" dirty="0" err="1">
                <a:latin typeface="Monotype Corsiva" pitchFamily="66" charset="0"/>
              </a:rPr>
              <a:t>тривале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перебування</a:t>
            </a:r>
            <a:r>
              <a:rPr lang="ru-RU" dirty="0">
                <a:latin typeface="Monotype Corsiva" pitchFamily="66" charset="0"/>
              </a:rPr>
              <a:t> у </a:t>
            </a:r>
            <a:r>
              <a:rPr lang="ru-RU" dirty="0" err="1">
                <a:latin typeface="Monotype Corsiva" pitchFamily="66" charset="0"/>
              </a:rPr>
              <a:t>нерухомому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стані</a:t>
            </a:r>
            <a:r>
              <a:rPr lang="ru-RU" dirty="0">
                <a:latin typeface="Monotype Corsiva" pitchFamily="66" charset="0"/>
              </a:rPr>
              <a:t> на </a:t>
            </a:r>
            <a:r>
              <a:rPr lang="ru-RU" dirty="0" err="1">
                <a:latin typeface="Monotype Corsiva" pitchFamily="66" charset="0"/>
              </a:rPr>
              <a:t>вітрі</a:t>
            </a:r>
            <a:r>
              <a:rPr lang="ru-RU" dirty="0">
                <a:latin typeface="Monotype Corsiva" pitchFamily="66" charset="0"/>
              </a:rPr>
              <a:t>, в </a:t>
            </a:r>
            <a:r>
              <a:rPr lang="ru-RU" dirty="0" err="1">
                <a:latin typeface="Monotype Corsiva" pitchFamily="66" charset="0"/>
              </a:rPr>
              <a:t>снігу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під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холодним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дощем</a:t>
            </a:r>
            <a:r>
              <a:rPr lang="ru-RU" dirty="0">
                <a:latin typeface="Monotype Corsiva" pitchFamily="66" charset="0"/>
              </a:rPr>
              <a:t>; </a:t>
            </a:r>
            <a:r>
              <a:rPr lang="ru-RU" dirty="0" err="1">
                <a:latin typeface="Monotype Corsiva" pitchFamily="66" charset="0"/>
              </a:rPr>
              <a:t>хвороби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втрата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певної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кількості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крові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алкогольне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отруєння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тощо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можуть</a:t>
            </a:r>
            <a:r>
              <a:rPr lang="ru-RU" dirty="0">
                <a:latin typeface="Monotype Corsiva" pitchFamily="66" charset="0"/>
              </a:rPr>
              <a:t> стати причиною </a:t>
            </a:r>
            <a:r>
              <a:rPr lang="ru-RU" dirty="0" err="1">
                <a:latin typeface="Monotype Corsiva" pitchFamily="66" charset="0"/>
              </a:rPr>
              <a:t>обмороження</a:t>
            </a:r>
            <a:r>
              <a:rPr lang="ru-RU" dirty="0">
                <a:latin typeface="Monotype Corsiva" pitchFamily="66" charset="0"/>
              </a:rPr>
              <a:t>. </a:t>
            </a:r>
            <a:r>
              <a:rPr lang="ru-RU" dirty="0" err="1">
                <a:latin typeface="Monotype Corsiva" pitchFamily="66" charset="0"/>
              </a:rPr>
              <a:t>Найбільш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уразливі</a:t>
            </a:r>
            <a:r>
              <a:rPr lang="ru-RU" dirty="0">
                <a:latin typeface="Monotype Corsiva" pitchFamily="66" charset="0"/>
              </a:rPr>
              <a:t> для </a:t>
            </a:r>
            <a:r>
              <a:rPr lang="ru-RU" dirty="0" err="1">
                <a:latin typeface="Monotype Corsiva" pitchFamily="66" charset="0"/>
              </a:rPr>
              <a:t>обморожень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частини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тіла</a:t>
            </a:r>
            <a:r>
              <a:rPr lang="ru-RU" dirty="0">
                <a:latin typeface="Monotype Corsiva" pitchFamily="66" charset="0"/>
              </a:rPr>
              <a:t> з </a:t>
            </a:r>
            <a:r>
              <a:rPr lang="ru-RU" dirty="0" err="1">
                <a:latin typeface="Monotype Corsiva" pitchFamily="66" charset="0"/>
              </a:rPr>
              <a:t>найслабшим</a:t>
            </a:r>
            <a:r>
              <a:rPr lang="ru-RU" dirty="0">
                <a:latin typeface="Monotype Corsiva" pitchFamily="66" charset="0"/>
              </a:rPr>
              <a:t> кровотоком: </a:t>
            </a:r>
            <a:r>
              <a:rPr lang="ru-RU" dirty="0" err="1">
                <a:latin typeface="Monotype Corsiva" pitchFamily="66" charset="0"/>
              </a:rPr>
              <a:t>ніс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вуха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кінцівки</a:t>
            </a:r>
            <a:r>
              <a:rPr lang="ru-RU" dirty="0">
                <a:latin typeface="Monotype Corsiva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40105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4176464" cy="67413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>
                <a:solidFill>
                  <a:schemeClr val="accent4"/>
                </a:solidFill>
                <a:latin typeface="Monotype Corsiva" pitchFamily="66" charset="0"/>
              </a:rPr>
              <a:t>У </a:t>
            </a:r>
            <a:r>
              <a:rPr lang="ru-RU" i="1" dirty="0" err="1">
                <a:solidFill>
                  <a:schemeClr val="accent4"/>
                </a:solidFill>
                <a:latin typeface="Monotype Corsiva" pitchFamily="66" charset="0"/>
              </a:rPr>
              <a:t>нормі</a:t>
            </a:r>
            <a:r>
              <a:rPr lang="ru-RU" i="1" dirty="0">
                <a:solidFill>
                  <a:schemeClr val="accent4"/>
                </a:solidFill>
                <a:latin typeface="Monotype Corsiva" pitchFamily="66" charset="0"/>
              </a:rPr>
              <a:t> температура </a:t>
            </a:r>
            <a:r>
              <a:rPr lang="ru-RU" i="1" dirty="0" err="1">
                <a:solidFill>
                  <a:schemeClr val="accent4"/>
                </a:solidFill>
                <a:latin typeface="Monotype Corsiva" pitchFamily="66" charset="0"/>
              </a:rPr>
              <a:t>тіла</a:t>
            </a:r>
            <a:r>
              <a:rPr lang="ru-RU" i="1" dirty="0">
                <a:solidFill>
                  <a:schemeClr val="accent4"/>
                </a:solidFill>
                <a:latin typeface="Monotype Corsiva" pitchFamily="66" charset="0"/>
              </a:rPr>
              <a:t> </a:t>
            </a:r>
            <a:r>
              <a:rPr lang="ru-RU" i="1" dirty="0" err="1">
                <a:latin typeface="Monotype Corsiva" pitchFamily="66" charset="0"/>
              </a:rPr>
              <a:t>коливаєть­ся</a:t>
            </a:r>
            <a:r>
              <a:rPr lang="ru-RU" i="1" dirty="0">
                <a:latin typeface="Monotype Corsiva" pitchFamily="66" charset="0"/>
              </a:rPr>
              <a:t> у межах 36—37 °С. </a:t>
            </a:r>
            <a:r>
              <a:rPr lang="ru-RU" i="1" dirty="0" err="1">
                <a:latin typeface="Monotype Corsiva" pitchFamily="66" charset="0"/>
              </a:rPr>
              <a:t>Головними</a:t>
            </a:r>
            <a:r>
              <a:rPr lang="ru-RU" i="1" dirty="0">
                <a:latin typeface="Monotype Corsiva" pitchFamily="66" charset="0"/>
              </a:rPr>
              <a:t> </a:t>
            </a:r>
            <a:r>
              <a:rPr lang="ru-RU" i="1" dirty="0" err="1">
                <a:latin typeface="Monotype Corsiva" pitchFamily="66" charset="0"/>
              </a:rPr>
              <a:t>дже­релами</a:t>
            </a:r>
            <a:r>
              <a:rPr lang="ru-RU" i="1" dirty="0">
                <a:latin typeface="Monotype Corsiva" pitchFamily="66" charset="0"/>
              </a:rPr>
              <a:t> </a:t>
            </a:r>
            <a:r>
              <a:rPr lang="ru-RU" i="1" dirty="0" err="1">
                <a:latin typeface="Monotype Corsiva" pitchFamily="66" charset="0"/>
              </a:rPr>
              <a:t>теплоутворення</a:t>
            </a:r>
            <a:r>
              <a:rPr lang="ru-RU" i="1" dirty="0">
                <a:latin typeface="Monotype Corsiva" pitchFamily="66" charset="0"/>
              </a:rPr>
              <a:t> є </a:t>
            </a:r>
            <a:r>
              <a:rPr lang="ru-RU" i="1" dirty="0" err="1">
                <a:latin typeface="Monotype Corsiva" pitchFamily="66" charset="0"/>
              </a:rPr>
              <a:t>м"язи</a:t>
            </a:r>
            <a:r>
              <a:rPr lang="ru-RU" i="1" dirty="0">
                <a:latin typeface="Monotype Corsiva" pitchFamily="66" charset="0"/>
              </a:rPr>
              <a:t> і </a:t>
            </a:r>
            <a:r>
              <a:rPr lang="ru-RU" i="1" dirty="0" err="1">
                <a:latin typeface="Monotype Corsiva" pitchFamily="66" charset="0"/>
              </a:rPr>
              <a:t>печін­ка</a:t>
            </a:r>
            <a:r>
              <a:rPr lang="ru-RU" i="1" dirty="0">
                <a:latin typeface="Monotype Corsiva" pitchFamily="66" charset="0"/>
              </a:rPr>
              <a:t>. </a:t>
            </a:r>
            <a:r>
              <a:rPr lang="ru-RU" i="1" dirty="0" err="1">
                <a:latin typeface="Monotype Corsiva" pitchFamily="66" charset="0"/>
              </a:rPr>
              <a:t>Звідти</a:t>
            </a:r>
            <a:r>
              <a:rPr lang="ru-RU" i="1" dirty="0">
                <a:latin typeface="Monotype Corsiva" pitchFamily="66" charset="0"/>
              </a:rPr>
              <a:t> тепло </a:t>
            </a:r>
            <a:r>
              <a:rPr lang="ru-RU" i="1" dirty="0" err="1">
                <a:latin typeface="Monotype Corsiva" pitchFamily="66" charset="0"/>
              </a:rPr>
              <a:t>кров"ю</a:t>
            </a:r>
            <a:r>
              <a:rPr lang="ru-RU" i="1" dirty="0">
                <a:latin typeface="Monotype Corsiva" pitchFamily="66" charset="0"/>
              </a:rPr>
              <a:t> </a:t>
            </a:r>
            <a:r>
              <a:rPr lang="ru-RU" i="1" dirty="0" err="1">
                <a:latin typeface="Monotype Corsiva" pitchFamily="66" charset="0"/>
              </a:rPr>
              <a:t>транспортуєть­ся</a:t>
            </a:r>
            <a:r>
              <a:rPr lang="ru-RU" i="1" dirty="0">
                <a:latin typeface="Monotype Corsiva" pitchFamily="66" charset="0"/>
              </a:rPr>
              <a:t> по </a:t>
            </a:r>
            <a:r>
              <a:rPr lang="ru-RU" i="1" dirty="0" err="1">
                <a:latin typeface="Monotype Corsiva" pitchFamily="66" charset="0"/>
              </a:rPr>
              <a:t>всьому</a:t>
            </a:r>
            <a:r>
              <a:rPr lang="ru-RU" i="1" dirty="0">
                <a:latin typeface="Monotype Corsiva" pitchFamily="66" charset="0"/>
              </a:rPr>
              <a:t> </a:t>
            </a:r>
            <a:r>
              <a:rPr lang="ru-RU" i="1" dirty="0" err="1">
                <a:latin typeface="Monotype Corsiva" pitchFamily="66" charset="0"/>
              </a:rPr>
              <a:t>організму</a:t>
            </a:r>
            <a:r>
              <a:rPr lang="ru-RU" i="1" dirty="0">
                <a:latin typeface="Monotype Corsiva" pitchFamily="66" charset="0"/>
              </a:rPr>
              <a:t>. </a:t>
            </a:r>
            <a:r>
              <a:rPr lang="ru-RU" i="1" dirty="0" err="1">
                <a:latin typeface="Monotype Corsiva" pitchFamily="66" charset="0"/>
              </a:rPr>
              <a:t>Віддача</a:t>
            </a:r>
            <a:r>
              <a:rPr lang="ru-RU" i="1" dirty="0">
                <a:latin typeface="Monotype Corsiva" pitchFamily="66" charset="0"/>
              </a:rPr>
              <a:t> тепла на 80—90 % </a:t>
            </a:r>
            <a:r>
              <a:rPr lang="ru-RU" i="1" dirty="0" err="1">
                <a:latin typeface="Monotype Corsiva" pitchFamily="66" charset="0"/>
              </a:rPr>
              <a:t>здійснюється</a:t>
            </a:r>
            <a:r>
              <a:rPr lang="ru-RU" i="1" dirty="0">
                <a:latin typeface="Monotype Corsiva" pitchFamily="66" charset="0"/>
              </a:rPr>
              <a:t> </a:t>
            </a:r>
            <a:r>
              <a:rPr lang="ru-RU" i="1" dirty="0" err="1">
                <a:latin typeface="Monotype Corsiva" pitchFamily="66" charset="0"/>
              </a:rPr>
              <a:t>шкірою</a:t>
            </a:r>
            <a:r>
              <a:rPr lang="ru-RU" i="1" dirty="0">
                <a:latin typeface="Monotype Corsiva" pitchFamily="66" charset="0"/>
              </a:rPr>
              <a:t>. Тем­пература </a:t>
            </a:r>
            <a:r>
              <a:rPr lang="ru-RU" i="1" dirty="0" err="1">
                <a:latin typeface="Monotype Corsiva" pitchFamily="66" charset="0"/>
              </a:rPr>
              <a:t>тіла</a:t>
            </a:r>
            <a:r>
              <a:rPr lang="ru-RU" i="1" dirty="0">
                <a:latin typeface="Monotype Corsiva" pitchFamily="66" charset="0"/>
              </a:rPr>
              <a:t> </a:t>
            </a:r>
            <a:r>
              <a:rPr lang="ru-RU" i="1" dirty="0" err="1">
                <a:latin typeface="Monotype Corsiva" pitchFamily="66" charset="0"/>
              </a:rPr>
              <a:t>може</a:t>
            </a:r>
            <a:r>
              <a:rPr lang="ru-RU" i="1" dirty="0">
                <a:latin typeface="Monotype Corsiva" pitchFamily="66" charset="0"/>
              </a:rPr>
              <a:t> </a:t>
            </a:r>
            <a:r>
              <a:rPr lang="ru-RU" i="1" dirty="0" err="1">
                <a:latin typeface="Monotype Corsiva" pitchFamily="66" charset="0"/>
              </a:rPr>
              <a:t>змінюватися</a:t>
            </a:r>
            <a:r>
              <a:rPr lang="ru-RU" i="1" dirty="0">
                <a:latin typeface="Monotype Corsiva" pitchFamily="66" charset="0"/>
              </a:rPr>
              <a:t> </a:t>
            </a:r>
            <a:r>
              <a:rPr lang="ru-RU" i="1" dirty="0" err="1">
                <a:latin typeface="Monotype Corsiva" pitchFamily="66" charset="0"/>
              </a:rPr>
              <a:t>під</a:t>
            </a:r>
            <a:r>
              <a:rPr lang="ru-RU" i="1" dirty="0">
                <a:latin typeface="Monotype Corsiva" pitchFamily="66" charset="0"/>
              </a:rPr>
              <a:t> </a:t>
            </a:r>
            <a:r>
              <a:rPr lang="ru-RU" i="1" dirty="0" err="1">
                <a:latin typeface="Monotype Corsiva" pitchFamily="66" charset="0"/>
              </a:rPr>
              <a:t>дією</a:t>
            </a:r>
            <a:r>
              <a:rPr lang="ru-RU" i="1" dirty="0">
                <a:latin typeface="Monotype Corsiva" pitchFamily="66" charset="0"/>
              </a:rPr>
              <a:t> на </a:t>
            </a:r>
            <a:r>
              <a:rPr lang="ru-RU" i="1" dirty="0" err="1">
                <a:latin typeface="Monotype Corsiva" pitchFamily="66" charset="0"/>
              </a:rPr>
              <a:t>нього</a:t>
            </a:r>
            <a:r>
              <a:rPr lang="ru-RU" i="1" dirty="0">
                <a:latin typeface="Monotype Corsiva" pitchFamily="66" charset="0"/>
              </a:rPr>
              <a:t> </a:t>
            </a:r>
            <a:r>
              <a:rPr lang="ru-RU" i="1" dirty="0" err="1">
                <a:latin typeface="Monotype Corsiva" pitchFamily="66" charset="0"/>
              </a:rPr>
              <a:t>високих</a:t>
            </a:r>
            <a:r>
              <a:rPr lang="ru-RU" i="1" dirty="0">
                <a:latin typeface="Monotype Corsiva" pitchFamily="66" charset="0"/>
              </a:rPr>
              <a:t> і </a:t>
            </a:r>
            <a:r>
              <a:rPr lang="ru-RU" i="1" dirty="0" err="1">
                <a:latin typeface="Monotype Corsiva" pitchFamily="66" charset="0"/>
              </a:rPr>
              <a:t>низьких</a:t>
            </a:r>
            <a:r>
              <a:rPr lang="ru-RU" i="1" dirty="0">
                <a:latin typeface="Monotype Corsiva" pitchFamily="66" charset="0"/>
              </a:rPr>
              <a:t> температур. У </a:t>
            </a:r>
            <a:r>
              <a:rPr lang="ru-RU" i="1" dirty="0" err="1">
                <a:latin typeface="Monotype Corsiva" pitchFamily="66" charset="0"/>
              </a:rPr>
              <a:t>разі</a:t>
            </a:r>
            <a:r>
              <a:rPr lang="ru-RU" i="1" dirty="0">
                <a:latin typeface="Monotype Corsiva" pitchFamily="66" charset="0"/>
              </a:rPr>
              <a:t> </a:t>
            </a:r>
            <a:r>
              <a:rPr lang="ru-RU" i="1" dirty="0" err="1">
                <a:latin typeface="Monotype Corsiva" pitchFamily="66" charset="0"/>
              </a:rPr>
              <a:t>дії</a:t>
            </a:r>
            <a:r>
              <a:rPr lang="ru-RU" i="1" dirty="0">
                <a:latin typeface="Monotype Corsiva" pitchFamily="66" charset="0"/>
              </a:rPr>
              <a:t> на </a:t>
            </a:r>
            <a:r>
              <a:rPr lang="ru-RU" i="1" dirty="0" err="1">
                <a:latin typeface="Monotype Corsiva" pitchFamily="66" charset="0"/>
              </a:rPr>
              <a:t>організм</a:t>
            </a:r>
            <a:r>
              <a:rPr lang="ru-RU" i="1" dirty="0">
                <a:latin typeface="Monotype Corsiva" pitchFamily="66" charset="0"/>
              </a:rPr>
              <a:t> </a:t>
            </a:r>
            <a:r>
              <a:rPr lang="ru-RU" i="1" dirty="0" err="1">
                <a:latin typeface="Monotype Corsiva" pitchFamily="66" charset="0"/>
              </a:rPr>
              <a:t>дуже</a:t>
            </a:r>
            <a:r>
              <a:rPr lang="ru-RU" i="1" dirty="0">
                <a:latin typeface="Monotype Corsiva" pitchFamily="66" charset="0"/>
              </a:rPr>
              <a:t> </a:t>
            </a:r>
            <a:r>
              <a:rPr lang="ru-RU" i="1" dirty="0" err="1">
                <a:latin typeface="Monotype Corsiva" pitchFamily="66" charset="0"/>
              </a:rPr>
              <a:t>низької</a:t>
            </a:r>
            <a:r>
              <a:rPr lang="ru-RU" i="1" dirty="0">
                <a:latin typeface="Monotype Corsiva" pitchFamily="66" charset="0"/>
              </a:rPr>
              <a:t> </a:t>
            </a:r>
            <a:r>
              <a:rPr lang="ru-RU" i="1" dirty="0" err="1">
                <a:latin typeface="Monotype Corsiva" pitchFamily="66" charset="0"/>
              </a:rPr>
              <a:t>тем­ператури</a:t>
            </a:r>
            <a:r>
              <a:rPr lang="ru-RU" i="1" dirty="0">
                <a:latin typeface="Monotype Corsiva" pitchFamily="66" charset="0"/>
              </a:rPr>
              <a:t> </a:t>
            </a:r>
            <a:r>
              <a:rPr lang="ru-RU" i="1" dirty="0" err="1">
                <a:latin typeface="Monotype Corsiva" pitchFamily="66" charset="0"/>
              </a:rPr>
              <a:t>розвиваються</a:t>
            </a:r>
            <a:r>
              <a:rPr lang="ru-RU" i="1" dirty="0">
                <a:latin typeface="Monotype Corsiva" pitchFamily="66" charset="0"/>
              </a:rPr>
              <a:t> в основному два </a:t>
            </a:r>
            <a:r>
              <a:rPr lang="ru-RU" i="1" dirty="0" err="1">
                <a:latin typeface="Monotype Corsiva" pitchFamily="66" charset="0"/>
              </a:rPr>
              <a:t>патологічні</a:t>
            </a:r>
            <a:r>
              <a:rPr lang="ru-RU" i="1" dirty="0">
                <a:latin typeface="Monotype Corsiva" pitchFamily="66" charset="0"/>
              </a:rPr>
              <a:t> </a:t>
            </a:r>
            <a:r>
              <a:rPr lang="ru-RU" i="1" dirty="0" err="1">
                <a:latin typeface="Monotype Corsiva" pitchFamily="66" charset="0"/>
              </a:rPr>
              <a:t>стани</a:t>
            </a:r>
            <a:r>
              <a:rPr lang="ru-RU" i="1" dirty="0">
                <a:latin typeface="Monotype Corsiva" pitchFamily="66" charset="0"/>
              </a:rPr>
              <a:t> — </a:t>
            </a:r>
            <a:r>
              <a:rPr lang="ru-RU" i="1" dirty="0" err="1">
                <a:latin typeface="Monotype Corsiva" pitchFamily="66" charset="0"/>
              </a:rPr>
              <a:t>відмороження</a:t>
            </a:r>
            <a:r>
              <a:rPr lang="ru-RU" i="1" dirty="0">
                <a:latin typeface="Monotype Corsiva" pitchFamily="66" charset="0"/>
              </a:rPr>
              <a:t> і </a:t>
            </a:r>
            <a:r>
              <a:rPr lang="ru-RU" i="1" dirty="0" err="1">
                <a:latin typeface="Monotype Corsiva" pitchFamily="66" charset="0"/>
              </a:rPr>
              <a:t>за­мерзання</a:t>
            </a:r>
            <a:r>
              <a:rPr lang="ru-RU" i="1" dirty="0">
                <a:latin typeface="Monotype Corsiva" pitchFamily="66" charset="0"/>
              </a:rPr>
              <a:t>.</a:t>
            </a:r>
            <a:endParaRPr lang="ru-RU" i="1" dirty="0">
              <a:latin typeface="Monotype Corsiva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16526"/>
            <a:ext cx="4140983" cy="589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0609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7516688" cy="6195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 err="1">
                <a:solidFill>
                  <a:schemeClr val="accent4"/>
                </a:solidFill>
                <a:latin typeface="Monotype Corsiva" pitchFamily="66" charset="0"/>
              </a:rPr>
              <a:t>Під</a:t>
            </a:r>
            <a:r>
              <a:rPr lang="ru-RU" sz="2800" i="1" dirty="0">
                <a:solidFill>
                  <a:schemeClr val="accent4"/>
                </a:solidFill>
                <a:latin typeface="Monotype Corsiva" pitchFamily="66" charset="0"/>
              </a:rPr>
              <a:t> час </a:t>
            </a:r>
            <a:r>
              <a:rPr lang="ru-RU" sz="2800" i="1" dirty="0" err="1">
                <a:solidFill>
                  <a:schemeClr val="accent4"/>
                </a:solidFill>
                <a:latin typeface="Monotype Corsiva" pitchFamily="66" charset="0"/>
              </a:rPr>
              <a:t>перебування</a:t>
            </a:r>
            <a:r>
              <a:rPr lang="ru-RU" sz="2800" i="1" dirty="0">
                <a:solidFill>
                  <a:schemeClr val="accent4"/>
                </a:solidFill>
                <a:latin typeface="Monotype Corsiva" pitchFamily="66" charset="0"/>
              </a:rPr>
              <a:t> на </a:t>
            </a:r>
            <a:r>
              <a:rPr lang="ru-RU" sz="2800" i="1" dirty="0" err="1">
                <a:solidFill>
                  <a:schemeClr val="accent4"/>
                </a:solidFill>
                <a:latin typeface="Monotype Corsiva" pitchFamily="66" charset="0"/>
              </a:rPr>
              <a:t>холоді</a:t>
            </a:r>
            <a:r>
              <a:rPr lang="ru-RU" sz="2800" i="1" dirty="0">
                <a:solidFill>
                  <a:schemeClr val="accent4"/>
                </a:solidFill>
                <a:latin typeface="Monotype Corsiva" pitchFamily="66" charset="0"/>
              </a:rPr>
              <a:t> </a:t>
            </a:r>
            <a:r>
              <a:rPr lang="ru-RU" sz="2800" i="1" dirty="0">
                <a:latin typeface="Monotype Corsiva" pitchFamily="66" charset="0"/>
              </a:rPr>
              <a:t>треба </a:t>
            </a:r>
            <a:r>
              <a:rPr lang="ru-RU" sz="2800" i="1" dirty="0" err="1">
                <a:latin typeface="Monotype Corsiva" pitchFamily="66" charset="0"/>
              </a:rPr>
              <a:t>закривати</a:t>
            </a:r>
            <a:r>
              <a:rPr lang="ru-RU" sz="2800" i="1" dirty="0">
                <a:latin typeface="Monotype Corsiva" pitchFamily="66" charset="0"/>
              </a:rPr>
              <a:t>, де </a:t>
            </a:r>
            <a:r>
              <a:rPr lang="ru-RU" sz="2800" i="1" dirty="0" err="1">
                <a:latin typeface="Monotype Corsiva" pitchFamily="66" charset="0"/>
              </a:rPr>
              <a:t>це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можливо</a:t>
            </a:r>
            <a:r>
              <a:rPr lang="ru-RU" sz="2800" i="1" dirty="0">
                <a:latin typeface="Monotype Corsiva" pitchFamily="66" charset="0"/>
              </a:rPr>
              <a:t>, </a:t>
            </a:r>
            <a:r>
              <a:rPr lang="ru-RU" sz="2800" i="1" dirty="0" err="1">
                <a:latin typeface="Monotype Corsiva" pitchFamily="66" charset="0"/>
              </a:rPr>
              <a:t>всі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відкриті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ділянки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шкіри</a:t>
            </a:r>
            <a:r>
              <a:rPr lang="ru-RU" sz="2800" i="1" dirty="0">
                <a:latin typeface="Monotype Corsiva" pitchFamily="66" charset="0"/>
              </a:rPr>
              <a:t>. </a:t>
            </a:r>
            <a:r>
              <a:rPr lang="ru-RU" sz="2800" i="1" dirty="0" err="1">
                <a:latin typeface="Monotype Corsiva" pitchFamily="66" charset="0"/>
              </a:rPr>
              <a:t>Слід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періодично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перевіряти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чутливість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обличчя</a:t>
            </a:r>
            <a:r>
              <a:rPr lang="ru-RU" sz="2800" i="1" dirty="0">
                <a:latin typeface="Monotype Corsiva" pitchFamily="66" charset="0"/>
              </a:rPr>
              <a:t> та </a:t>
            </a:r>
            <a:r>
              <a:rPr lang="ru-RU" sz="2800" i="1" dirty="0" err="1">
                <a:latin typeface="Monotype Corsiva" pitchFamily="66" charset="0"/>
              </a:rPr>
              <a:t>кінцівок</a:t>
            </a:r>
            <a:r>
              <a:rPr lang="ru-RU" sz="2800" i="1" dirty="0">
                <a:latin typeface="Monotype Corsiva" pitchFamily="66" charset="0"/>
              </a:rPr>
              <a:t>. </a:t>
            </a:r>
            <a:r>
              <a:rPr lang="ru-RU" sz="2800" i="1" dirty="0" err="1">
                <a:latin typeface="Monotype Corsiva" pitchFamily="66" charset="0"/>
              </a:rPr>
              <a:t>Якщо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ви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використовуєте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різні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мазі</a:t>
            </a:r>
            <a:r>
              <a:rPr lang="ru-RU" sz="2800" i="1" dirty="0">
                <a:latin typeface="Monotype Corsiva" pitchFamily="66" charset="0"/>
              </a:rPr>
              <a:t> для </a:t>
            </a:r>
            <a:r>
              <a:rPr lang="ru-RU" sz="2800" i="1" dirty="0" err="1">
                <a:latin typeface="Monotype Corsiva" pitchFamily="66" charset="0"/>
              </a:rPr>
              <a:t>профілактики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обморожень</a:t>
            </a:r>
            <a:r>
              <a:rPr lang="ru-RU" sz="2800" i="1" dirty="0">
                <a:latin typeface="Monotype Corsiva" pitchFamily="66" charset="0"/>
              </a:rPr>
              <a:t>, </a:t>
            </a:r>
            <a:r>
              <a:rPr lang="ru-RU" sz="2800" i="1" dirty="0" err="1">
                <a:latin typeface="Monotype Corsiva" pitchFamily="66" charset="0"/>
              </a:rPr>
              <a:t>пам'ятайте</a:t>
            </a:r>
            <a:r>
              <a:rPr lang="ru-RU" sz="2800" i="1" dirty="0">
                <a:latin typeface="Monotype Corsiva" pitchFamily="66" charset="0"/>
              </a:rPr>
              <a:t>, </a:t>
            </a:r>
            <a:r>
              <a:rPr lang="ru-RU" sz="2800" i="1" dirty="0" err="1">
                <a:latin typeface="Monotype Corsiva" pitchFamily="66" charset="0"/>
              </a:rPr>
              <a:t>що</a:t>
            </a:r>
            <a:r>
              <a:rPr lang="ru-RU" sz="2800" i="1" dirty="0">
                <a:latin typeface="Monotype Corsiva" pitchFamily="66" charset="0"/>
              </a:rPr>
              <a:t> вони </a:t>
            </a:r>
            <a:r>
              <a:rPr lang="ru-RU" sz="2800" i="1" dirty="0" err="1">
                <a:latin typeface="Monotype Corsiva" pitchFamily="66" charset="0"/>
              </a:rPr>
              <a:t>можуть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дещо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захистити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від</a:t>
            </a:r>
            <a:r>
              <a:rPr lang="ru-RU" sz="2800" i="1" dirty="0">
                <a:latin typeface="Monotype Corsiva" pitchFamily="66" charset="0"/>
              </a:rPr>
              <a:t> </a:t>
            </a:r>
            <a:r>
              <a:rPr lang="ru-RU" sz="2800" i="1" dirty="0" err="1">
                <a:latin typeface="Monotype Corsiva" pitchFamily="66" charset="0"/>
              </a:rPr>
              <a:t>вітру</a:t>
            </a:r>
            <a:r>
              <a:rPr lang="ru-RU" sz="2800" i="1" dirty="0">
                <a:latin typeface="Monotype Corsiva" pitchFamily="66" charset="0"/>
              </a:rPr>
              <a:t>, але не </a:t>
            </a:r>
            <a:r>
              <a:rPr lang="ru-RU" sz="2800" i="1" dirty="0" err="1">
                <a:latin typeface="Monotype Corsiva" pitchFamily="66" charset="0"/>
              </a:rPr>
              <a:t>від</a:t>
            </a:r>
            <a:r>
              <a:rPr lang="ru-RU" sz="2800" i="1" dirty="0">
                <a:latin typeface="Monotype Corsiva" pitchFamily="66" charset="0"/>
              </a:rPr>
              <a:t> морозу. Перед </a:t>
            </a:r>
            <a:r>
              <a:rPr lang="ru-RU" sz="2800" i="1" dirty="0" err="1">
                <a:latin typeface="Monotype Corsiva" pitchFamily="66" charset="0"/>
              </a:rPr>
              <a:t>виходом</a:t>
            </a:r>
            <a:r>
              <a:rPr lang="ru-RU" sz="2800" i="1" dirty="0">
                <a:latin typeface="Monotype Corsiva" pitchFamily="66" charset="0"/>
              </a:rPr>
              <a:t> на </a:t>
            </a:r>
            <a:r>
              <a:rPr lang="ru-RU" sz="2800" i="1" dirty="0" err="1">
                <a:latin typeface="Monotype Corsiva" pitchFamily="66" charset="0"/>
              </a:rPr>
              <a:t>вулицю</a:t>
            </a:r>
            <a:r>
              <a:rPr lang="ru-RU" sz="2800" i="1" dirty="0">
                <a:latin typeface="Monotype Corsiva" pitchFamily="66" charset="0"/>
              </a:rPr>
              <a:t> у </a:t>
            </a:r>
            <a:r>
              <a:rPr lang="ru-RU" sz="2800" i="1" dirty="0" err="1">
                <a:latin typeface="Monotype Corsiva" pitchFamily="66" charset="0"/>
              </a:rPr>
              <a:t>холодну</a:t>
            </a:r>
            <a:r>
              <a:rPr lang="ru-RU" sz="2800" i="1" dirty="0">
                <a:latin typeface="Monotype Corsiva" pitchFamily="66" charset="0"/>
              </a:rPr>
              <a:t> погоду </a:t>
            </a:r>
            <a:r>
              <a:rPr lang="ru-RU" sz="2800" i="1" dirty="0" err="1">
                <a:latin typeface="Monotype Corsiva" pitchFamily="66" charset="0"/>
              </a:rPr>
              <a:t>слід</a:t>
            </a:r>
            <a:r>
              <a:rPr lang="ru-RU" sz="2800" i="1" dirty="0">
                <a:latin typeface="Monotype Corsiva" pitchFamily="66" charset="0"/>
              </a:rPr>
              <a:t> ситно </a:t>
            </a:r>
            <a:r>
              <a:rPr lang="ru-RU" sz="2800" i="1" dirty="0" err="1">
                <a:latin typeface="Monotype Corsiva" pitchFamily="66" charset="0"/>
              </a:rPr>
              <a:t>поїсти</a:t>
            </a:r>
            <a:r>
              <a:rPr lang="ru-RU" sz="2800" i="1" dirty="0">
                <a:latin typeface="Monotype Corsiva" pitchFamily="66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429000"/>
            <a:ext cx="7344816" cy="331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5135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</TotalTime>
  <Words>415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Обмороження у людини</vt:lpstr>
      <vt:lpstr>  </vt:lpstr>
      <vt:lpstr>  </vt:lpstr>
      <vt:lpstr>Якщо виявлене обмороження:</vt:lpstr>
      <vt:lpstr>Переохолодження не завжди легке діагностувати. Тому важливо стежити, чи не проявилися у вас наступні симптоми:</vt:lpstr>
      <vt:lpstr>Після зігрівання слід визначити, чи не відбулося обмороження кінцівок та інших частин тіла. Якщо такі ознаки є, треба вжити заходів щодо обробки обморожених місць.</vt:lpstr>
      <vt:lpstr>  </vt:lpstr>
      <vt:lpstr>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Обмороження у людини</dc:title>
  <dc:creator>User</dc:creator>
  <cp:lastModifiedBy>User</cp:lastModifiedBy>
  <cp:revision>5</cp:revision>
  <dcterms:created xsi:type="dcterms:W3CDTF">2013-11-04T17:16:02Z</dcterms:created>
  <dcterms:modified xsi:type="dcterms:W3CDTF">2013-11-04T18:03:36Z</dcterms:modified>
</cp:coreProperties>
</file>